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87" r:id="rId3"/>
    <p:sldId id="353" r:id="rId4"/>
    <p:sldId id="354" r:id="rId5"/>
    <p:sldId id="295" r:id="rId6"/>
    <p:sldId id="296" r:id="rId7"/>
    <p:sldId id="357" r:id="rId8"/>
    <p:sldId id="360" r:id="rId9"/>
    <p:sldId id="299" r:id="rId10"/>
    <p:sldId id="350" r:id="rId1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7" autoAdjust="0"/>
  </p:normalViewPr>
  <p:slideViewPr>
    <p:cSldViewPr snapToGrid="0" snapToObjects="1">
      <p:cViewPr varScale="1">
        <p:scale>
          <a:sx n="108" d="100"/>
          <a:sy n="108" d="100"/>
        </p:scale>
        <p:origin x="17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3180A5-EFCA-406E-A0F8-4F62DDF59C8F}" type="datetimeFigureOut">
              <a:rPr lang="en-US" smtClean="0"/>
              <a:t>6/22/2021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13B7610-8058-4F81-BAAA-6575BE08572B}" type="slidenum">
              <a:rPr lang="en-US" smtClean="0"/>
              <a:t>‹#›</a:t>
            </a:fld>
            <a:endParaRPr lang="en-US"/>
          </a:p>
        </p:txBody>
      </p:sp>
    </p:spTree>
    <p:extLst>
      <p:ext uri="{BB962C8B-B14F-4D97-AF65-F5344CB8AC3E}">
        <p14:creationId xmlns:p14="http://schemas.microsoft.com/office/powerpoint/2010/main" val="67594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E3B7A-CD73-4CF2-AF01-EAC75C9448E9}" type="slidenum">
              <a:rPr lang="en-US" smtClean="0"/>
              <a:t>2</a:t>
            </a:fld>
            <a:endParaRPr lang="en-US"/>
          </a:p>
        </p:txBody>
      </p:sp>
    </p:spTree>
    <p:extLst>
      <p:ext uri="{BB962C8B-B14F-4D97-AF65-F5344CB8AC3E}">
        <p14:creationId xmlns:p14="http://schemas.microsoft.com/office/powerpoint/2010/main" val="408893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E3B7A-CD73-4CF2-AF01-EAC75C9448E9}" type="slidenum">
              <a:rPr lang="en-US" smtClean="0"/>
              <a:t>3</a:t>
            </a:fld>
            <a:endParaRPr lang="en-US"/>
          </a:p>
        </p:txBody>
      </p:sp>
    </p:spTree>
    <p:extLst>
      <p:ext uri="{BB962C8B-B14F-4D97-AF65-F5344CB8AC3E}">
        <p14:creationId xmlns:p14="http://schemas.microsoft.com/office/powerpoint/2010/main" val="4182552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E3B7A-CD73-4CF2-AF01-EAC75C9448E9}" type="slidenum">
              <a:rPr lang="en-US" smtClean="0"/>
              <a:t>4</a:t>
            </a:fld>
            <a:endParaRPr lang="en-US"/>
          </a:p>
        </p:txBody>
      </p:sp>
    </p:spTree>
    <p:extLst>
      <p:ext uri="{BB962C8B-B14F-4D97-AF65-F5344CB8AC3E}">
        <p14:creationId xmlns:p14="http://schemas.microsoft.com/office/powerpoint/2010/main" val="5332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4739">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a:buSzPct val="25000"/>
            </a:pPr>
            <a:fld id="{00000000-1234-1234-1234-123412341234}" type="slidenum">
              <a:rPr lang="en-US">
                <a:solidFill>
                  <a:schemeClr val="dk1"/>
                </a:solidFill>
                <a:latin typeface="Arial"/>
                <a:ea typeface="Arial"/>
                <a:cs typeface="Arial"/>
                <a:sym typeface="Arial"/>
              </a:rPr>
              <a:pPr>
                <a:buSzPct val="25000"/>
              </a:pPr>
              <a:t>7</a:t>
            </a:fld>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30272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5785-377B-214E-B1DB-2690F5051EEA}"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05785-377B-214E-B1DB-2690F5051EE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205785-377B-214E-B1DB-2690F5051EE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09A20314-1561-0945-B39C-4F37257AA35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C205785-377B-214E-B1DB-2690F5051EEA}" type="datetimeFigureOut">
              <a:rPr lang="en-US" smtClean="0"/>
              <a:t>6/22/2021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09A20314-1561-0945-B39C-4F37257AA35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C205785-377B-214E-B1DB-2690F5051EEA}"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0314-1561-0945-B39C-4F37257AA3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C205785-377B-214E-B1DB-2690F5051EE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0314-1561-0945-B39C-4F37257AA35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C205785-377B-214E-B1DB-2690F5051EE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0314-1561-0945-B39C-4F37257AA35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8C205785-377B-214E-B1DB-2690F5051EEA}" type="datetimeFigureOut">
              <a:rPr lang="en-US" smtClean="0"/>
              <a:t>6/22/2021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09A20314-1561-0945-B39C-4F37257AA3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0.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69" y="1143000"/>
            <a:ext cx="5724862" cy="1846961"/>
          </a:xfrm>
        </p:spPr>
        <p:txBody>
          <a:bodyPr/>
          <a:lstStyle/>
          <a:p>
            <a:r>
              <a:rPr lang="en-US" sz="4800" dirty="0"/>
              <a:t>Associative Entities </a:t>
            </a:r>
          </a:p>
        </p:txBody>
      </p:sp>
      <p:sp>
        <p:nvSpPr>
          <p:cNvPr id="3" name="Subtitle 2"/>
          <p:cNvSpPr>
            <a:spLocks noGrp="1"/>
          </p:cNvSpPr>
          <p:nvPr>
            <p:ph type="subTitle" idx="1"/>
          </p:nvPr>
        </p:nvSpPr>
        <p:spPr>
          <a:xfrm>
            <a:off x="1709569" y="2994212"/>
            <a:ext cx="5724862" cy="1007200"/>
          </a:xfrm>
        </p:spPr>
        <p:txBody>
          <a:bodyPr/>
          <a:lstStyle/>
          <a:p>
            <a:r>
              <a:rPr lang="en-US" dirty="0"/>
              <a:t>Dr. Anne Powell</a:t>
            </a:r>
          </a:p>
          <a:p>
            <a:r>
              <a:rPr lang="en-US" dirty="0"/>
              <a:t>CMIS563</a:t>
            </a:r>
          </a:p>
        </p:txBody>
      </p:sp>
    </p:spTree>
    <p:extLst>
      <p:ext uri="{BB962C8B-B14F-4D97-AF65-F5344CB8AC3E}">
        <p14:creationId xmlns:p14="http://schemas.microsoft.com/office/powerpoint/2010/main" val="34132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940D9D-CCF4-42FE-9D3D-C05794569CD9}"/>
              </a:ext>
            </a:extLst>
          </p:cNvPr>
          <p:cNvPicPr>
            <a:picLocks noChangeAspect="1"/>
          </p:cNvPicPr>
          <p:nvPr/>
        </p:nvPicPr>
        <p:blipFill>
          <a:blip r:embed="rId2"/>
          <a:stretch>
            <a:fillRect/>
          </a:stretch>
        </p:blipFill>
        <p:spPr>
          <a:xfrm>
            <a:off x="0" y="1239982"/>
            <a:ext cx="9144000" cy="4378036"/>
          </a:xfrm>
          <a:prstGeom prst="rect">
            <a:avLst/>
          </a:prstGeom>
        </p:spPr>
      </p:pic>
    </p:spTree>
    <p:extLst>
      <p:ext uri="{BB962C8B-B14F-4D97-AF65-F5344CB8AC3E}">
        <p14:creationId xmlns:p14="http://schemas.microsoft.com/office/powerpoint/2010/main" val="352348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graphicFrame>
        <p:nvGraphicFramePr>
          <p:cNvPr id="4" name="Content Placeholder 7"/>
          <p:cNvGraphicFramePr>
            <a:graphicFrameLocks/>
          </p:cNvGraphicFramePr>
          <p:nvPr>
            <p:extLst>
              <p:ext uri="{D42A27DB-BD31-4B8C-83A1-F6EECF244321}">
                <p14:modId xmlns:p14="http://schemas.microsoft.com/office/powerpoint/2010/main" val="33331987"/>
              </p:ext>
            </p:extLst>
          </p:nvPr>
        </p:nvGraphicFramePr>
        <p:xfrm>
          <a:off x="793460" y="1952297"/>
          <a:ext cx="2026801" cy="370840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EMPLOYEE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a:t>EmpID</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Street</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City</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Zip</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State</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graphicFrame>
        <p:nvGraphicFramePr>
          <p:cNvPr id="5" name="Content Placeholder 7"/>
          <p:cNvGraphicFramePr>
            <a:graphicFrameLocks noGrp="1"/>
          </p:cNvGraphicFramePr>
          <p:nvPr>
            <p:ph idx="1"/>
          </p:nvPr>
        </p:nvGraphicFramePr>
        <p:xfrm>
          <a:off x="6292280" y="2937423"/>
          <a:ext cx="2026801" cy="148336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CHILDREN</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a:t>ChildID</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3"/>
          <a:stretch>
            <a:fillRect/>
          </a:stretch>
        </p:blipFill>
        <p:spPr>
          <a:xfrm rot="10800000">
            <a:off x="2820262" y="3657381"/>
            <a:ext cx="3503476" cy="215900"/>
          </a:xfrm>
          <a:prstGeom prst="rect">
            <a:avLst/>
          </a:prstGeom>
        </p:spPr>
      </p:pic>
    </p:spTree>
    <p:extLst>
      <p:ext uri="{BB962C8B-B14F-4D97-AF65-F5344CB8AC3E}">
        <p14:creationId xmlns:p14="http://schemas.microsoft.com/office/powerpoint/2010/main" val="9431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393" y="295833"/>
            <a:ext cx="7963558" cy="1143000"/>
          </a:xfrm>
        </p:spPr>
        <p:txBody>
          <a:bodyPr>
            <a:normAutofit/>
          </a:bodyPr>
          <a:lstStyle/>
          <a:p>
            <a:r>
              <a:rPr lang="en-US" dirty="0"/>
              <a:t>Associative entities </a:t>
            </a:r>
          </a:p>
        </p:txBody>
      </p:sp>
      <p:graphicFrame>
        <p:nvGraphicFramePr>
          <p:cNvPr id="4" name="Content Placeholder 7"/>
          <p:cNvGraphicFramePr>
            <a:graphicFrameLocks/>
          </p:cNvGraphicFramePr>
          <p:nvPr>
            <p:extLst>
              <p:ext uri="{D42A27DB-BD31-4B8C-83A1-F6EECF244321}">
                <p14:modId xmlns:p14="http://schemas.microsoft.com/office/powerpoint/2010/main" val="1725992992"/>
              </p:ext>
            </p:extLst>
          </p:nvPr>
        </p:nvGraphicFramePr>
        <p:xfrm>
          <a:off x="290793" y="2062598"/>
          <a:ext cx="2026801" cy="370840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EMPLOYEE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a:t>EmpID</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Street</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City</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Zip</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State</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graphicFrame>
        <p:nvGraphicFramePr>
          <p:cNvPr id="5" name="Content Placeholder 7"/>
          <p:cNvGraphicFramePr>
            <a:graphicFrameLocks noGrp="1"/>
          </p:cNvGraphicFramePr>
          <p:nvPr>
            <p:ph idx="1"/>
          </p:nvPr>
        </p:nvGraphicFramePr>
        <p:xfrm>
          <a:off x="6840267" y="3380310"/>
          <a:ext cx="2026801" cy="1573442"/>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05505">
                <a:tc gridSpan="2">
                  <a:txBody>
                    <a:bodyPr/>
                    <a:lstStyle/>
                    <a:p>
                      <a:r>
                        <a:rPr lang="en-US" dirty="0"/>
                        <a:t>CHILDREN</a:t>
                      </a:r>
                    </a:p>
                  </a:txBody>
                  <a:tcPr/>
                </a:tc>
                <a:tc hMerge="1">
                  <a:txBody>
                    <a:bodyPr/>
                    <a:lstStyle/>
                    <a:p>
                      <a:endParaRPr lang="en-US" dirty="0"/>
                    </a:p>
                  </a:txBody>
                  <a:tcPr/>
                </a:tc>
                <a:extLst>
                  <a:ext uri="{0D108BD9-81ED-4DB2-BD59-A6C34878D82A}">
                    <a16:rowId xmlns:a16="http://schemas.microsoft.com/office/drawing/2014/main" val="10000"/>
                  </a:ext>
                </a:extLst>
              </a:tr>
              <a:tr h="305505">
                <a:tc>
                  <a:txBody>
                    <a:bodyPr/>
                    <a:lstStyle/>
                    <a:p>
                      <a:r>
                        <a:rPr lang="en-US" dirty="0"/>
                        <a:t>PK</a:t>
                      </a:r>
                    </a:p>
                  </a:txBody>
                  <a:tcPr/>
                </a:tc>
                <a:tc>
                  <a:txBody>
                    <a:bodyPr/>
                    <a:lstStyle/>
                    <a:p>
                      <a:r>
                        <a:rPr lang="en-US" dirty="0"/>
                        <a:t>ChildID</a:t>
                      </a:r>
                    </a:p>
                  </a:txBody>
                  <a:tcPr/>
                </a:tc>
                <a:extLst>
                  <a:ext uri="{0D108BD9-81ED-4DB2-BD59-A6C34878D82A}">
                    <a16:rowId xmlns:a16="http://schemas.microsoft.com/office/drawing/2014/main" val="10001"/>
                  </a:ext>
                </a:extLst>
              </a:tr>
              <a:tr h="305505">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476162">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bl>
          </a:graphicData>
        </a:graphic>
      </p:graphicFrame>
      <p:graphicFrame>
        <p:nvGraphicFramePr>
          <p:cNvPr id="6" name="Content Placeholder 7"/>
          <p:cNvGraphicFramePr>
            <a:graphicFrameLocks/>
          </p:cNvGraphicFramePr>
          <p:nvPr/>
        </p:nvGraphicFramePr>
        <p:xfrm>
          <a:off x="3389641" y="3238482"/>
          <a:ext cx="2026801" cy="185420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EMP_CHILD</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a:t>EmpID</a:t>
                      </a:r>
                    </a:p>
                  </a:txBody>
                  <a:tcPr/>
                </a:tc>
                <a:extLst>
                  <a:ext uri="{0D108BD9-81ED-4DB2-BD59-A6C34878D82A}">
                    <a16:rowId xmlns:a16="http://schemas.microsoft.com/office/drawing/2014/main" val="10001"/>
                  </a:ext>
                </a:extLst>
              </a:tr>
              <a:tr h="370840">
                <a:tc>
                  <a:txBody>
                    <a:bodyPr/>
                    <a:lstStyle/>
                    <a:p>
                      <a:r>
                        <a:rPr lang="en-US" dirty="0"/>
                        <a:t>PK</a:t>
                      </a:r>
                    </a:p>
                  </a:txBody>
                  <a:tcPr/>
                </a:tc>
                <a:tc>
                  <a:txBody>
                    <a:bodyPr/>
                    <a:lstStyle/>
                    <a:p>
                      <a:r>
                        <a:rPr lang="en-US" dirty="0"/>
                        <a:t>ChildID</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err="1"/>
                        <a:t>AddDate</a:t>
                      </a:r>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err="1"/>
                        <a:t>DropDate</a:t>
                      </a:r>
                      <a:endParaRPr lang="en-US" dirty="0"/>
                    </a:p>
                  </a:txBody>
                  <a:tcPr/>
                </a:tc>
                <a:extLst>
                  <a:ext uri="{0D108BD9-81ED-4DB2-BD59-A6C34878D82A}">
                    <a16:rowId xmlns:a16="http://schemas.microsoft.com/office/drawing/2014/main" val="10004"/>
                  </a:ext>
                </a:extLst>
              </a:tr>
            </a:tbl>
          </a:graphicData>
        </a:graphic>
      </p:graphicFrame>
      <p:pic>
        <p:nvPicPr>
          <p:cNvPr id="11" name="Picture 10"/>
          <p:cNvPicPr>
            <a:picLocks noChangeAspect="1"/>
          </p:cNvPicPr>
          <p:nvPr/>
        </p:nvPicPr>
        <p:blipFill>
          <a:blip r:embed="rId3"/>
          <a:stretch>
            <a:fillRect/>
          </a:stretch>
        </p:blipFill>
        <p:spPr>
          <a:xfrm rot="18956221">
            <a:off x="5553077" y="3632182"/>
            <a:ext cx="1066275" cy="1066800"/>
          </a:xfrm>
          <a:prstGeom prst="rect">
            <a:avLst/>
          </a:prstGeom>
        </p:spPr>
      </p:pic>
      <p:pic>
        <p:nvPicPr>
          <p:cNvPr id="12" name="Picture 11"/>
          <p:cNvPicPr>
            <a:picLocks noChangeAspect="1"/>
          </p:cNvPicPr>
          <p:nvPr/>
        </p:nvPicPr>
        <p:blipFill>
          <a:blip r:embed="rId4"/>
          <a:stretch>
            <a:fillRect/>
          </a:stretch>
        </p:blipFill>
        <p:spPr>
          <a:xfrm rot="8402026">
            <a:off x="2476348" y="3759182"/>
            <a:ext cx="875869" cy="812800"/>
          </a:xfrm>
          <a:prstGeom prst="rect">
            <a:avLst/>
          </a:prstGeom>
        </p:spPr>
      </p:pic>
      <p:grpSp>
        <p:nvGrpSpPr>
          <p:cNvPr id="15" name="Group 14"/>
          <p:cNvGrpSpPr/>
          <p:nvPr/>
        </p:nvGrpSpPr>
        <p:grpSpPr>
          <a:xfrm>
            <a:off x="1343031" y="6280460"/>
            <a:ext cx="6242875" cy="640948"/>
            <a:chOff x="1343031" y="6280460"/>
            <a:chExt cx="6242875" cy="640948"/>
          </a:xfrm>
        </p:grpSpPr>
        <p:pic>
          <p:nvPicPr>
            <p:cNvPr id="10" name="Picture 9"/>
            <p:cNvPicPr>
              <a:picLocks noChangeAspect="1"/>
            </p:cNvPicPr>
            <p:nvPr/>
          </p:nvPicPr>
          <p:blipFill>
            <a:blip r:embed="rId5"/>
            <a:stretch>
              <a:fillRect/>
            </a:stretch>
          </p:blipFill>
          <p:spPr>
            <a:xfrm rot="10800000">
              <a:off x="2761414" y="6356258"/>
              <a:ext cx="3503476" cy="215900"/>
            </a:xfrm>
            <a:prstGeom prst="rect">
              <a:avLst/>
            </a:prstGeom>
          </p:spPr>
        </p:pic>
        <p:graphicFrame>
          <p:nvGraphicFramePr>
            <p:cNvPr id="13" name="Content Placeholder 7"/>
            <p:cNvGraphicFramePr>
              <a:graphicFrameLocks/>
            </p:cNvGraphicFramePr>
            <p:nvPr/>
          </p:nvGraphicFramePr>
          <p:xfrm>
            <a:off x="1343031" y="6281328"/>
            <a:ext cx="1418382" cy="640080"/>
          </p:xfrm>
          <a:graphic>
            <a:graphicData uri="http://schemas.openxmlformats.org/drawingml/2006/table">
              <a:tbl>
                <a:tblPr firstRow="1" bandRow="1">
                  <a:tableStyleId>{5C22544A-7EE6-4342-B048-85BDC9FD1C3A}</a:tableStyleId>
                </a:tblPr>
                <a:tblGrid>
                  <a:gridCol w="1418382">
                    <a:extLst>
                      <a:ext uri="{9D8B030D-6E8A-4147-A177-3AD203B41FA5}">
                        <a16:colId xmlns:a16="http://schemas.microsoft.com/office/drawing/2014/main" val="20000"/>
                      </a:ext>
                    </a:extLst>
                  </a:gridCol>
                </a:tblGrid>
                <a:tr h="290831">
                  <a:tc>
                    <a:txBody>
                      <a:bodyPr/>
                      <a:lstStyle/>
                      <a:p>
                        <a:r>
                          <a:rPr lang="en-US" dirty="0"/>
                          <a:t>EMPLOYEE</a:t>
                        </a:r>
                      </a:p>
                    </a:txBody>
                    <a:tcPr/>
                  </a:tc>
                  <a:extLst>
                    <a:ext uri="{0D108BD9-81ED-4DB2-BD59-A6C34878D82A}">
                      <a16:rowId xmlns:a16="http://schemas.microsoft.com/office/drawing/2014/main" val="10000"/>
                    </a:ext>
                  </a:extLst>
                </a:tr>
              </a:tbl>
            </a:graphicData>
          </a:graphic>
        </p:graphicFrame>
        <p:graphicFrame>
          <p:nvGraphicFramePr>
            <p:cNvPr id="14" name="Content Placeholder 7"/>
            <p:cNvGraphicFramePr>
              <a:graphicFrameLocks/>
            </p:cNvGraphicFramePr>
            <p:nvPr/>
          </p:nvGraphicFramePr>
          <p:xfrm>
            <a:off x="6264890" y="6280460"/>
            <a:ext cx="1321016" cy="640080"/>
          </p:xfrm>
          <a:graphic>
            <a:graphicData uri="http://schemas.openxmlformats.org/drawingml/2006/table">
              <a:tbl>
                <a:tblPr firstRow="1" bandRow="1">
                  <a:tableStyleId>{5C22544A-7EE6-4342-B048-85BDC9FD1C3A}</a:tableStyleId>
                </a:tblPr>
                <a:tblGrid>
                  <a:gridCol w="1321016">
                    <a:extLst>
                      <a:ext uri="{9D8B030D-6E8A-4147-A177-3AD203B41FA5}">
                        <a16:colId xmlns:a16="http://schemas.microsoft.com/office/drawing/2014/main" val="20000"/>
                      </a:ext>
                    </a:extLst>
                  </a:gridCol>
                </a:tblGrid>
                <a:tr h="305505">
                  <a:tc>
                    <a:txBody>
                      <a:bodyPr/>
                      <a:lstStyle/>
                      <a:p>
                        <a:r>
                          <a:rPr lang="en-US" dirty="0"/>
                          <a:t>CHILDREN</a:t>
                        </a:r>
                      </a:p>
                    </a:txBody>
                    <a:tcPr/>
                  </a:tc>
                  <a:extLst>
                    <a:ext uri="{0D108BD9-81ED-4DB2-BD59-A6C34878D82A}">
                      <a16:rowId xmlns:a16="http://schemas.microsoft.com/office/drawing/2014/main" val="10000"/>
                    </a:ext>
                  </a:extLst>
                </a:tr>
              </a:tbl>
            </a:graphicData>
          </a:graphic>
        </p:graphicFrame>
      </p:grpSp>
      <p:sp>
        <p:nvSpPr>
          <p:cNvPr id="16" name="Oval 15"/>
          <p:cNvSpPr/>
          <p:nvPr/>
        </p:nvSpPr>
        <p:spPr>
          <a:xfrm>
            <a:off x="2761413" y="6280460"/>
            <a:ext cx="349649" cy="36576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911389" y="6280460"/>
            <a:ext cx="349649" cy="36576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Arrow Connector 18"/>
          <p:cNvCxnSpPr/>
          <p:nvPr/>
        </p:nvCxnSpPr>
        <p:spPr>
          <a:xfrm>
            <a:off x="2543503" y="1881352"/>
            <a:ext cx="0" cy="210206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a:xfrm>
            <a:off x="6626772" y="1881352"/>
            <a:ext cx="0" cy="210206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flipV="1">
            <a:off x="3300249" y="4225159"/>
            <a:ext cx="2690648" cy="213109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flipV="1">
            <a:off x="3037490" y="4225159"/>
            <a:ext cx="2294672" cy="2131100"/>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4147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5E-6 -1.85185E-6 L 0.28507 -0.34514 " pathEditMode="relative" rAng="0" ptsTypes="AA">
                                      <p:cBhvr>
                                        <p:cTn id="14" dur="2000" fill="hold"/>
                                        <p:tgtEl>
                                          <p:spTgt spid="16"/>
                                        </p:tgtEl>
                                        <p:attrNameLst>
                                          <p:attrName>ppt_x</p:attrName>
                                          <p:attrName>ppt_y</p:attrName>
                                        </p:attrNameLst>
                                      </p:cBhvr>
                                      <p:rCtr x="14201" y="-17106"/>
                                    </p:animMotion>
                                  </p:childTnLst>
                                </p:cTn>
                              </p:par>
                              <p:par>
                                <p:cTn id="15" presetID="2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3.33333E-6 4.07407E-6 L -0.304 -0.33473 " pathEditMode="relative" rAng="0" ptsTypes="AA">
                                      <p:cBhvr>
                                        <p:cTn id="25" dur="2000" fill="hold"/>
                                        <p:tgtEl>
                                          <p:spTgt spid="17"/>
                                        </p:tgtEl>
                                        <p:attrNameLst>
                                          <p:attrName>ppt_x</p:attrName>
                                          <p:attrName>ppt_y</p:attrName>
                                        </p:attrNameLst>
                                      </p:cBhvr>
                                      <p:rCtr x="-15208" y="-16736"/>
                                    </p:animMotion>
                                  </p:childTnLst>
                                </p:cTn>
                              </p:par>
                              <p:par>
                                <p:cTn id="26" presetID="22" presetClass="entr" presetSubtype="4"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up)">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pic>
        <p:nvPicPr>
          <p:cNvPr id="4" name="Picture 3"/>
          <p:cNvPicPr>
            <a:picLocks noChangeAspect="1"/>
          </p:cNvPicPr>
          <p:nvPr/>
        </p:nvPicPr>
        <p:blipFill>
          <a:blip r:embed="rId3"/>
          <a:stretch>
            <a:fillRect/>
          </a:stretch>
        </p:blipFill>
        <p:spPr>
          <a:xfrm>
            <a:off x="394910" y="1835150"/>
            <a:ext cx="7289800" cy="1587500"/>
          </a:xfrm>
          <a:prstGeom prst="rect">
            <a:avLst/>
          </a:prstGeom>
        </p:spPr>
      </p:pic>
      <p:pic>
        <p:nvPicPr>
          <p:cNvPr id="5" name="Picture 4"/>
          <p:cNvPicPr>
            <a:picLocks noChangeAspect="1"/>
          </p:cNvPicPr>
          <p:nvPr/>
        </p:nvPicPr>
        <p:blipFill rotWithShape="1">
          <a:blip r:embed="rId4"/>
          <a:srcRect r="16418"/>
          <a:stretch/>
        </p:blipFill>
        <p:spPr>
          <a:xfrm>
            <a:off x="4991100" y="3753152"/>
            <a:ext cx="3959377" cy="1625600"/>
          </a:xfrm>
          <a:prstGeom prst="rect">
            <a:avLst/>
          </a:prstGeom>
        </p:spPr>
      </p:pic>
      <p:sp>
        <p:nvSpPr>
          <p:cNvPr id="7" name="Oval 6"/>
          <p:cNvSpPr/>
          <p:nvPr/>
        </p:nvSpPr>
        <p:spPr>
          <a:xfrm>
            <a:off x="278190" y="1523197"/>
            <a:ext cx="967620" cy="2132390"/>
          </a:xfrm>
          <a:prstGeom prst="ellipse">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893733" y="3422650"/>
            <a:ext cx="967620" cy="2132390"/>
          </a:xfrm>
          <a:prstGeom prst="ellipse">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C9F0F248-8268-4529-B918-92DD7760127C}"/>
              </a:ext>
            </a:extLst>
          </p:cNvPr>
          <p:cNvGraphicFramePr>
            <a:graphicFrameLocks noGrp="1"/>
          </p:cNvGraphicFramePr>
          <p:nvPr>
            <p:extLst>
              <p:ext uri="{D42A27DB-BD31-4B8C-83A1-F6EECF244321}">
                <p14:modId xmlns:p14="http://schemas.microsoft.com/office/powerpoint/2010/main" val="2568600286"/>
              </p:ext>
            </p:extLst>
          </p:nvPr>
        </p:nvGraphicFramePr>
        <p:xfrm>
          <a:off x="559293" y="4376691"/>
          <a:ext cx="3435657" cy="1926456"/>
        </p:xfrm>
        <a:graphic>
          <a:graphicData uri="http://schemas.openxmlformats.org/drawingml/2006/table">
            <a:tbl>
              <a:tblPr>
                <a:tableStyleId>{5C22544A-7EE6-4342-B048-85BDC9FD1C3A}</a:tableStyleId>
              </a:tblPr>
              <a:tblGrid>
                <a:gridCol w="706143">
                  <a:extLst>
                    <a:ext uri="{9D8B030D-6E8A-4147-A177-3AD203B41FA5}">
                      <a16:colId xmlns:a16="http://schemas.microsoft.com/office/drawing/2014/main" val="1876771787"/>
                    </a:ext>
                  </a:extLst>
                </a:gridCol>
                <a:gridCol w="706143">
                  <a:extLst>
                    <a:ext uri="{9D8B030D-6E8A-4147-A177-3AD203B41FA5}">
                      <a16:colId xmlns:a16="http://schemas.microsoft.com/office/drawing/2014/main" val="3829207074"/>
                    </a:ext>
                  </a:extLst>
                </a:gridCol>
                <a:gridCol w="964157">
                  <a:extLst>
                    <a:ext uri="{9D8B030D-6E8A-4147-A177-3AD203B41FA5}">
                      <a16:colId xmlns:a16="http://schemas.microsoft.com/office/drawing/2014/main" val="3980119204"/>
                    </a:ext>
                  </a:extLst>
                </a:gridCol>
                <a:gridCol w="1059214">
                  <a:extLst>
                    <a:ext uri="{9D8B030D-6E8A-4147-A177-3AD203B41FA5}">
                      <a16:colId xmlns:a16="http://schemas.microsoft.com/office/drawing/2014/main" val="469536444"/>
                    </a:ext>
                  </a:extLst>
                </a:gridCol>
              </a:tblGrid>
              <a:tr h="275208">
                <a:tc>
                  <a:txBody>
                    <a:bodyPr/>
                    <a:lstStyle/>
                    <a:p>
                      <a:pPr algn="l" fontAlgn="b"/>
                      <a:r>
                        <a:rPr lang="en-US" sz="1400" b="1" u="none" strike="noStrike" dirty="0" err="1">
                          <a:effectLst/>
                        </a:rPr>
                        <a:t>EmpID</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ChildID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AddDate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err="1">
                          <a:effectLst/>
                        </a:rPr>
                        <a:t>DropDate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7898294"/>
                  </a:ext>
                </a:extLst>
              </a:tr>
              <a:tr h="275208">
                <a:tc>
                  <a:txBody>
                    <a:bodyPr/>
                    <a:lstStyle/>
                    <a:p>
                      <a:pPr algn="r" fontAlgn="b"/>
                      <a:r>
                        <a:rPr lang="en-US" sz="1400" u="none" strike="noStrike">
                          <a:effectLst/>
                        </a:rPr>
                        <a:t>849083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932038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9/24/2005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5/2/2010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087447"/>
                  </a:ext>
                </a:extLst>
              </a:tr>
              <a:tr h="275208">
                <a:tc>
                  <a:txBody>
                    <a:bodyPr/>
                    <a:lstStyle/>
                    <a:p>
                      <a:pPr algn="r" fontAlgn="b"/>
                      <a:r>
                        <a:rPr lang="en-US" sz="1400" u="none" strike="noStrike">
                          <a:effectLst/>
                        </a:rPr>
                        <a:t>872389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932038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5/2/2010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1218950"/>
                  </a:ext>
                </a:extLst>
              </a:tr>
              <a:tr h="275208">
                <a:tc>
                  <a:txBody>
                    <a:bodyPr/>
                    <a:lstStyle/>
                    <a:p>
                      <a:pPr algn="r" fontAlgn="b"/>
                      <a:r>
                        <a:rPr lang="en-US" sz="1400" u="none" strike="noStrike">
                          <a:effectLst/>
                        </a:rPr>
                        <a:t>872389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953245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6/15/2010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693125"/>
                  </a:ext>
                </a:extLst>
              </a:tr>
              <a:tr h="275208">
                <a:tc>
                  <a:txBody>
                    <a:bodyPr/>
                    <a:lstStyle/>
                    <a:p>
                      <a:pPr algn="r" fontAlgn="b"/>
                      <a:r>
                        <a:rPr lang="en-US" sz="1400" u="none" strike="noStrike">
                          <a:effectLst/>
                        </a:rPr>
                        <a:t>811120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945021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5/11/2011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116196"/>
                  </a:ext>
                </a:extLst>
              </a:tr>
              <a:tr h="275208">
                <a:tc>
                  <a:txBody>
                    <a:bodyPr/>
                    <a:lstStyle/>
                    <a:p>
                      <a:pPr algn="r" fontAlgn="b"/>
                      <a:r>
                        <a:rPr lang="en-US" sz="1400" u="none" strike="noStrike">
                          <a:effectLst/>
                        </a:rPr>
                        <a:t>811120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942359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8/1/1994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11/30/2020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2660132"/>
                  </a:ext>
                </a:extLst>
              </a:tr>
              <a:tr h="275208">
                <a:tc>
                  <a:txBody>
                    <a:bodyPr/>
                    <a:lstStyle/>
                    <a:p>
                      <a:pPr algn="r" fontAlgn="b"/>
                      <a:r>
                        <a:rPr lang="en-US" sz="1400" u="none" strike="noStrike">
                          <a:effectLst/>
                        </a:rPr>
                        <a:t>800493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908432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1/23/2012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4209098"/>
                  </a:ext>
                </a:extLst>
              </a:tr>
            </a:tbl>
          </a:graphicData>
        </a:graphic>
      </p:graphicFrame>
      <p:sp>
        <p:nvSpPr>
          <p:cNvPr id="15" name="Oval 14">
            <a:extLst>
              <a:ext uri="{FF2B5EF4-FFF2-40B4-BE49-F238E27FC236}">
                <a16:creationId xmlns:a16="http://schemas.microsoft.com/office/drawing/2014/main" id="{44437C73-9BC7-4306-8CBA-595C3E4CCEE5}"/>
              </a:ext>
            </a:extLst>
          </p:cNvPr>
          <p:cNvSpPr/>
          <p:nvPr/>
        </p:nvSpPr>
        <p:spPr>
          <a:xfrm>
            <a:off x="278190" y="3967540"/>
            <a:ext cx="1843573" cy="2699590"/>
          </a:xfrm>
          <a:prstGeom prst="ellipse">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48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a:t>
            </a:r>
          </a:p>
        </p:txBody>
      </p:sp>
      <p:graphicFrame>
        <p:nvGraphicFramePr>
          <p:cNvPr id="5" name="Content Placeholder 7"/>
          <p:cNvGraphicFramePr>
            <a:graphicFrameLocks/>
          </p:cNvGraphicFramePr>
          <p:nvPr>
            <p:extLst/>
          </p:nvPr>
        </p:nvGraphicFramePr>
        <p:xfrm>
          <a:off x="793460" y="1952297"/>
          <a:ext cx="2026801" cy="370840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STUDENT</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err="1"/>
                        <a:t>StudentID</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Street</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City</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Zip</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State</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a:t>Major</a:t>
                      </a:r>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r>
                        <a:rPr lang="en-US" dirty="0"/>
                        <a:t>Birthdate</a:t>
                      </a:r>
                    </a:p>
                  </a:txBody>
                  <a:tcPr/>
                </a:tc>
                <a:extLst>
                  <a:ext uri="{0D108BD9-81ED-4DB2-BD59-A6C34878D82A}">
                    <a16:rowId xmlns:a16="http://schemas.microsoft.com/office/drawing/2014/main" val="10009"/>
                  </a:ext>
                </a:extLst>
              </a:tr>
            </a:tbl>
          </a:graphicData>
        </a:graphic>
      </p:graphicFrame>
      <p:pic>
        <p:nvPicPr>
          <p:cNvPr id="7" name="Picture 6"/>
          <p:cNvPicPr>
            <a:picLocks noChangeAspect="1"/>
          </p:cNvPicPr>
          <p:nvPr/>
        </p:nvPicPr>
        <p:blipFill>
          <a:blip r:embed="rId2"/>
          <a:stretch>
            <a:fillRect/>
          </a:stretch>
        </p:blipFill>
        <p:spPr>
          <a:xfrm rot="10800000">
            <a:off x="2820262" y="3657381"/>
            <a:ext cx="3503476" cy="215900"/>
          </a:xfrm>
          <a:prstGeom prst="rect">
            <a:avLst/>
          </a:prstGeom>
        </p:spPr>
      </p:pic>
      <p:graphicFrame>
        <p:nvGraphicFramePr>
          <p:cNvPr id="8" name="Content Placeholder 7"/>
          <p:cNvGraphicFramePr>
            <a:graphicFrameLocks/>
          </p:cNvGraphicFramePr>
          <p:nvPr>
            <p:extLst/>
          </p:nvPr>
        </p:nvGraphicFramePr>
        <p:xfrm>
          <a:off x="6291410" y="2104697"/>
          <a:ext cx="2026801" cy="3708400"/>
        </p:xfrm>
        <a:graphic>
          <a:graphicData uri="http://schemas.openxmlformats.org/drawingml/2006/table">
            <a:tbl>
              <a:tblPr firstRow="1" bandRow="1">
                <a:tableStyleId>{5C22544A-7EE6-4342-B048-85BDC9FD1C3A}</a:tableStyleId>
              </a:tblPr>
              <a:tblGrid>
                <a:gridCol w="544842">
                  <a:extLst>
                    <a:ext uri="{9D8B030D-6E8A-4147-A177-3AD203B41FA5}">
                      <a16:colId xmlns:a16="http://schemas.microsoft.com/office/drawing/2014/main" val="20000"/>
                    </a:ext>
                  </a:extLst>
                </a:gridCol>
                <a:gridCol w="1481959">
                  <a:extLst>
                    <a:ext uri="{9D8B030D-6E8A-4147-A177-3AD203B41FA5}">
                      <a16:colId xmlns:a16="http://schemas.microsoft.com/office/drawing/2014/main" val="20001"/>
                    </a:ext>
                  </a:extLst>
                </a:gridCol>
              </a:tblGrid>
              <a:tr h="370840">
                <a:tc gridSpan="2">
                  <a:txBody>
                    <a:bodyPr/>
                    <a:lstStyle/>
                    <a:p>
                      <a:r>
                        <a:rPr lang="en-US" dirty="0"/>
                        <a:t>COURSE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err="1"/>
                        <a:t>CourseID</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Section</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Term</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Year</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Title</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Room</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6749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a:t>
            </a:r>
          </a:p>
        </p:txBody>
      </p:sp>
      <p:graphicFrame>
        <p:nvGraphicFramePr>
          <p:cNvPr id="5" name="Content Placeholder 7"/>
          <p:cNvGraphicFramePr>
            <a:graphicFrameLocks/>
          </p:cNvGraphicFramePr>
          <p:nvPr>
            <p:extLst/>
          </p:nvPr>
        </p:nvGraphicFramePr>
        <p:xfrm>
          <a:off x="3346352" y="3238482"/>
          <a:ext cx="2311093" cy="1854200"/>
        </p:xfrm>
        <a:graphic>
          <a:graphicData uri="http://schemas.openxmlformats.org/drawingml/2006/table">
            <a:tbl>
              <a:tblPr firstRow="1" bandRow="1">
                <a:tableStyleId>{5C22544A-7EE6-4342-B048-85BDC9FD1C3A}</a:tableStyleId>
              </a:tblPr>
              <a:tblGrid>
                <a:gridCol w="621266">
                  <a:extLst>
                    <a:ext uri="{9D8B030D-6E8A-4147-A177-3AD203B41FA5}">
                      <a16:colId xmlns:a16="http://schemas.microsoft.com/office/drawing/2014/main" val="20000"/>
                    </a:ext>
                  </a:extLst>
                </a:gridCol>
                <a:gridCol w="1689827">
                  <a:extLst>
                    <a:ext uri="{9D8B030D-6E8A-4147-A177-3AD203B41FA5}">
                      <a16:colId xmlns:a16="http://schemas.microsoft.com/office/drawing/2014/main" val="20001"/>
                    </a:ext>
                  </a:extLst>
                </a:gridCol>
              </a:tblGrid>
              <a:tr h="370840">
                <a:tc gridSpan="2">
                  <a:txBody>
                    <a:bodyPr/>
                    <a:lstStyle/>
                    <a:p>
                      <a:r>
                        <a:rPr lang="en-US" dirty="0"/>
                        <a:t>REGISTRATION</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err="1"/>
                        <a:t>StudentID</a:t>
                      </a:r>
                      <a:endParaRPr lang="en-US" dirty="0"/>
                    </a:p>
                  </a:txBody>
                  <a:tcPr/>
                </a:tc>
                <a:extLst>
                  <a:ext uri="{0D108BD9-81ED-4DB2-BD59-A6C34878D82A}">
                    <a16:rowId xmlns:a16="http://schemas.microsoft.com/office/drawing/2014/main" val="10001"/>
                  </a:ext>
                </a:extLst>
              </a:tr>
              <a:tr h="370840">
                <a:tc>
                  <a:txBody>
                    <a:bodyPr/>
                    <a:lstStyle/>
                    <a:p>
                      <a:r>
                        <a:rPr lang="en-US" dirty="0"/>
                        <a:t>PK</a:t>
                      </a:r>
                    </a:p>
                  </a:txBody>
                  <a:tcPr/>
                </a:tc>
                <a:tc>
                  <a:txBody>
                    <a:bodyPr/>
                    <a:lstStyle/>
                    <a:p>
                      <a:r>
                        <a:rPr lang="en-US" dirty="0" err="1"/>
                        <a:t>CourseID</a:t>
                      </a:r>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err="1"/>
                        <a:t>DateRegistered</a:t>
                      </a:r>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2"/>
          <a:stretch>
            <a:fillRect/>
          </a:stretch>
        </p:blipFill>
        <p:spPr>
          <a:xfrm rot="18956221">
            <a:off x="5758264" y="3663271"/>
            <a:ext cx="1005550" cy="1006045"/>
          </a:xfrm>
          <a:prstGeom prst="rect">
            <a:avLst/>
          </a:prstGeom>
        </p:spPr>
      </p:pic>
      <p:pic>
        <p:nvPicPr>
          <p:cNvPr id="7" name="Picture 6"/>
          <p:cNvPicPr>
            <a:picLocks noChangeAspect="1"/>
          </p:cNvPicPr>
          <p:nvPr/>
        </p:nvPicPr>
        <p:blipFill>
          <a:blip r:embed="rId3"/>
          <a:stretch>
            <a:fillRect/>
          </a:stretch>
        </p:blipFill>
        <p:spPr>
          <a:xfrm rot="8402026">
            <a:off x="2391641" y="3752424"/>
            <a:ext cx="875869" cy="812800"/>
          </a:xfrm>
          <a:prstGeom prst="rect">
            <a:avLst/>
          </a:prstGeom>
        </p:spPr>
      </p:pic>
      <p:grpSp>
        <p:nvGrpSpPr>
          <p:cNvPr id="8" name="Group 7"/>
          <p:cNvGrpSpPr/>
          <p:nvPr/>
        </p:nvGrpSpPr>
        <p:grpSpPr>
          <a:xfrm>
            <a:off x="1343031" y="6280460"/>
            <a:ext cx="6242875" cy="366628"/>
            <a:chOff x="1343031" y="6280460"/>
            <a:chExt cx="6242875" cy="366628"/>
          </a:xfrm>
        </p:grpSpPr>
        <p:pic>
          <p:nvPicPr>
            <p:cNvPr id="9" name="Picture 8"/>
            <p:cNvPicPr>
              <a:picLocks noChangeAspect="1"/>
            </p:cNvPicPr>
            <p:nvPr/>
          </p:nvPicPr>
          <p:blipFill>
            <a:blip r:embed="rId4"/>
            <a:stretch>
              <a:fillRect/>
            </a:stretch>
          </p:blipFill>
          <p:spPr>
            <a:xfrm rot="10800000">
              <a:off x="2761414" y="6356258"/>
              <a:ext cx="3503476" cy="215900"/>
            </a:xfrm>
            <a:prstGeom prst="rect">
              <a:avLst/>
            </a:prstGeom>
          </p:spPr>
        </p:pic>
        <p:graphicFrame>
          <p:nvGraphicFramePr>
            <p:cNvPr id="10" name="Content Placeholder 7"/>
            <p:cNvGraphicFramePr>
              <a:graphicFrameLocks/>
            </p:cNvGraphicFramePr>
            <p:nvPr>
              <p:extLst/>
            </p:nvPr>
          </p:nvGraphicFramePr>
          <p:xfrm>
            <a:off x="1343031" y="6281328"/>
            <a:ext cx="1418382" cy="365760"/>
          </p:xfrm>
          <a:graphic>
            <a:graphicData uri="http://schemas.openxmlformats.org/drawingml/2006/table">
              <a:tbl>
                <a:tblPr firstRow="1" bandRow="1">
                  <a:tableStyleId>{5C22544A-7EE6-4342-B048-85BDC9FD1C3A}</a:tableStyleId>
                </a:tblPr>
                <a:tblGrid>
                  <a:gridCol w="1418382">
                    <a:extLst>
                      <a:ext uri="{9D8B030D-6E8A-4147-A177-3AD203B41FA5}">
                        <a16:colId xmlns:a16="http://schemas.microsoft.com/office/drawing/2014/main" val="20000"/>
                      </a:ext>
                    </a:extLst>
                  </a:gridCol>
                </a:tblGrid>
                <a:tr h="290831">
                  <a:tc>
                    <a:txBody>
                      <a:bodyPr/>
                      <a:lstStyle/>
                      <a:p>
                        <a:r>
                          <a:rPr lang="en-US" dirty="0"/>
                          <a:t>STUDENT</a:t>
                        </a:r>
                      </a:p>
                    </a:txBody>
                    <a:tcPr/>
                  </a:tc>
                  <a:extLst>
                    <a:ext uri="{0D108BD9-81ED-4DB2-BD59-A6C34878D82A}">
                      <a16:rowId xmlns:a16="http://schemas.microsoft.com/office/drawing/2014/main" val="10000"/>
                    </a:ext>
                  </a:extLst>
                </a:tr>
              </a:tbl>
            </a:graphicData>
          </a:graphic>
        </p:graphicFrame>
        <p:graphicFrame>
          <p:nvGraphicFramePr>
            <p:cNvPr id="11" name="Content Placeholder 7"/>
            <p:cNvGraphicFramePr>
              <a:graphicFrameLocks/>
            </p:cNvGraphicFramePr>
            <p:nvPr>
              <p:extLst/>
            </p:nvPr>
          </p:nvGraphicFramePr>
          <p:xfrm>
            <a:off x="6264890" y="6280460"/>
            <a:ext cx="1321016" cy="365760"/>
          </p:xfrm>
          <a:graphic>
            <a:graphicData uri="http://schemas.openxmlformats.org/drawingml/2006/table">
              <a:tbl>
                <a:tblPr firstRow="1" bandRow="1">
                  <a:tableStyleId>{5C22544A-7EE6-4342-B048-85BDC9FD1C3A}</a:tableStyleId>
                </a:tblPr>
                <a:tblGrid>
                  <a:gridCol w="1321016">
                    <a:extLst>
                      <a:ext uri="{9D8B030D-6E8A-4147-A177-3AD203B41FA5}">
                        <a16:colId xmlns:a16="http://schemas.microsoft.com/office/drawing/2014/main" val="20000"/>
                      </a:ext>
                    </a:extLst>
                  </a:gridCol>
                </a:tblGrid>
                <a:tr h="305505">
                  <a:tc>
                    <a:txBody>
                      <a:bodyPr/>
                      <a:lstStyle/>
                      <a:p>
                        <a:r>
                          <a:rPr lang="en-US" dirty="0"/>
                          <a:t>COURSE</a:t>
                        </a:r>
                      </a:p>
                    </a:txBody>
                    <a:tcPr/>
                  </a:tc>
                  <a:extLst>
                    <a:ext uri="{0D108BD9-81ED-4DB2-BD59-A6C34878D82A}">
                      <a16:rowId xmlns:a16="http://schemas.microsoft.com/office/drawing/2014/main" val="10000"/>
                    </a:ext>
                  </a:extLst>
                </a:tr>
              </a:tbl>
            </a:graphicData>
          </a:graphic>
        </p:graphicFrame>
      </p:grpSp>
      <p:sp>
        <p:nvSpPr>
          <p:cNvPr id="12" name="Oval 11"/>
          <p:cNvSpPr/>
          <p:nvPr/>
        </p:nvSpPr>
        <p:spPr>
          <a:xfrm>
            <a:off x="2761413" y="6280460"/>
            <a:ext cx="349649" cy="36576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5911389" y="6280460"/>
            <a:ext cx="349649" cy="36576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Straight Arrow Connector 13"/>
          <p:cNvCxnSpPr/>
          <p:nvPr/>
        </p:nvCxnSpPr>
        <p:spPr>
          <a:xfrm>
            <a:off x="2543503" y="1881352"/>
            <a:ext cx="0" cy="210206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a:off x="6626772" y="1881352"/>
            <a:ext cx="0" cy="210206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flipH="1" flipV="1">
            <a:off x="3300249" y="4225159"/>
            <a:ext cx="2690648" cy="2131099"/>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flipV="1">
            <a:off x="3037490" y="4225159"/>
            <a:ext cx="2294672" cy="2131100"/>
          </a:xfrm>
          <a:prstGeom prst="straightConnector1">
            <a:avLst/>
          </a:prstGeom>
          <a:ln w="28575">
            <a:tailEnd type="triangle"/>
          </a:ln>
        </p:spPr>
        <p:style>
          <a:lnRef idx="2">
            <a:schemeClr val="accent6"/>
          </a:lnRef>
          <a:fillRef idx="0">
            <a:schemeClr val="accent6"/>
          </a:fillRef>
          <a:effectRef idx="1">
            <a:schemeClr val="accent6"/>
          </a:effectRef>
          <a:fontRef idx="minor">
            <a:schemeClr val="tx1"/>
          </a:fontRef>
        </p:style>
      </p:cxnSp>
      <p:graphicFrame>
        <p:nvGraphicFramePr>
          <p:cNvPr id="18" name="Content Placeholder 7"/>
          <p:cNvGraphicFramePr>
            <a:graphicFrameLocks/>
          </p:cNvGraphicFramePr>
          <p:nvPr>
            <p:extLst/>
          </p:nvPr>
        </p:nvGraphicFramePr>
        <p:xfrm>
          <a:off x="377433" y="2129221"/>
          <a:ext cx="1892077" cy="3708400"/>
        </p:xfrm>
        <a:graphic>
          <a:graphicData uri="http://schemas.openxmlformats.org/drawingml/2006/table">
            <a:tbl>
              <a:tblPr firstRow="1" bandRow="1">
                <a:tableStyleId>{5C22544A-7EE6-4342-B048-85BDC9FD1C3A}</a:tableStyleId>
              </a:tblPr>
              <a:tblGrid>
                <a:gridCol w="508626">
                  <a:extLst>
                    <a:ext uri="{9D8B030D-6E8A-4147-A177-3AD203B41FA5}">
                      <a16:colId xmlns:a16="http://schemas.microsoft.com/office/drawing/2014/main" val="20000"/>
                    </a:ext>
                  </a:extLst>
                </a:gridCol>
                <a:gridCol w="1383451">
                  <a:extLst>
                    <a:ext uri="{9D8B030D-6E8A-4147-A177-3AD203B41FA5}">
                      <a16:colId xmlns:a16="http://schemas.microsoft.com/office/drawing/2014/main" val="20001"/>
                    </a:ext>
                  </a:extLst>
                </a:gridCol>
              </a:tblGrid>
              <a:tr h="370840">
                <a:tc gridSpan="2">
                  <a:txBody>
                    <a:bodyPr/>
                    <a:lstStyle/>
                    <a:p>
                      <a:r>
                        <a:rPr lang="en-US" dirty="0"/>
                        <a:t>STUDENT</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err="1"/>
                        <a:t>StudentID</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a:t>LastName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FirstName</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Street</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City</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Zip</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a:t>State</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r>
                        <a:rPr lang="en-US" dirty="0"/>
                        <a:t>Major</a:t>
                      </a:r>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r>
                        <a:rPr lang="en-US" dirty="0"/>
                        <a:t>Birthdate</a:t>
                      </a:r>
                    </a:p>
                  </a:txBody>
                  <a:tcPr/>
                </a:tc>
                <a:extLst>
                  <a:ext uri="{0D108BD9-81ED-4DB2-BD59-A6C34878D82A}">
                    <a16:rowId xmlns:a16="http://schemas.microsoft.com/office/drawing/2014/main" val="10009"/>
                  </a:ext>
                </a:extLst>
              </a:tr>
            </a:tbl>
          </a:graphicData>
        </a:graphic>
      </p:graphicFrame>
      <p:graphicFrame>
        <p:nvGraphicFramePr>
          <p:cNvPr id="19" name="Content Placeholder 7"/>
          <p:cNvGraphicFramePr>
            <a:graphicFrameLocks/>
          </p:cNvGraphicFramePr>
          <p:nvPr>
            <p:extLst/>
          </p:nvPr>
        </p:nvGraphicFramePr>
        <p:xfrm>
          <a:off x="6952057" y="2129221"/>
          <a:ext cx="1797463" cy="3977640"/>
        </p:xfrm>
        <a:graphic>
          <a:graphicData uri="http://schemas.openxmlformats.org/drawingml/2006/table">
            <a:tbl>
              <a:tblPr firstRow="1" bandRow="1">
                <a:tableStyleId>{5C22544A-7EE6-4342-B048-85BDC9FD1C3A}</a:tableStyleId>
              </a:tblPr>
              <a:tblGrid>
                <a:gridCol w="483192">
                  <a:extLst>
                    <a:ext uri="{9D8B030D-6E8A-4147-A177-3AD203B41FA5}">
                      <a16:colId xmlns:a16="http://schemas.microsoft.com/office/drawing/2014/main" val="20000"/>
                    </a:ext>
                  </a:extLst>
                </a:gridCol>
                <a:gridCol w="1314271">
                  <a:extLst>
                    <a:ext uri="{9D8B030D-6E8A-4147-A177-3AD203B41FA5}">
                      <a16:colId xmlns:a16="http://schemas.microsoft.com/office/drawing/2014/main" val="20001"/>
                    </a:ext>
                  </a:extLst>
                </a:gridCol>
              </a:tblGrid>
              <a:tr h="370840">
                <a:tc gridSpan="2">
                  <a:txBody>
                    <a:bodyPr/>
                    <a:lstStyle/>
                    <a:p>
                      <a:r>
                        <a:rPr lang="en-US" dirty="0"/>
                        <a:t>COURSE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PK</a:t>
                      </a:r>
                    </a:p>
                  </a:txBody>
                  <a:tcPr/>
                </a:tc>
                <a:tc>
                  <a:txBody>
                    <a:bodyPr/>
                    <a:lstStyle/>
                    <a:p>
                      <a:r>
                        <a:rPr lang="en-US" dirty="0" err="1"/>
                        <a:t>CourseID</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Section</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Term</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r>
                        <a:rPr lang="en-US" dirty="0"/>
                        <a:t>Year</a:t>
                      </a:r>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a:t>Title</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r>
                        <a:rPr lang="en-US" dirty="0"/>
                        <a:t>Room</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653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5E-6 -1.85185E-6 L 0.28507 -0.34514 " pathEditMode="relative" rAng="0" ptsTypes="AA">
                                      <p:cBhvr>
                                        <p:cTn id="14" dur="2000" fill="hold"/>
                                        <p:tgtEl>
                                          <p:spTgt spid="12"/>
                                        </p:tgtEl>
                                        <p:attrNameLst>
                                          <p:attrName>ppt_x</p:attrName>
                                          <p:attrName>ppt_y</p:attrName>
                                        </p:attrNameLst>
                                      </p:cBhvr>
                                      <p:rCtr x="14201" y="-17106"/>
                                    </p:animMotion>
                                  </p:childTnLst>
                                </p:cTn>
                              </p:par>
                              <p:par>
                                <p:cTn id="15" presetID="2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3.33333E-6 4.07407E-6 L -0.304 -0.33473 " pathEditMode="relative" rAng="0" ptsTypes="AA">
                                      <p:cBhvr>
                                        <p:cTn id="25" dur="2000" fill="hold"/>
                                        <p:tgtEl>
                                          <p:spTgt spid="13"/>
                                        </p:tgtEl>
                                        <p:attrNameLst>
                                          <p:attrName>ppt_x</p:attrName>
                                          <p:attrName>ppt_y</p:attrName>
                                        </p:attrNameLst>
                                      </p:cBhvr>
                                      <p:rCtr x="-15208" y="-16736"/>
                                    </p:animMotion>
                                  </p:childTnLst>
                                </p:cTn>
                              </p:par>
                              <p:par>
                                <p:cTn id="26" presetID="22" presetClass="entr" presetSubtype="4"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Example of Mapping an Associative Entity with an Identifier </a:t>
            </a:r>
            <a:r>
              <a:rPr lang="en-US" sz="2000" b="0" dirty="0"/>
              <a:t>(1 of 2)</a:t>
            </a:r>
          </a:p>
        </p:txBody>
      </p:sp>
      <p:sp>
        <p:nvSpPr>
          <p:cNvPr id="3" name="Text Placeholder 2"/>
          <p:cNvSpPr>
            <a:spLocks noGrp="1"/>
          </p:cNvSpPr>
          <p:nvPr>
            <p:ph type="body" idx="1"/>
          </p:nvPr>
        </p:nvSpPr>
        <p:spPr>
          <a:xfrm>
            <a:off x="457200" y="1600201"/>
            <a:ext cx="8229600" cy="558384"/>
          </a:xfrm>
        </p:spPr>
        <p:txBody>
          <a:bodyPr/>
          <a:lstStyle/>
          <a:p>
            <a:pPr marL="0" indent="0">
              <a:buNone/>
            </a:pPr>
            <a:r>
              <a:rPr lang="en-US" altLang="en-US" sz="2400" dirty="0">
                <a:solidFill>
                  <a:srgbClr val="000000"/>
                </a:solidFill>
              </a:rPr>
              <a:t>a) SHIPMENT associative entity</a:t>
            </a:r>
          </a:p>
        </p:txBody>
      </p:sp>
      <p:pic>
        <p:nvPicPr>
          <p:cNvPr id="4" name="Picture 3" descr="A drawing shows an example of mapping an associative entity with an identifier into a relation. The figure shows an E R diagram where an associative entity SHIPMENT which has an identifier is placed between two entities, CUSTOMER and VENDOR. CUSTOMER has a mandatory single to optional many relationship with SHIPMENT while SHIPMENT has an optional many to mandatory single relationship with VENDOR. The attributes of the three entity types are as follows. CUSTOMER, Customer I D, Customer Name. SHIPMENT, Shipment I D, Shipment Date, Shipment Amount. VENDOR, Vendor I D and Vendor Address."/>
          <p:cNvPicPr>
            <a:picLocks noChangeAspect="1"/>
          </p:cNvPicPr>
          <p:nvPr/>
        </p:nvPicPr>
        <p:blipFill>
          <a:blip r:embed="rId3"/>
          <a:stretch>
            <a:fillRect/>
          </a:stretch>
        </p:blipFill>
        <p:spPr>
          <a:xfrm>
            <a:off x="830948" y="2491101"/>
            <a:ext cx="7482103" cy="2355477"/>
          </a:xfrm>
          <a:prstGeom prst="rect">
            <a:avLst/>
          </a:prstGeom>
        </p:spPr>
      </p:pic>
    </p:spTree>
    <p:extLst>
      <p:ext uri="{BB962C8B-B14F-4D97-AF65-F5344CB8AC3E}">
        <p14:creationId xmlns:p14="http://schemas.microsoft.com/office/powerpoint/2010/main" val="356995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8F22-E727-4C31-841D-97D5D10F9271}"/>
              </a:ext>
            </a:extLst>
          </p:cNvPr>
          <p:cNvSpPr>
            <a:spLocks noGrp="1"/>
          </p:cNvSpPr>
          <p:nvPr>
            <p:ph type="title"/>
          </p:nvPr>
        </p:nvSpPr>
        <p:spPr>
          <a:xfrm>
            <a:off x="701040" y="295833"/>
            <a:ext cx="7833360" cy="1143000"/>
          </a:xfrm>
        </p:spPr>
        <p:txBody>
          <a:bodyPr>
            <a:noAutofit/>
          </a:bodyPr>
          <a:lstStyle/>
          <a:p>
            <a:r>
              <a:rPr lang="en-US" sz="3200" dirty="0"/>
              <a:t>Example of Mapping an Associative Entity with an Identifier </a:t>
            </a:r>
            <a:r>
              <a:rPr lang="en-US" sz="2400" dirty="0"/>
              <a:t>(2 of 2)</a:t>
            </a:r>
            <a:endParaRPr lang="en-US" sz="3200" dirty="0"/>
          </a:p>
        </p:txBody>
      </p:sp>
      <p:pic>
        <p:nvPicPr>
          <p:cNvPr id="4" name="Content Placeholder 3" descr="A drawing shows the resulting relations from the previous figure. It shows three resulting relations, along with their attributes, as follows. CUSTOMER, Customer I D, which is underlined, Customer Name. SHIPMENT, Shipment I D, which is underlined, Customer I D, which is a foreign key to Customer I D in CUSTOMER, Vendor I D, which is a foreign key to Vendor I D in VENDOR, Shipment Date, Shipment Amount. VENDOR, Vendor I D, which is underlined and Vendor Address.">
            <a:extLst>
              <a:ext uri="{FF2B5EF4-FFF2-40B4-BE49-F238E27FC236}">
                <a16:creationId xmlns:a16="http://schemas.microsoft.com/office/drawing/2014/main" id="{3339639A-3954-4EAD-BC72-44B579F3A589}"/>
              </a:ext>
            </a:extLst>
          </p:cNvPr>
          <p:cNvPicPr>
            <a:picLocks noGrp="1" noChangeAspect="1"/>
          </p:cNvPicPr>
          <p:nvPr>
            <p:ph idx="1"/>
          </p:nvPr>
        </p:nvPicPr>
        <p:blipFill>
          <a:blip r:embed="rId2"/>
          <a:stretch>
            <a:fillRect/>
          </a:stretch>
        </p:blipFill>
        <p:spPr>
          <a:xfrm>
            <a:off x="701040" y="1873646"/>
            <a:ext cx="7583487" cy="3731738"/>
          </a:xfrm>
          <a:prstGeom prst="rect">
            <a:avLst/>
          </a:prstGeom>
        </p:spPr>
      </p:pic>
      <p:sp>
        <p:nvSpPr>
          <p:cNvPr id="5" name="Rectangle 4">
            <a:extLst>
              <a:ext uri="{FF2B5EF4-FFF2-40B4-BE49-F238E27FC236}">
                <a16:creationId xmlns:a16="http://schemas.microsoft.com/office/drawing/2014/main" id="{35441472-9B04-489A-8881-BE1B892BC645}"/>
              </a:ext>
            </a:extLst>
          </p:cNvPr>
          <p:cNvSpPr/>
          <p:nvPr/>
        </p:nvSpPr>
        <p:spPr>
          <a:xfrm>
            <a:off x="701040" y="5784334"/>
            <a:ext cx="8483156" cy="923330"/>
          </a:xfrm>
          <a:prstGeom prst="rect">
            <a:avLst/>
          </a:prstGeom>
        </p:spPr>
        <p:txBody>
          <a:bodyPr wrap="none">
            <a:spAutoFit/>
          </a:bodyPr>
          <a:lstStyle/>
          <a:p>
            <a:r>
              <a:rPr lang="en-US" altLang="en-US" dirty="0"/>
              <a:t>If an associative entity is created using a new identifier (primary key) we must STILL</a:t>
            </a:r>
          </a:p>
          <a:p>
            <a:r>
              <a:rPr lang="en-US" altLang="en-US" dirty="0"/>
              <a:t>Connect that associative entity with its related entities.  These are two 1:m </a:t>
            </a:r>
          </a:p>
          <a:p>
            <a:r>
              <a:rPr lang="en-US" altLang="en-US" dirty="0"/>
              <a:t>Relationships, and the PK of the 1 MUST become a FK in the many.</a:t>
            </a:r>
          </a:p>
        </p:txBody>
      </p:sp>
    </p:spTree>
    <p:extLst>
      <p:ext uri="{BB962C8B-B14F-4D97-AF65-F5344CB8AC3E}">
        <p14:creationId xmlns:p14="http://schemas.microsoft.com/office/powerpoint/2010/main" val="164958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6C4A-51FD-4382-9054-1967CDFD0EE3}"/>
              </a:ext>
            </a:extLst>
          </p:cNvPr>
          <p:cNvSpPr>
            <a:spLocks noGrp="1"/>
          </p:cNvSpPr>
          <p:nvPr>
            <p:ph type="title"/>
          </p:nvPr>
        </p:nvSpPr>
        <p:spPr/>
        <p:txBody>
          <a:bodyPr/>
          <a:lstStyle/>
          <a:p>
            <a:r>
              <a:rPr lang="en-US" dirty="0"/>
              <a:t>To recap with foreign keys:</a:t>
            </a:r>
          </a:p>
        </p:txBody>
      </p:sp>
      <p:sp>
        <p:nvSpPr>
          <p:cNvPr id="3" name="Content Placeholder 2">
            <a:extLst>
              <a:ext uri="{FF2B5EF4-FFF2-40B4-BE49-F238E27FC236}">
                <a16:creationId xmlns:a16="http://schemas.microsoft.com/office/drawing/2014/main" id="{0D12A9FB-C7C5-4C61-A337-835DAFD48262}"/>
              </a:ext>
            </a:extLst>
          </p:cNvPr>
          <p:cNvSpPr>
            <a:spLocks noGrp="1"/>
          </p:cNvSpPr>
          <p:nvPr>
            <p:ph idx="1"/>
          </p:nvPr>
        </p:nvSpPr>
        <p:spPr/>
        <p:txBody>
          <a:bodyPr/>
          <a:lstStyle/>
          <a:p>
            <a:pPr>
              <a:defRPr/>
            </a:pPr>
            <a:r>
              <a:rPr lang="en-US" sz="2400" dirty="0">
                <a:solidFill>
                  <a:srgbClr val="000000"/>
                </a:solidFill>
              </a:rPr>
              <a:t>Mapping Binary Relationships</a:t>
            </a:r>
          </a:p>
          <a:p>
            <a:pPr lvl="1">
              <a:defRPr/>
            </a:pPr>
            <a:r>
              <a:rPr lang="en-US" sz="2400" b="1" dirty="0">
                <a:solidFill>
                  <a:srgbClr val="000000"/>
                </a:solidFill>
              </a:rPr>
              <a:t>One-to-Many </a:t>
            </a:r>
            <a:r>
              <a:rPr lang="en-US" sz="2400" dirty="0">
                <a:solidFill>
                  <a:srgbClr val="000000"/>
                </a:solidFill>
              </a:rPr>
              <a:t>– Primary key on the one side becomes a foreign key on the many side</a:t>
            </a:r>
          </a:p>
          <a:p>
            <a:pPr lvl="1">
              <a:defRPr/>
            </a:pPr>
            <a:r>
              <a:rPr lang="en-US" sz="2400" b="1" dirty="0">
                <a:solidFill>
                  <a:srgbClr val="000000"/>
                </a:solidFill>
                <a:effectLst>
                  <a:outerShdw blurRad="38100" dist="38100" dir="2700000" algn="tl">
                    <a:srgbClr val="FFFFFF"/>
                  </a:outerShdw>
                </a:effectLst>
              </a:rPr>
              <a:t>Many-to-Many </a:t>
            </a:r>
            <a:r>
              <a:rPr lang="en-US" sz="2400" dirty="0">
                <a:solidFill>
                  <a:srgbClr val="000000"/>
                </a:solidFill>
                <a:effectLst>
                  <a:outerShdw blurRad="38100" dist="38100" dir="2700000" algn="tl">
                    <a:srgbClr val="FFFFFF"/>
                  </a:outerShdw>
                </a:effectLst>
              </a:rPr>
              <a:t>– Create a </a:t>
            </a:r>
            <a:r>
              <a:rPr lang="en-US" sz="2400" b="1" dirty="0">
                <a:solidFill>
                  <a:srgbClr val="000000"/>
                </a:solidFill>
              </a:rPr>
              <a:t>new relation</a:t>
            </a:r>
            <a:r>
              <a:rPr lang="en-US" sz="2400" dirty="0">
                <a:solidFill>
                  <a:srgbClr val="000000"/>
                </a:solidFill>
              </a:rPr>
              <a:t> </a:t>
            </a:r>
            <a:r>
              <a:rPr lang="en-US" sz="2400" dirty="0">
                <a:solidFill>
                  <a:srgbClr val="000000"/>
                </a:solidFill>
                <a:effectLst>
                  <a:outerShdw blurRad="38100" dist="38100" dir="2700000" algn="tl">
                    <a:srgbClr val="FFFFFF"/>
                  </a:outerShdw>
                </a:effectLst>
              </a:rPr>
              <a:t>with the primary keys of the two entities as its primary key</a:t>
            </a:r>
          </a:p>
          <a:p>
            <a:pPr lvl="1">
              <a:defRPr/>
            </a:pPr>
            <a:r>
              <a:rPr lang="en-US" sz="2400" b="1" dirty="0">
                <a:solidFill>
                  <a:srgbClr val="000000"/>
                </a:solidFill>
              </a:rPr>
              <a:t>One-to-One </a:t>
            </a:r>
            <a:r>
              <a:rPr lang="en-US" sz="2400" dirty="0">
                <a:solidFill>
                  <a:srgbClr val="000000"/>
                </a:solidFill>
              </a:rPr>
              <a:t>– Primary key on mandatory side becomes a foreign key on optional side</a:t>
            </a:r>
          </a:p>
          <a:p>
            <a:endParaRPr lang="en-US" dirty="0"/>
          </a:p>
        </p:txBody>
      </p:sp>
    </p:spTree>
    <p:extLst>
      <p:ext uri="{BB962C8B-B14F-4D97-AF65-F5344CB8AC3E}">
        <p14:creationId xmlns:p14="http://schemas.microsoft.com/office/powerpoint/2010/main" val="130165258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Ventur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268</Words>
  <Application>Microsoft Office PowerPoint</Application>
  <PresentationFormat>On-screen Show (4:3)</PresentationFormat>
  <Paragraphs>130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Calisto MT</vt:lpstr>
      <vt:lpstr>Wingdings</vt:lpstr>
      <vt:lpstr>Venture</vt:lpstr>
      <vt:lpstr>Associative Entities </vt:lpstr>
      <vt:lpstr>Associative entities</vt:lpstr>
      <vt:lpstr>Associative entities </vt:lpstr>
      <vt:lpstr>Associative entities</vt:lpstr>
      <vt:lpstr>Another example</vt:lpstr>
      <vt:lpstr>Fixed!</vt:lpstr>
      <vt:lpstr>Example of Mapping an Associative Entity with an Identifier (1 of 2)</vt:lpstr>
      <vt:lpstr>Example of Mapping an Associative Entity with an Identifier (2 of 2)</vt:lpstr>
      <vt:lpstr>To recap with foreign keys:</vt:lpstr>
      <vt:lpstr>PowerPoint Presentation</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CMIS 450</dc:title>
  <dc:creator>its</dc:creator>
  <cp:lastModifiedBy>Powell, Anne</cp:lastModifiedBy>
  <cp:revision>28</cp:revision>
  <cp:lastPrinted>2021-06-22T18:30:52Z</cp:lastPrinted>
  <dcterms:created xsi:type="dcterms:W3CDTF">2016-01-01T19:13:59Z</dcterms:created>
  <dcterms:modified xsi:type="dcterms:W3CDTF">2021-06-22T18:50:40Z</dcterms:modified>
</cp:coreProperties>
</file>