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57" r:id="rId4"/>
    <p:sldId id="259" r:id="rId5"/>
    <p:sldId id="265" r:id="rId6"/>
    <p:sldId id="266" r:id="rId7"/>
    <p:sldId id="275" r:id="rId8"/>
    <p:sldId id="28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972" autoAdjust="0"/>
  </p:normalViewPr>
  <p:slideViewPr>
    <p:cSldViewPr snapToGrid="0" snapToObjects="1">
      <p:cViewPr varScale="1">
        <p:scale>
          <a:sx n="91" d="100"/>
          <a:sy n="91" d="100"/>
        </p:scale>
        <p:origin x="5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1"/>
            <a:ext cx="5724862" cy="1421524"/>
          </a:xfrm>
        </p:spPr>
        <p:txBody>
          <a:bodyPr/>
          <a:lstStyle/>
          <a:p>
            <a:br>
              <a:rPr lang="en-US" dirty="0"/>
            </a:br>
            <a:r>
              <a:rPr lang="en-US" sz="4800" dirty="0"/>
              <a:t>Single Table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2 Chapter 4 Video 1</a:t>
            </a:r>
          </a:p>
          <a:p>
            <a:r>
              <a:rPr lang="en-US" dirty="0"/>
              <a:t>SELECT – FROM statements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41322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1. Basic SELECT commands</a:t>
            </a:r>
          </a:p>
          <a:p>
            <a:r>
              <a:rPr lang="en-US" dirty="0"/>
              <a:t>2. Column Formatting</a:t>
            </a:r>
          </a:p>
          <a:p>
            <a:r>
              <a:rPr lang="en-US" dirty="0"/>
              <a:t>3. Common Errors</a:t>
            </a:r>
          </a:p>
          <a:p>
            <a:r>
              <a:rPr lang="en-US" dirty="0"/>
              <a:t>4. DISTINCT </a:t>
            </a:r>
            <a:r>
              <a:rPr lang="en-US"/>
              <a:t>– WHERE commands</a:t>
            </a:r>
            <a:endParaRPr lang="en-US" dirty="0"/>
          </a:p>
          <a:p>
            <a:r>
              <a:rPr lang="en-US" dirty="0"/>
              <a:t>5. ORDER BY command</a:t>
            </a:r>
          </a:p>
          <a:p>
            <a:r>
              <a:rPr lang="en-US" dirty="0"/>
              <a:t>6. In-class practice</a:t>
            </a:r>
          </a:p>
        </p:txBody>
      </p:sp>
    </p:spTree>
    <p:extLst>
      <p:ext uri="{BB962C8B-B14F-4D97-AF65-F5344CB8AC3E}">
        <p14:creationId xmlns:p14="http://schemas.microsoft.com/office/powerpoint/2010/main" val="39862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/>
                <a:cs typeface="Times New Roman"/>
              </a:rPr>
              <a:t>Query</a:t>
            </a:r>
            <a:endParaRPr lang="en-US" sz="4000" b="1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1600199"/>
            <a:ext cx="8197217" cy="428559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dirty="0">
                <a:latin typeface="Times New Roman" charset="0"/>
              </a:rPr>
              <a:t>Mechanism for extracting information from the database </a:t>
            </a:r>
          </a:p>
          <a:p>
            <a:pPr eaLnBrk="1" hangingPunct="1"/>
            <a:r>
              <a:rPr lang="en-US" sz="2800" dirty="0">
                <a:latin typeface="Times New Roman" charset="0"/>
              </a:rPr>
              <a:t>The foundation of all queries is a base SELECT statement</a:t>
            </a:r>
          </a:p>
          <a:p>
            <a:pPr eaLnBrk="1" hangingPunct="1"/>
            <a:r>
              <a:rPr lang="en-US" sz="2800" dirty="0">
                <a:latin typeface="Times New Roman" charset="0"/>
              </a:rPr>
              <a:t>A properly written SELECT statement will always produce a result in the form of one or more rows of output</a:t>
            </a:r>
          </a:p>
          <a:p>
            <a:pPr eaLnBrk="1" hangingPunct="1"/>
            <a:r>
              <a:rPr lang="en-US" sz="2800" dirty="0">
                <a:latin typeface="Times New Roman" charset="0"/>
              </a:rPr>
              <a:t>The SELECT statement chooses (selects) rows from one or more tables according to specific criteria.</a:t>
            </a:r>
            <a:endParaRPr lang="en-US" sz="16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50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46" y="99996"/>
            <a:ext cx="77724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Times New Roman" charset="0"/>
              </a:rPr>
              <a:t>Syntax Conventions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9748"/>
            <a:ext cx="8001000" cy="4724400"/>
          </a:xfrm>
        </p:spPr>
        <p:txBody>
          <a:bodyPr>
            <a:normAutofit/>
          </a:bodyPr>
          <a:lstStyle/>
          <a:p>
            <a:pPr marL="990600" lvl="1" indent="-533400" eaLnBrk="1" hangingPunct="1">
              <a:buFontTx/>
              <a:buNone/>
              <a:defRPr/>
            </a:pPr>
            <a:endParaRPr lang="en-US" b="1" u="sng" dirty="0"/>
          </a:p>
          <a:p>
            <a:pPr marL="463550" lvl="1" indent="-457200">
              <a:defRPr/>
            </a:pPr>
            <a:r>
              <a:rPr lang="en-US" sz="2800" dirty="0">
                <a:latin typeface="Times New Roman"/>
                <a:cs typeface="Times New Roman"/>
              </a:rPr>
              <a:t>Each select statement must follow precise syntactical and structural rules.</a:t>
            </a:r>
          </a:p>
          <a:p>
            <a:pPr marL="463550" lvl="1" indent="-457200">
              <a:defRPr/>
            </a:pPr>
            <a:r>
              <a:rPr lang="en-US" sz="2800" dirty="0">
                <a:latin typeface="Times New Roman"/>
                <a:cs typeface="Times New Roman"/>
              </a:rPr>
              <a:t>The following is the </a:t>
            </a:r>
            <a:r>
              <a:rPr lang="en-US" sz="2800" i="1" u="sng" dirty="0">
                <a:latin typeface="Times New Roman"/>
                <a:cs typeface="Times New Roman"/>
              </a:rPr>
              <a:t>minimum</a:t>
            </a:r>
            <a:r>
              <a:rPr lang="en-US" sz="2800" dirty="0">
                <a:latin typeface="Times New Roman"/>
                <a:cs typeface="Times New Roman"/>
              </a:rPr>
              <a:t> structure and syntax required for an SQL SELECT statement.</a:t>
            </a:r>
          </a:p>
          <a:p>
            <a:pPr marL="990600" lvl="1" indent="-533400" eaLnBrk="1" hangingPunct="1">
              <a:buFontTx/>
              <a:buNone/>
              <a:defRPr/>
            </a:pPr>
            <a:endParaRPr lang="en-US" sz="2000" dirty="0"/>
          </a:p>
          <a:p>
            <a:pPr marL="1371600" lvl="2" indent="-457200" eaLnBrk="1" hangingPunct="1">
              <a:buFontTx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{* |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select_list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371600" lvl="2" indent="-457200" eaLnBrk="1" hangingPunct="1">
              <a:buFontTx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90600" lvl="1" indent="-533400"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57200" y="2362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>
                <a:cs typeface="Times New Roman" charset="0"/>
              </a:rPr>
              <a:t>  </a:t>
            </a:r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1633538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200">
                <a:cs typeface="Times New Roman" charset="0"/>
              </a:rPr>
              <a:t>        </a:t>
            </a:r>
            <a:endParaRPr 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1633538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200">
                <a:cs typeface="Times New Roman" charset="0"/>
              </a:rPr>
              <a:t>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0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SQL Example 1 ALL Columns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sz="1900" i="1" dirty="0">
                <a:latin typeface="Courier New" charset="0"/>
              </a:rPr>
              <a:t>SELECT *</a:t>
            </a:r>
          </a:p>
          <a:p>
            <a:pPr marL="457200" lvl="1" indent="0">
              <a:buNone/>
            </a:pPr>
            <a:r>
              <a:rPr lang="en-US" sz="1900" i="1" dirty="0">
                <a:latin typeface="Courier New" charset="0"/>
              </a:rPr>
              <a:t>FROM Employee;</a:t>
            </a:r>
          </a:p>
          <a:p>
            <a:pPr marL="457200" lvl="1" indent="0">
              <a:buNone/>
            </a:pPr>
            <a:r>
              <a:rPr lang="en-US" sz="1900" i="1" dirty="0">
                <a:latin typeface="Courier New" charset="0"/>
              </a:rPr>
              <a:t>EMPLOYEEID SSN       LASTNAME             FIRSTNAME</a:t>
            </a:r>
          </a:p>
          <a:p>
            <a:pPr marL="457200" lvl="1" indent="0">
              <a:buNone/>
            </a:pPr>
            <a:r>
              <a:rPr lang="en-US" sz="1900" i="1" dirty="0">
                <a:latin typeface="Courier New" charset="0"/>
              </a:rPr>
              <a:t>67555      981789642 Simmons              Lester</a:t>
            </a:r>
          </a:p>
          <a:p>
            <a:pPr marL="457200" lvl="1" indent="0">
              <a:buNone/>
            </a:pPr>
            <a:r>
              <a:rPr lang="en-US" sz="1900" i="1" dirty="0">
                <a:latin typeface="Courier New" charset="0"/>
              </a:rPr>
              <a:t>33355      890536222 Boudreaux            Beverly</a:t>
            </a:r>
          </a:p>
          <a:p>
            <a:pPr marL="457200" lvl="1" indent="0">
              <a:buNone/>
            </a:pPr>
            <a:r>
              <a:rPr lang="en-US" sz="1900" i="1" dirty="0">
                <a:latin typeface="Courier New" charset="0"/>
              </a:rPr>
              <a:t>33344      890563287 Adams                Adam</a:t>
            </a:r>
          </a:p>
          <a:p>
            <a:pPr marL="457200" lvl="1" indent="0">
              <a:buNone/>
            </a:pPr>
            <a:r>
              <a:rPr lang="en-US" sz="1900" i="1" dirty="0">
                <a:latin typeface="Courier New" charset="0"/>
              </a:rPr>
              <a:t>more rows and columns will be displayed…</a:t>
            </a:r>
          </a:p>
          <a:p>
            <a:pPr lvl="1"/>
            <a:endParaRPr lang="en-US" sz="1000" i="1" dirty="0">
              <a:latin typeface="Courier New" charset="0"/>
            </a:endParaRPr>
          </a:p>
          <a:p>
            <a:pPr marL="292100" lvl="1" indent="-285750"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This query selects rows from the </a:t>
            </a:r>
            <a:r>
              <a:rPr lang="en-US" sz="2800" i="1" dirty="0">
                <a:latin typeface="Times New Roman"/>
                <a:cs typeface="Times New Roman"/>
              </a:rPr>
              <a:t>employee</a:t>
            </a:r>
            <a:r>
              <a:rPr lang="en-US" sz="2800" dirty="0">
                <a:latin typeface="Times New Roman"/>
                <a:cs typeface="Times New Roman"/>
              </a:rPr>
              <a:t> table.</a:t>
            </a:r>
          </a:p>
          <a:p>
            <a:pPr marL="292100" lvl="1" indent="-285750"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asterisk (*) tells the DBMS to select (display) 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all columns</a:t>
            </a:r>
            <a:r>
              <a:rPr lang="en-US" sz="2800" dirty="0">
                <a:latin typeface="Times New Roman"/>
                <a:cs typeface="Times New Roman"/>
              </a:rPr>
              <a:t> contained in the table </a:t>
            </a:r>
            <a:r>
              <a:rPr lang="ja-JP" altLang="en-US" sz="2800" dirty="0">
                <a:latin typeface="Times New Roman"/>
                <a:cs typeface="Times New Roman"/>
              </a:rPr>
              <a:t>“</a:t>
            </a:r>
            <a:r>
              <a:rPr lang="en-US" sz="2800" dirty="0">
                <a:latin typeface="Times New Roman"/>
                <a:cs typeface="Times New Roman"/>
              </a:rPr>
              <a:t>employee</a:t>
            </a:r>
            <a:r>
              <a:rPr lang="ja-JP" altLang="en-US" sz="2800" dirty="0">
                <a:latin typeface="Times New Roman"/>
                <a:cs typeface="Times New Roman"/>
              </a:rPr>
              <a:t>”</a:t>
            </a:r>
            <a:r>
              <a:rPr lang="en-US" sz="2800" dirty="0">
                <a:latin typeface="Times New Roman"/>
                <a:cs typeface="Times New Roman"/>
              </a:rPr>
              <a:t>. </a:t>
            </a:r>
          </a:p>
          <a:p>
            <a:pPr marL="292100" lvl="1" indent="-285750"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Some rows and columns have been deleted from the display above for readability.</a:t>
            </a:r>
          </a:p>
        </p:txBody>
      </p:sp>
    </p:spTree>
    <p:extLst>
      <p:ext uri="{BB962C8B-B14F-4D97-AF65-F5344CB8AC3E}">
        <p14:creationId xmlns:p14="http://schemas.microsoft.com/office/powerpoint/2010/main" val="99909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SQL Example 1 ALL Columns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323557" y="1586753"/>
            <a:ext cx="8510954" cy="45719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The following SELECT statement produces an identical output.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EmployeeID</a:t>
            </a:r>
            <a:r>
              <a:rPr lang="en-US" dirty="0"/>
              <a:t>, SSN, </a:t>
            </a:r>
            <a:r>
              <a:rPr lang="en-US" dirty="0" err="1"/>
              <a:t>Lastname</a:t>
            </a:r>
            <a:r>
              <a:rPr lang="en-US" dirty="0"/>
              <a:t>, FirstName,  </a:t>
            </a:r>
            <a:r>
              <a:rPr lang="en-US" dirty="0" err="1"/>
              <a:t>MiddleName</a:t>
            </a:r>
            <a:r>
              <a:rPr lang="en-US" dirty="0"/>
              <a:t>, </a:t>
            </a:r>
            <a:r>
              <a:rPr lang="en-US" dirty="0" err="1"/>
              <a:t>DepartmentNumber</a:t>
            </a:r>
            <a:r>
              <a:rPr lang="en-US" dirty="0"/>
              <a:t>, Office, </a:t>
            </a:r>
            <a:r>
              <a:rPr lang="en-US" dirty="0" err="1"/>
              <a:t>DateHired</a:t>
            </a:r>
            <a:r>
              <a:rPr lang="en-US" dirty="0"/>
              <a:t>, Title, </a:t>
            </a:r>
            <a:r>
              <a:rPr lang="en-US" dirty="0" err="1"/>
              <a:t>WorkPhone</a:t>
            </a:r>
            <a:r>
              <a:rPr lang="en-US" dirty="0"/>
              <a:t>, </a:t>
            </a:r>
            <a:r>
              <a:rPr lang="en-US" dirty="0" err="1"/>
              <a:t>PhoneExtension</a:t>
            </a:r>
            <a:r>
              <a:rPr lang="en-US" dirty="0"/>
              <a:t>, </a:t>
            </a:r>
            <a:r>
              <a:rPr lang="en-US" dirty="0" err="1"/>
              <a:t>LicensureNumber</a:t>
            </a:r>
            <a:r>
              <a:rPr lang="en-US" dirty="0"/>
              <a:t>, Salary, </a:t>
            </a:r>
            <a:r>
              <a:rPr lang="en-US" dirty="0" err="1"/>
              <a:t>WageRate</a:t>
            </a:r>
            <a:r>
              <a:rPr lang="en-US" dirty="0"/>
              <a:t>, </a:t>
            </a:r>
            <a:r>
              <a:rPr lang="en-US" dirty="0" err="1"/>
              <a:t>ParkingSpace</a:t>
            </a:r>
            <a:r>
              <a:rPr lang="en-US" dirty="0"/>
              <a:t>, Gender, </a:t>
            </a:r>
            <a:r>
              <a:rPr lang="en-US" dirty="0" err="1"/>
              <a:t>SupervisorID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Employee;</a:t>
            </a:r>
          </a:p>
        </p:txBody>
      </p:sp>
    </p:spTree>
    <p:extLst>
      <p:ext uri="{BB962C8B-B14F-4D97-AF65-F5344CB8AC3E}">
        <p14:creationId xmlns:p14="http://schemas.microsoft.com/office/powerpoint/2010/main" val="301730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799" y="1296520"/>
            <a:ext cx="8309383" cy="5424221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Type the exact, complete column name.  </a:t>
            </a:r>
          </a:p>
          <a:p>
            <a:pPr marL="609600" indent="-609600"/>
            <a:r>
              <a:rPr lang="en-US" sz="2800" dirty="0">
                <a:latin typeface="Times New Roman"/>
                <a:cs typeface="Times New Roman"/>
              </a:rPr>
              <a:t>Separate each column name with a comma (,).</a:t>
            </a:r>
          </a:p>
          <a:p>
            <a:pPr marL="609600" indent="-609600"/>
            <a:r>
              <a:rPr lang="en-US" sz="2800" dirty="0">
                <a:latin typeface="Times New Roman"/>
                <a:cs typeface="Times New Roman"/>
              </a:rPr>
              <a:t>Specify the name of the table after the FROM clause.</a:t>
            </a:r>
          </a:p>
          <a:p>
            <a:pPr marL="609600" indent="-609600"/>
            <a:r>
              <a:rPr lang="en-US" sz="2800" dirty="0">
                <a:latin typeface="Times New Roman"/>
                <a:cs typeface="Times New Roman"/>
              </a:rPr>
              <a:t>Terminate the query with a semi-colon (;).</a:t>
            </a:r>
          </a:p>
          <a:p>
            <a:pPr marL="1371600" lvl="2" indent="-457200">
              <a:buFontTx/>
              <a:buNone/>
            </a:pPr>
            <a:endParaRPr lang="en-US" sz="1200" dirty="0"/>
          </a:p>
          <a:p>
            <a:pPr marL="1371600" lvl="2" indent="-457200">
              <a:buFontTx/>
              <a:buNone/>
            </a:pPr>
            <a:r>
              <a:rPr lang="en-US" sz="2000" dirty="0">
                <a:latin typeface="Courier New" charset="0"/>
              </a:rPr>
              <a:t>/* SQL Example */</a:t>
            </a:r>
          </a:p>
          <a:p>
            <a:pPr marL="1371600" lvl="2" indent="-457200">
              <a:buFontTx/>
              <a:buNone/>
            </a:pPr>
            <a:r>
              <a:rPr lang="en-US" sz="2000" dirty="0">
                <a:latin typeface="Courier New" charset="0"/>
              </a:rPr>
              <a:t>SELECT </a:t>
            </a:r>
            <a:r>
              <a:rPr lang="en-US" sz="2000" dirty="0" err="1">
                <a:latin typeface="Courier New" charset="0"/>
              </a:rPr>
              <a:t>DepartmentNumber</a:t>
            </a:r>
            <a:r>
              <a:rPr lang="en-US" sz="2000" dirty="0">
                <a:latin typeface="Courier New" charset="0"/>
              </a:rPr>
              <a:t>, </a:t>
            </a:r>
            <a:r>
              <a:rPr lang="en-US" sz="2000" dirty="0" err="1">
                <a:latin typeface="Courier New" charset="0"/>
              </a:rPr>
              <a:t>DepartmentName</a:t>
            </a:r>
            <a:endParaRPr lang="en-US" sz="2000" dirty="0">
              <a:latin typeface="Courier New" charset="0"/>
            </a:endParaRPr>
          </a:p>
          <a:p>
            <a:pPr marL="1371600" lvl="2" indent="-457200">
              <a:buFontTx/>
              <a:buNone/>
            </a:pPr>
            <a:r>
              <a:rPr lang="en-US" sz="2000" dirty="0">
                <a:latin typeface="Courier New" charset="0"/>
              </a:rPr>
              <a:t>FROM Department;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68580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Selecting Specific Columns</a:t>
            </a:r>
          </a:p>
        </p:txBody>
      </p:sp>
    </p:spTree>
    <p:extLst>
      <p:ext uri="{BB962C8B-B14F-4D97-AF65-F5344CB8AC3E}">
        <p14:creationId xmlns:p14="http://schemas.microsoft.com/office/powerpoint/2010/main" val="15508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3999"/>
            <a:ext cx="8243242" cy="5183511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A query will be processed regardless of whether you type the entire query on one line or several.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There are no rules about how many words can be put on a line or where to break a line.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Indenting is not required, but enhances readability.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Generally programmers indent code that extends a statement or statement clause 4 spaces.</a:t>
            </a:r>
          </a:p>
          <a:p>
            <a:pPr marL="1752600" lvl="3" indent="-381000">
              <a:lnSpc>
                <a:spcPct val="90000"/>
              </a:lnSpc>
              <a:buFontTx/>
              <a:buNone/>
            </a:pPr>
            <a:endParaRPr lang="en-US" sz="1000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588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Indenting SQL Code</a:t>
            </a:r>
          </a:p>
        </p:txBody>
      </p:sp>
    </p:spTree>
    <p:extLst>
      <p:ext uri="{BB962C8B-B14F-4D97-AF65-F5344CB8AC3E}">
        <p14:creationId xmlns:p14="http://schemas.microsoft.com/office/powerpoint/2010/main" val="174367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The following keywords are your signal to start a new line.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731520" lvl="1" indent="-457200">
              <a:lnSpc>
                <a:spcPct val="90000"/>
              </a:lnSpc>
            </a:pPr>
            <a:r>
              <a:rPr lang="en-US" sz="2400" dirty="0">
                <a:latin typeface="Times New Roman"/>
                <a:cs typeface="Times New Roman"/>
              </a:rPr>
              <a:t>SELECT</a:t>
            </a:r>
          </a:p>
          <a:p>
            <a:pPr marL="731520" lvl="1" indent="-457200">
              <a:lnSpc>
                <a:spcPct val="90000"/>
              </a:lnSpc>
            </a:pPr>
            <a:r>
              <a:rPr lang="en-US" sz="2400" dirty="0">
                <a:latin typeface="Times New Roman"/>
                <a:cs typeface="Times New Roman"/>
              </a:rPr>
              <a:t>FROM</a:t>
            </a:r>
          </a:p>
          <a:p>
            <a:pPr marL="731520" lvl="1" indent="-457200">
              <a:lnSpc>
                <a:spcPct val="90000"/>
              </a:lnSpc>
            </a:pPr>
            <a:r>
              <a:rPr lang="en-US" sz="2400" dirty="0">
                <a:latin typeface="Times New Roman"/>
                <a:cs typeface="Times New Roman"/>
              </a:rPr>
              <a:t>WHERE</a:t>
            </a:r>
          </a:p>
          <a:p>
            <a:pPr marL="731520" lvl="1" indent="-457200">
              <a:lnSpc>
                <a:spcPct val="90000"/>
              </a:lnSpc>
            </a:pPr>
            <a:r>
              <a:rPr lang="en-US" sz="2400" dirty="0">
                <a:latin typeface="Times New Roman"/>
                <a:cs typeface="Times New Roman"/>
              </a:rPr>
              <a:t>GROUP BY</a:t>
            </a:r>
          </a:p>
          <a:p>
            <a:pPr marL="731520" lvl="1" indent="-457200">
              <a:lnSpc>
                <a:spcPct val="90000"/>
              </a:lnSpc>
            </a:pPr>
            <a:r>
              <a:rPr lang="en-US" sz="2400" dirty="0">
                <a:latin typeface="Times New Roman"/>
                <a:cs typeface="Times New Roman"/>
              </a:rPr>
              <a:t>HAVING</a:t>
            </a:r>
          </a:p>
          <a:p>
            <a:pPr marL="731520" lvl="1" indent="-457200">
              <a:lnSpc>
                <a:spcPct val="90000"/>
              </a:lnSpc>
            </a:pPr>
            <a:r>
              <a:rPr lang="en-US" sz="2400" dirty="0">
                <a:latin typeface="Times New Roman"/>
                <a:cs typeface="Times New Roman"/>
              </a:rPr>
              <a:t>ORDER BY 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710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Indenting SQL Code</a:t>
            </a:r>
          </a:p>
        </p:txBody>
      </p:sp>
    </p:spTree>
    <p:extLst>
      <p:ext uri="{BB962C8B-B14F-4D97-AF65-F5344CB8AC3E}">
        <p14:creationId xmlns:p14="http://schemas.microsoft.com/office/powerpoint/2010/main" val="1177606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412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Ｐ明朝</vt:lpstr>
      <vt:lpstr>Arial</vt:lpstr>
      <vt:lpstr>Calibri</vt:lpstr>
      <vt:lpstr>Calisto MT</vt:lpstr>
      <vt:lpstr>Courier New</vt:lpstr>
      <vt:lpstr>Times New Roman</vt:lpstr>
      <vt:lpstr>Wingdings</vt:lpstr>
      <vt:lpstr>Venture</vt:lpstr>
      <vt:lpstr> Single Table Queries</vt:lpstr>
      <vt:lpstr>Agenda</vt:lpstr>
      <vt:lpstr>Query</vt:lpstr>
      <vt:lpstr>Syntax Conventions</vt:lpstr>
      <vt:lpstr>SQL Example 1 ALL Columns</vt:lpstr>
      <vt:lpstr>SQL Example 1 ALL Columns</vt:lpstr>
      <vt:lpstr>Selecting Specific Columns</vt:lpstr>
      <vt:lpstr>Indenting SQL Code</vt:lpstr>
      <vt:lpstr>Indenting SQL Code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Powell, Anne</cp:lastModifiedBy>
  <cp:revision>50</cp:revision>
  <dcterms:created xsi:type="dcterms:W3CDTF">2016-01-01T19:13:59Z</dcterms:created>
  <dcterms:modified xsi:type="dcterms:W3CDTF">2021-07-13T22:15:56Z</dcterms:modified>
</cp:coreProperties>
</file>