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70" r:id="rId4"/>
    <p:sldId id="290" r:id="rId5"/>
    <p:sldId id="271" r:id="rId6"/>
    <p:sldId id="347" r:id="rId7"/>
    <p:sldId id="346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 autoAdjust="0"/>
    <p:restoredTop sz="84953" autoAdjust="0"/>
  </p:normalViewPr>
  <p:slideViewPr>
    <p:cSldViewPr snapToGrid="0" snapToObjects="1">
      <p:cViewPr varScale="1">
        <p:scale>
          <a:sx n="106" d="100"/>
          <a:sy n="106" d="100"/>
        </p:scale>
        <p:origin x="8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337441"/>
          </a:xfrm>
        </p:spPr>
        <p:txBody>
          <a:bodyPr/>
          <a:lstStyle/>
          <a:p>
            <a:r>
              <a:rPr lang="en-US" sz="4800" dirty="0"/>
              <a:t>Single Table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Chapter 4 Video 2</a:t>
            </a:r>
          </a:p>
          <a:p>
            <a:r>
              <a:rPr lang="en-US" dirty="0"/>
              <a:t>Formatting your SQL Query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41322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Basic SELECT commands</a:t>
            </a:r>
          </a:p>
          <a:p>
            <a:r>
              <a:rPr lang="en-US" sz="3600" b="1" dirty="0"/>
              <a:t>2. Column Formatting</a:t>
            </a:r>
          </a:p>
          <a:p>
            <a:r>
              <a:rPr lang="en-US" dirty="0"/>
              <a:t>3. Common Errors</a:t>
            </a:r>
          </a:p>
          <a:p>
            <a:r>
              <a:rPr lang="en-US" dirty="0"/>
              <a:t>4. DISTINCT – </a:t>
            </a:r>
            <a:r>
              <a:rPr lang="en-US"/>
              <a:t>WHERE commands</a:t>
            </a:r>
            <a:endParaRPr lang="en-US" dirty="0"/>
          </a:p>
          <a:p>
            <a:r>
              <a:rPr lang="en-US" dirty="0"/>
              <a:t>5. ORDER BY command</a:t>
            </a:r>
          </a:p>
          <a:p>
            <a:r>
              <a:rPr lang="en-US" dirty="0"/>
              <a:t>6. In-class practice</a:t>
            </a:r>
          </a:p>
        </p:txBody>
      </p:sp>
    </p:spTree>
    <p:extLst>
      <p:ext uri="{BB962C8B-B14F-4D97-AF65-F5344CB8AC3E}">
        <p14:creationId xmlns:p14="http://schemas.microsoft.com/office/powerpoint/2010/main" val="39862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4800" dirty="0"/>
              <a:t>Column-Format Command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95130"/>
            <a:ext cx="8256470" cy="40008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Use this command to format the output display of column data by resizing the width of columns where output will not fit within a column and wraps around, or by specifying a formatting template.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745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AE82-A52F-4D07-A347-4F8E7373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Formatting</a:t>
            </a:r>
          </a:p>
        </p:txBody>
      </p:sp>
      <p:pic>
        <p:nvPicPr>
          <p:cNvPr id="4" name="Content Placeholder 3" descr="SQL Sample&#10;&#10;SQL&gt;SELECT SSN, LastName, FirstName, DateHired, SupervisorID&#10;">
            <a:extLst>
              <a:ext uri="{FF2B5EF4-FFF2-40B4-BE49-F238E27FC236}">
                <a16:creationId xmlns:a16="http://schemas.microsoft.com/office/drawing/2014/main" id="{B5AAEBD7-4B52-43B9-8536-8DF208898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310" y="1469022"/>
            <a:ext cx="5889586" cy="48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9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799"/>
            <a:ext cx="7772400" cy="1162587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Column-Format Example #1 – Preventing Wrap Around Lines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75534"/>
            <a:ext cx="8610600" cy="459863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/* SQL Example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200" dirty="0">
                <a:latin typeface="Courier New" charset="0"/>
              </a:rPr>
              <a:t>COLUMN SSN      FORMAT A9;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200" dirty="0">
                <a:latin typeface="Courier New" charset="0"/>
              </a:rPr>
              <a:t>COLUMN </a:t>
            </a:r>
            <a:r>
              <a:rPr lang="en-US" sz="2200" dirty="0" err="1">
                <a:latin typeface="Courier New" charset="0"/>
              </a:rPr>
              <a:t>LastName</a:t>
            </a:r>
            <a:r>
              <a:rPr lang="en-US" sz="2200" dirty="0">
                <a:latin typeface="Courier New" charset="0"/>
              </a:rPr>
              <a:t> FORMAT A11;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200" dirty="0">
                <a:latin typeface="Courier New" charset="0"/>
              </a:rPr>
              <a:t>COLUMN </a:t>
            </a:r>
            <a:r>
              <a:rPr lang="en-US" sz="2200" dirty="0" err="1">
                <a:latin typeface="Courier New" charset="0"/>
              </a:rPr>
              <a:t>FirstName</a:t>
            </a:r>
            <a:r>
              <a:rPr lang="en-US" sz="2200" dirty="0">
                <a:latin typeface="Courier New" charset="0"/>
              </a:rPr>
              <a:t> FORMAT A11;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200" dirty="0">
                <a:latin typeface="Courier New" charset="0"/>
              </a:rPr>
              <a:t>COLUMN </a:t>
            </a:r>
            <a:r>
              <a:rPr lang="en-US" sz="2200" dirty="0" err="1">
                <a:latin typeface="Courier New" charset="0"/>
              </a:rPr>
              <a:t>SupervisorID</a:t>
            </a:r>
            <a:r>
              <a:rPr lang="en-US" sz="2200" dirty="0">
                <a:latin typeface="Courier New" charset="0"/>
              </a:rPr>
              <a:t> FORMAT A12;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200" dirty="0">
                <a:latin typeface="Courier New" charset="0"/>
              </a:rPr>
              <a:t>SELECT SSN, </a:t>
            </a:r>
            <a:r>
              <a:rPr lang="en-US" sz="2200" dirty="0" err="1">
                <a:latin typeface="Courier New" charset="0"/>
              </a:rPr>
              <a:t>LastName</a:t>
            </a:r>
            <a:r>
              <a:rPr lang="en-US" sz="2200" dirty="0">
                <a:latin typeface="Courier New" charset="0"/>
              </a:rPr>
              <a:t>, </a:t>
            </a:r>
            <a:r>
              <a:rPr lang="en-US" sz="2200" dirty="0" err="1">
                <a:latin typeface="Courier New" charset="0"/>
              </a:rPr>
              <a:t>FirstName</a:t>
            </a:r>
            <a:r>
              <a:rPr lang="en-US" sz="2200" dirty="0">
                <a:latin typeface="Courier New" charset="0"/>
              </a:rPr>
              <a:t>, </a:t>
            </a:r>
            <a:r>
              <a:rPr lang="en-US" sz="2200" dirty="0" err="1">
                <a:latin typeface="Courier New" charset="0"/>
              </a:rPr>
              <a:t>DateHired</a:t>
            </a:r>
            <a:r>
              <a:rPr lang="en-US" sz="2200" dirty="0">
                <a:latin typeface="Courier New" charset="0"/>
              </a:rPr>
              <a:t>, </a:t>
            </a:r>
            <a:r>
              <a:rPr lang="en-US" sz="2200" dirty="0" err="1">
                <a:latin typeface="Courier New" charset="0"/>
              </a:rPr>
              <a:t>SupervisorID</a:t>
            </a:r>
            <a:endParaRPr lang="en-US" sz="2200" dirty="0">
              <a:latin typeface="Courier New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200" dirty="0">
                <a:latin typeface="Courier New" charset="0"/>
              </a:rPr>
              <a:t>FROM Employee;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sz="2200" dirty="0">
              <a:latin typeface="Courier New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200" dirty="0">
                <a:latin typeface="Courier New" charset="0"/>
              </a:rPr>
              <a:t>SSN       LASTNAME    FIRSTNAME  DATEHIRED SUPERVISORID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200" dirty="0">
                <a:latin typeface="Courier New" charset="0"/>
              </a:rPr>
              <a:t>--------- ----------- ---------- --------- ------------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200" dirty="0">
                <a:latin typeface="Courier New" charset="0"/>
              </a:rPr>
              <a:t>981789642 Simmons     Lester     03-MAR-98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200" dirty="0">
                <a:latin typeface="Courier New" charset="0"/>
              </a:rPr>
              <a:t>890536222 Boudreaux   Beverly    15-OCT-01 67555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200" dirty="0">
                <a:latin typeface="Courier New" charset="0"/>
              </a:rPr>
              <a:t>890563287 Adams       Adam       29-JAN-85 33355</a:t>
            </a:r>
            <a:endParaRPr lang="en-US" sz="2200" i="1" dirty="0">
              <a:latin typeface="Courier New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200" i="1" dirty="0">
                <a:latin typeface="Courier New" charset="0"/>
              </a:rPr>
              <a:t>more rows will be displayed…</a:t>
            </a:r>
            <a:r>
              <a:rPr lang="en-US" sz="2200" dirty="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965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5039-0CDA-46B9-9FBC-4EAB3AB5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Formatting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103B3-F189-4DB9-9A1C-DEB800022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1" y="1586753"/>
            <a:ext cx="7691719" cy="495626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rows would follow …</a:t>
            </a:r>
          </a:p>
        </p:txBody>
      </p:sp>
      <p:pic>
        <p:nvPicPr>
          <p:cNvPr id="3" name="Picture 2" descr="SQL Sample with Formatting&#10;SQL&gt; /* SQL Example */&#10;SQL&gt; COLUMN SSN FORMAT A9;&#10;SQL&gt; COLUMN LastName FORMAT A11;&#10;SQL&gt; COLUMN FirstName FORMAT A11;&#10;SQL&gt; COLUMN SupervisorID FORMAT A12;&#10;SQL&gt; SELECT SSN, LastName, FirstName, DateHired, SupervisorID 2 FROM Employee;">
            <a:extLst>
              <a:ext uri="{FF2B5EF4-FFF2-40B4-BE49-F238E27FC236}">
                <a16:creationId xmlns:a16="http://schemas.microsoft.com/office/drawing/2014/main" id="{BE34DAE2-23BE-427A-9DE7-5918B35F8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43" y="1586753"/>
            <a:ext cx="7286119" cy="420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1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Column-Format Example #2 – Formatting Numeric Columns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64310"/>
            <a:ext cx="7772400" cy="423168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/* SQL Example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COLUMN Salary FORMAT 99999.99;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SELECT Salary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FROM Employee;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   SALARY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 22000.00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 17520.00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  5500.00</a:t>
            </a:r>
            <a:endParaRPr lang="en-US" sz="2400" i="1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i="1" dirty="0">
                <a:latin typeface="Courier New" charset="0"/>
              </a:rPr>
              <a:t>more rows will be displayed…</a:t>
            </a:r>
          </a:p>
        </p:txBody>
      </p:sp>
    </p:spTree>
    <p:extLst>
      <p:ext uri="{BB962C8B-B14F-4D97-AF65-F5344CB8AC3E}">
        <p14:creationId xmlns:p14="http://schemas.microsoft.com/office/powerpoint/2010/main" val="188876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3" y="346655"/>
            <a:ext cx="8229600" cy="1154097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Column-Format Example #3 – Formatting with a Currency Symbol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28964"/>
            <a:ext cx="7315200" cy="42141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dirty="0">
                <a:latin typeface="Courier New" charset="0"/>
              </a:rPr>
              <a:t>/* SQL Example */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dirty="0">
                <a:latin typeface="Courier New" charset="0"/>
              </a:rPr>
              <a:t>COLUMN Salary FORMAT $99,999.99;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dirty="0">
                <a:latin typeface="Courier New" charset="0"/>
              </a:rPr>
              <a:t>SELECT Salary 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dirty="0">
                <a:latin typeface="Courier New" charset="0"/>
              </a:rPr>
              <a:t>FROM Employee;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dirty="0">
                <a:latin typeface="Courier New" charset="0"/>
              </a:rPr>
              <a:t>     SALARY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dirty="0">
                <a:latin typeface="Courier New" charset="0"/>
              </a:rPr>
              <a:t>-----------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dirty="0">
                <a:latin typeface="Courier New" charset="0"/>
              </a:rPr>
              <a:t> $22,000.00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dirty="0">
                <a:latin typeface="Courier New" charset="0"/>
              </a:rPr>
              <a:t> $17,520.00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dirty="0">
                <a:latin typeface="Courier New" charset="0"/>
              </a:rPr>
              <a:t>  $5,500.00</a:t>
            </a:r>
            <a:endParaRPr lang="en-US" i="1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i="1" dirty="0">
                <a:latin typeface="Courier New" charset="0"/>
              </a:rPr>
              <a:t>more rows will be displayed…</a:t>
            </a:r>
            <a:r>
              <a:rPr lang="en-US" dirty="0">
                <a:latin typeface="Courier New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12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249</Words>
  <Application>Microsoft Macintosh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Calisto MT</vt:lpstr>
      <vt:lpstr>Courier New</vt:lpstr>
      <vt:lpstr>Times New Roman</vt:lpstr>
      <vt:lpstr>Wingdings</vt:lpstr>
      <vt:lpstr>Venture</vt:lpstr>
      <vt:lpstr>Single Table Queries</vt:lpstr>
      <vt:lpstr>Agenda</vt:lpstr>
      <vt:lpstr>Column-Format Command</vt:lpstr>
      <vt:lpstr>Without Formatting</vt:lpstr>
      <vt:lpstr>Column-Format Example #1 – Preventing Wrap Around Lines</vt:lpstr>
      <vt:lpstr>With Formatting</vt:lpstr>
      <vt:lpstr>Column-Format Example #2 – Formatting Numeric Columns</vt:lpstr>
      <vt:lpstr>Column-Format Example #3 – Formatting with a Currency Symbol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Beyer, Angela</cp:lastModifiedBy>
  <cp:revision>50</cp:revision>
  <dcterms:created xsi:type="dcterms:W3CDTF">2016-01-01T19:13:59Z</dcterms:created>
  <dcterms:modified xsi:type="dcterms:W3CDTF">2021-08-02T20:35:54Z</dcterms:modified>
</cp:coreProperties>
</file>