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63" r:id="rId3"/>
    <p:sldId id="348" r:id="rId4"/>
    <p:sldId id="282" r:id="rId5"/>
    <p:sldId id="265" r:id="rId6"/>
    <p:sldId id="283" r:id="rId7"/>
    <p:sldId id="284" r:id="rId8"/>
    <p:sldId id="285" r:id="rId9"/>
    <p:sldId id="27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 autoAdjust="0"/>
    <p:restoredTop sz="84953" autoAdjust="0"/>
  </p:normalViewPr>
  <p:slideViewPr>
    <p:cSldViewPr snapToGrid="0" snapToObjects="1">
      <p:cViewPr varScale="1">
        <p:scale>
          <a:sx n="106" d="100"/>
          <a:sy n="106" d="100"/>
        </p:scale>
        <p:origin x="86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180A5-EFCA-406E-A0F8-4F62DDF59C8F}" type="datetimeFigureOut">
              <a:rPr lang="en-US" smtClean="0"/>
              <a:t>8/2/21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3B7610-8058-4F81-BAAA-6575BE085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9444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paperBackingColor.jpg"/>
          <p:cNvPicPr>
            <a:picLocks noChangeAspect="1"/>
          </p:cNvPicPr>
          <p:nvPr/>
        </p:nvPicPr>
        <p:blipFill>
          <a:blip r:embed="rId2"/>
          <a:srcRect l="469" t="13915"/>
          <a:stretch>
            <a:fillRect/>
          </a:stretch>
        </p:blipFill>
        <p:spPr>
          <a:xfrm>
            <a:off x="1613903" y="699248"/>
            <a:ext cx="5916194" cy="3837694"/>
          </a:xfrm>
          <a:prstGeom prst="rect">
            <a:avLst/>
          </a:prstGeom>
          <a:solidFill>
            <a:srgbClr val="FFFFFF">
              <a:shade val="85000"/>
            </a:srgbClr>
          </a:solidFill>
          <a:ln w="22225" cap="sq">
            <a:solidFill>
              <a:srgbClr val="FDFDFD"/>
            </a:solidFill>
            <a:miter lim="800000"/>
          </a:ln>
          <a:effectLst>
            <a:outerShdw blurRad="57150" dist="37500" dir="7560000" sy="98000" kx="80000" ky="63000" algn="tl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prstMaterial="matte">
            <a:bevelT w="22860" h="12700"/>
            <a:contourClr>
              <a:srgbClr val="FFFFFF"/>
            </a:contourClr>
          </a:sp3d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846961"/>
          </a:xfrm>
        </p:spPr>
        <p:txBody>
          <a:bodyPr vert="horz" lIns="91440" tIns="45720" rIns="91440" bIns="45720" rtlCol="0"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6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69" y="2994212"/>
            <a:ext cx="5724862" cy="1007200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0"/>
              </a:spcBef>
              <a:buSzPct val="90000"/>
              <a:buFont typeface="Wingdings" pitchFamily="2" charset="2"/>
              <a:buNone/>
              <a:defRPr sz="2000" kern="1200">
                <a:solidFill>
                  <a:schemeClr val="bg2">
                    <a:lumMod val="75000"/>
                  </a:schemeClr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0363" y="1143000"/>
            <a:ext cx="3807662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199" y="605118"/>
            <a:ext cx="3776472" cy="556549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 marL="2290763" indent="-344488">
              <a:defRPr sz="2000"/>
            </a:lvl7pPr>
            <a:lvl8pPr marL="2290763" indent="-344488">
              <a:defRPr sz="2000"/>
            </a:lvl8pPr>
            <a:lvl9pPr marL="2290763" indent="-344488"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0363" y="2618815"/>
            <a:ext cx="3807662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pictureCaptionBacking.png"/>
          <p:cNvPicPr>
            <a:picLocks noChangeAspect="1"/>
          </p:cNvPicPr>
          <p:nvPr/>
        </p:nvPicPr>
        <p:blipFill>
          <a:blip r:embed="rId2"/>
          <a:srcRect l="52272" t="8889" r="5152" b="16566"/>
          <a:stretch>
            <a:fillRect/>
          </a:stretch>
        </p:blipFill>
        <p:spPr>
          <a:xfrm>
            <a:off x="4594412" y="663388"/>
            <a:ext cx="3893127" cy="5112327"/>
          </a:xfrm>
          <a:prstGeom prst="rect">
            <a:avLst/>
          </a:prstGeom>
        </p:spPr>
      </p:pic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725487" y="1143000"/>
            <a:ext cx="3792537" cy="1341344"/>
          </a:xfrm>
        </p:spPr>
        <p:txBody>
          <a:bodyPr anchor="b"/>
          <a:lstStyle>
            <a:lvl1pPr algn="ctr">
              <a:defRPr sz="4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487" y="2618815"/>
            <a:ext cx="3792537" cy="3133164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829938" y="864971"/>
            <a:ext cx="3422075" cy="47091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487" y="462896"/>
            <a:ext cx="7718425" cy="8280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9" y="1598613"/>
            <a:ext cx="7718424" cy="45720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0" y="685801"/>
            <a:ext cx="1066800" cy="54848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25488" y="685757"/>
            <a:ext cx="6437312" cy="5482221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titlePhotoBacking-r.png"/>
          <p:cNvPicPr>
            <a:picLocks noChangeAspect="1"/>
          </p:cNvPicPr>
          <p:nvPr/>
        </p:nvPicPr>
        <p:blipFill>
          <a:blip r:embed="rId2"/>
          <a:srcRect l="17353" t="9412" r="17500" b="32353"/>
          <a:stretch>
            <a:fillRect/>
          </a:stretch>
        </p:blipFill>
        <p:spPr>
          <a:xfrm>
            <a:off x="1586753" y="645459"/>
            <a:ext cx="5957047" cy="3993776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24600"/>
            <a:ext cx="2895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24600"/>
            <a:ext cx="2133600" cy="273050"/>
          </a:xfrm>
        </p:spPr>
        <p:txBody>
          <a:bodyPr/>
          <a:lstStyle>
            <a:lvl1pPr>
              <a:defRPr sz="140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4435" y="4953000"/>
            <a:ext cx="8095130" cy="857250"/>
          </a:xfrm>
        </p:spPr>
        <p:txBody>
          <a:bodyPr anchor="b" anchorCtr="0">
            <a:noAutofit/>
          </a:bodyPr>
          <a:lstStyle>
            <a:lvl1pPr>
              <a:defRPr sz="54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435" y="5791200"/>
            <a:ext cx="8095130" cy="5072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1764792" y="804672"/>
            <a:ext cx="5638800" cy="3657600"/>
          </a:xfrm>
        </p:spPr>
        <p:txBody>
          <a:bodyPr/>
          <a:lstStyle>
            <a:lvl1pPr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0818" y="2514600"/>
            <a:ext cx="8162365" cy="914400"/>
          </a:xfrm>
        </p:spPr>
        <p:txBody>
          <a:bodyPr anchor="b" anchorCtr="0"/>
          <a:lstStyle>
            <a:lvl1pPr algn="ctr">
              <a:defRPr sz="5400" b="0" cap="none" baseline="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0818" y="3429000"/>
            <a:ext cx="8162365" cy="701000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0"/>
              </a:spcBef>
              <a:buNone/>
              <a:defRPr sz="1800">
                <a:solidFill>
                  <a:schemeClr val="tx2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 vert="horz" lIns="91440" tIns="45720" rIns="91440" bIns="45720" rtlCol="0" anchor="ctr"/>
          <a:lstStyle>
            <a:lvl1pPr marL="0" algn="ct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400" kern="120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900" y="1598613"/>
            <a:ext cx="3773488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3900" y="2174875"/>
            <a:ext cx="3773488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98613"/>
            <a:ext cx="3776472" cy="427877"/>
          </a:xfrm>
        </p:spPr>
        <p:txBody>
          <a:bodyPr anchor="b">
            <a:normAutofit/>
          </a:bodyPr>
          <a:lstStyle>
            <a:lvl1pPr marL="0" indent="0" algn="ctr">
              <a:spcBef>
                <a:spcPts val="0"/>
              </a:spcBef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3776472" cy="3997325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 marL="2290763" indent="-344488">
              <a:defRPr sz="1600"/>
            </a:lvl7pPr>
            <a:lvl8pPr marL="2290763" indent="-344488">
              <a:defRPr sz="1600"/>
            </a:lvl8pPr>
            <a:lvl9pPr marL="2290763" indent="-344488"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4170"/>
            <a:ext cx="7707406" cy="2231136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45838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sz="half" idx="1"/>
          </p:nvPr>
        </p:nvSpPr>
        <p:spPr>
          <a:xfrm>
            <a:off x="7239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86753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sz="half" idx="13"/>
          </p:nvPr>
        </p:nvSpPr>
        <p:spPr>
          <a:xfrm>
            <a:off x="7239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648200" y="3913094"/>
            <a:ext cx="3776472" cy="22322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 marL="2290763" indent="-344488">
              <a:defRPr sz="1800"/>
            </a:lvl7pPr>
            <a:lvl8pPr marL="2290763" indent="-344488">
              <a:defRPr sz="1800"/>
            </a:lvl8pPr>
            <a:lvl9pPr marL="2290763" indent="-344488"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6141" y="314979"/>
            <a:ext cx="769171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t>Click to edit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6141" y="1586753"/>
            <a:ext cx="7691719" cy="4571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C205785-377B-214E-B1DB-2690F5051EEA}" type="datetimeFigureOut">
              <a:rPr lang="en-US" smtClean="0"/>
              <a:t>8/2/21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9A20314-1561-0945-B39C-4F37257AA35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txStyles>
    <p:titleStyle>
      <a:lvl1pPr algn="ctr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spcBef>
          <a:spcPts val="2400"/>
        </a:spcBef>
        <a:buSzPct val="90000"/>
        <a:buFont typeface="Wingdings" pitchFamily="2" charset="2"/>
        <a:buChar char="v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2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3650" indent="-349250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336550" algn="l" defTabSz="914400" rtl="0" eaLnBrk="1" latinLnBrk="0" hangingPunct="1">
        <a:spcBef>
          <a:spcPts val="12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946275" indent="-346075" algn="l" defTabSz="914400" rtl="0" eaLnBrk="1" latinLnBrk="0" hangingPunct="1">
        <a:spcBef>
          <a:spcPts val="1200"/>
        </a:spcBef>
        <a:buSzPct val="90000"/>
        <a:buFont typeface="Wingdings" pitchFamily="2" charset="2"/>
        <a:buChar char="v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ct val="20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v"/>
        <a:defRPr lang="en-US" sz="1800" kern="1200" dirty="0" smtClean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ct val="20000"/>
        </a:spcBef>
        <a:buSzPct val="90000"/>
        <a:buFont typeface="Wingdings" pitchFamily="2" charset="2"/>
        <a:buChar char="v"/>
        <a:defRPr lang="en-US" sz="1800" kern="1200" dirty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09569" y="1143000"/>
            <a:ext cx="5724862" cy="1337441"/>
          </a:xfrm>
        </p:spPr>
        <p:txBody>
          <a:bodyPr/>
          <a:lstStyle/>
          <a:p>
            <a:r>
              <a:rPr lang="en-US" sz="4800" dirty="0"/>
              <a:t>Single Table Queries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Week 2 Chapter 4 Video 3</a:t>
            </a:r>
          </a:p>
          <a:p>
            <a:r>
              <a:rPr lang="en-US" dirty="0"/>
              <a:t>Common Errors</a:t>
            </a:r>
          </a:p>
          <a:p>
            <a:r>
              <a:rPr lang="en-US" dirty="0"/>
              <a:t>Dr. Anne Powell</a:t>
            </a:r>
          </a:p>
        </p:txBody>
      </p:sp>
    </p:spTree>
    <p:extLst>
      <p:ext uri="{BB962C8B-B14F-4D97-AF65-F5344CB8AC3E}">
        <p14:creationId xmlns:p14="http://schemas.microsoft.com/office/powerpoint/2010/main" val="3413225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Basic SELECT commands</a:t>
            </a:r>
          </a:p>
          <a:p>
            <a:r>
              <a:rPr lang="en-US" dirty="0"/>
              <a:t>2. Column Formatting</a:t>
            </a:r>
          </a:p>
          <a:p>
            <a:r>
              <a:rPr lang="en-US" sz="3600" b="1" dirty="0"/>
              <a:t>3. Common Errors</a:t>
            </a:r>
          </a:p>
          <a:p>
            <a:r>
              <a:rPr lang="en-US" dirty="0"/>
              <a:t>4. DISTINCT – </a:t>
            </a:r>
            <a:r>
              <a:rPr lang="en-US"/>
              <a:t>WHERE commands</a:t>
            </a:r>
            <a:endParaRPr lang="en-US" dirty="0"/>
          </a:p>
          <a:p>
            <a:r>
              <a:rPr lang="en-US" dirty="0"/>
              <a:t>5. ORDER BY command</a:t>
            </a:r>
          </a:p>
          <a:p>
            <a:r>
              <a:rPr lang="en-US" dirty="0"/>
              <a:t>6. In-class practice</a:t>
            </a:r>
          </a:p>
        </p:txBody>
      </p:sp>
    </p:spTree>
    <p:extLst>
      <p:ext uri="{BB962C8B-B14F-4D97-AF65-F5344CB8AC3E}">
        <p14:creationId xmlns:p14="http://schemas.microsoft.com/office/powerpoint/2010/main" val="3986209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>
            <a:extLst>
              <a:ext uri="{FF2B5EF4-FFF2-40B4-BE49-F238E27FC236}">
                <a16:creationId xmlns:a16="http://schemas.microsoft.com/office/drawing/2014/main" id="{C2A735F7-B556-4CF5-A7E1-552CB8575C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5257800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800"/>
          </a:p>
          <a:p>
            <a:pPr marL="609600" indent="-609600" eaLnBrk="1" hangingPunct="1">
              <a:buFontTx/>
              <a:buNone/>
              <a:defRPr/>
            </a:pPr>
            <a:endParaRPr lang="en-US" altLang="en-US" sz="1600"/>
          </a:p>
          <a:p>
            <a:pPr marL="609600" indent="-609600" eaLnBrk="1" hangingPunct="1">
              <a:defRPr/>
            </a:pPr>
            <a:r>
              <a:rPr lang="en-US" altLang="en-US" sz="2800"/>
              <a:t>There are syntactical rules that must be followed or Oracle gives an error message instead of the desired result table. </a:t>
            </a:r>
            <a:endParaRPr lang="en-US" altLang="en-US" sz="2400"/>
          </a:p>
          <a:p>
            <a:pPr marL="609600" indent="-609600" eaLnBrk="1" hangingPunct="1">
              <a:defRPr/>
            </a:pPr>
            <a:r>
              <a:rPr lang="en-US" altLang="en-US" sz="2800"/>
              <a:t>Oracle communicates errors in SELECT statements by providing unique error numbers and accompanying error descriptions. </a:t>
            </a:r>
          </a:p>
          <a:p>
            <a:pPr marL="609600" indent="-609600" eaLnBrk="1" hangingPunct="1">
              <a:buFontTx/>
              <a:buNone/>
              <a:defRPr/>
            </a:pPr>
            <a:endParaRPr lang="en-US" altLang="en-US" sz="2800"/>
          </a:p>
        </p:txBody>
      </p:sp>
      <p:sp>
        <p:nvSpPr>
          <p:cNvPr id="191491" name="Rectangle 3">
            <a:extLst>
              <a:ext uri="{FF2B5EF4-FFF2-40B4-BE49-F238E27FC236}">
                <a16:creationId xmlns:a16="http://schemas.microsoft.com/office/drawing/2014/main" id="{5DF7C946-9129-46E1-B7AA-ADDE6A5F52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400" b="1" u="sng" dirty="0"/>
              <a:t>Common Errors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018" name="Rectangle 2">
            <a:extLst>
              <a:ext uri="{FF2B5EF4-FFF2-40B4-BE49-F238E27FC236}">
                <a16:creationId xmlns:a16="http://schemas.microsoft.com/office/drawing/2014/main" id="{CDB1FE18-72DA-4312-BB67-DBE5896DE4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 dirty="0"/>
              <a:t>Common Errors – </a:t>
            </a:r>
            <a:br>
              <a:rPr lang="en-US" altLang="en-US" sz="4000" dirty="0"/>
            </a:br>
            <a:r>
              <a:rPr lang="en-US" altLang="en-US" sz="4000" dirty="0"/>
              <a:t>Invalid Column Name</a:t>
            </a:r>
          </a:p>
        </p:txBody>
      </p:sp>
      <p:sp>
        <p:nvSpPr>
          <p:cNvPr id="214019" name="Rectangle 3">
            <a:extLst>
              <a:ext uri="{FF2B5EF4-FFF2-40B4-BE49-F238E27FC236}">
                <a16:creationId xmlns:a16="http://schemas.microsoft.com/office/drawing/2014/main" id="{5DEC7FBC-8399-43F3-B8EC-EF083E11DC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1611694"/>
            <a:ext cx="8610600" cy="467710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The SELECT statement in SQL Example 4.16 has the employee </a:t>
            </a:r>
            <a:r>
              <a:rPr lang="en-US" altLang="en-US" sz="2800" i="1" dirty="0"/>
              <a:t>SSN</a:t>
            </a:r>
            <a:r>
              <a:rPr lang="en-US" altLang="en-US" sz="2800" dirty="0"/>
              <a:t> column name spelled incorrectly.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800" dirty="0"/>
          </a:p>
        </p:txBody>
      </p:sp>
      <p:pic>
        <p:nvPicPr>
          <p:cNvPr id="2" name="Picture 1" descr="Common Errors example&#10;SQL&gt; /* SQL Example 4.16 */&#10;SQL&gt; SELECT Socsecno&#10;2 FROM Employee;&#10;SELECT Socsecno&#10;*&#10;ERROR at line 1:&#10;ORA-00904: &quot;SOCSECNO&quot;: invalid identifier">
            <a:extLst>
              <a:ext uri="{FF2B5EF4-FFF2-40B4-BE49-F238E27FC236}">
                <a16:creationId xmlns:a16="http://schemas.microsoft.com/office/drawing/2014/main" id="{887AFED2-EC7B-4752-A463-0218B86D9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75" y="2781956"/>
            <a:ext cx="8342481" cy="27359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>
            <a:extLst>
              <a:ext uri="{FF2B5EF4-FFF2-40B4-BE49-F238E27FC236}">
                <a16:creationId xmlns:a16="http://schemas.microsoft.com/office/drawing/2014/main" id="{A94BE48A-ECD0-4813-BF49-1D2A824F99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610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 dirty="0"/>
              <a:t>Common Errors – </a:t>
            </a:r>
            <a:br>
              <a:rPr lang="en-US" altLang="en-US" sz="4000" dirty="0"/>
            </a:br>
            <a:r>
              <a:rPr lang="en-US" altLang="en-US" sz="4000" dirty="0"/>
              <a:t>FROM  Keyword Missing</a:t>
            </a:r>
          </a:p>
        </p:txBody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C4D98FF8-8C4F-4B81-BDAF-F2AC48C0EE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723696"/>
            <a:ext cx="8382000" cy="4372303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  <a:defRPr/>
            </a:pPr>
            <a:r>
              <a:rPr lang="en-US" altLang="en-US" sz="2600" dirty="0"/>
              <a:t>This SELECT statement is missing the FROM clause – no table name for retrieving data is given. </a:t>
            </a:r>
          </a:p>
          <a:p>
            <a:pPr eaLnBrk="1" hangingPunct="1">
              <a:lnSpc>
                <a:spcPct val="80000"/>
              </a:lnSpc>
              <a:defRPr/>
            </a:pPr>
            <a:r>
              <a:rPr lang="en-US" altLang="en-US" sz="2600" dirty="0"/>
              <a:t>Without a table name, the database management system does not know which table to query.</a:t>
            </a:r>
          </a:p>
          <a:p>
            <a:pPr lvl="2"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000" dirty="0"/>
          </a:p>
        </p:txBody>
      </p:sp>
      <p:pic>
        <p:nvPicPr>
          <p:cNvPr id="2" name="Picture 1" descr="Common Errors example&#10;SQL&gt; /* SQL Example 4.17 */&#10;SQL&gt; SELECT SSN;&#10;SELECT SSN&#10;*&#10;ERROR at line 1:&#10;ORA-00923: FROM keyword not found where expected">
            <a:extLst>
              <a:ext uri="{FF2B5EF4-FFF2-40B4-BE49-F238E27FC236}">
                <a16:creationId xmlns:a16="http://schemas.microsoft.com/office/drawing/2014/main" id="{DE990A02-D50E-4054-9761-8E915FA14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28696"/>
            <a:ext cx="8105775" cy="22764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>
            <a:extLst>
              <a:ext uri="{FF2B5EF4-FFF2-40B4-BE49-F238E27FC236}">
                <a16:creationId xmlns:a16="http://schemas.microsoft.com/office/drawing/2014/main" id="{E3FBA11A-CC7A-4AE4-95AE-182F5B3FCD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609600"/>
            <a:ext cx="84582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3600" dirty="0"/>
              <a:t>Common Errors – Unknown Command or Invalid Command Structure</a:t>
            </a:r>
          </a:p>
        </p:txBody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98BF6FB7-5F8B-45E9-99FC-84B00CB6C6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26141" y="2017986"/>
            <a:ext cx="7691719" cy="4140766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2800" dirty="0"/>
              <a:t>In SQL Example 4.18, the order of the SELECT and FROM clauses is reversed.  </a:t>
            </a:r>
          </a:p>
          <a:p>
            <a:pPr eaLnBrk="1" hangingPunct="1">
              <a:defRPr/>
            </a:pPr>
            <a:r>
              <a:rPr lang="en-US" altLang="en-US" sz="2800" dirty="0"/>
              <a:t>Oracle is very confused by this command and simply returns an unknown command error message.</a:t>
            </a:r>
          </a:p>
          <a:p>
            <a:pPr eaLnBrk="1" hangingPunct="1">
              <a:buFontTx/>
              <a:buNone/>
              <a:defRPr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altLang="en-US" sz="2000" dirty="0">
              <a:latin typeface="Courier New" panose="02070309020205020404" pitchFamily="49" charset="0"/>
            </a:endParaRPr>
          </a:p>
        </p:txBody>
      </p:sp>
      <p:pic>
        <p:nvPicPr>
          <p:cNvPr id="2" name="Picture 1" descr="Common Errors&#10;SQL&gt; /* SQL Example 4.18 */&#10;SQL&gt; FROM Employee SELECT SSN;&#10;SP2-0734: unknown command beginning &quot;FROM Emplo...&quot; - rest of line ignored.">
            <a:extLst>
              <a:ext uri="{FF2B5EF4-FFF2-40B4-BE49-F238E27FC236}">
                <a16:creationId xmlns:a16="http://schemas.microsoft.com/office/drawing/2014/main" id="{6D71C9D4-3AC1-4EC0-A7BB-49EADDE8C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005091"/>
            <a:ext cx="9144000" cy="75766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066" name="Rectangle 2">
            <a:extLst>
              <a:ext uri="{FF2B5EF4-FFF2-40B4-BE49-F238E27FC236}">
                <a16:creationId xmlns:a16="http://schemas.microsoft.com/office/drawing/2014/main" id="{ADE8CB2C-CAC6-417D-9D51-8897FD4157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04800"/>
            <a:ext cx="8382000" cy="762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 dirty="0"/>
              <a:t>Common Errors – </a:t>
            </a:r>
            <a:br>
              <a:rPr lang="en-US" altLang="en-US" sz="4000" dirty="0"/>
            </a:br>
            <a:r>
              <a:rPr lang="en-US" altLang="en-US" sz="4000" dirty="0"/>
              <a:t>Error in Placing Comma</a:t>
            </a:r>
          </a:p>
        </p:txBody>
      </p:sp>
      <p:sp>
        <p:nvSpPr>
          <p:cNvPr id="216067" name="Rectangle 3">
            <a:extLst>
              <a:ext uri="{FF2B5EF4-FFF2-40B4-BE49-F238E27FC236}">
                <a16:creationId xmlns:a16="http://schemas.microsoft.com/office/drawing/2014/main" id="{28103D73-BB74-4193-BD46-5527A9F328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97876"/>
            <a:ext cx="8534400" cy="53340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20000"/>
              </a:lnSpc>
              <a:spcBef>
                <a:spcPts val="600"/>
              </a:spcBef>
              <a:defRPr/>
            </a:pPr>
            <a:r>
              <a:rPr lang="en-US" altLang="en-US" sz="2400" dirty="0"/>
              <a:t>Some types of syntax errors cause Oracle to return error messages that are not particularly helpful in debugging the error or return no error message at all.  </a:t>
            </a:r>
          </a:p>
          <a:p>
            <a:pPr eaLnBrk="1" hangingPunct="1">
              <a:lnSpc>
                <a:spcPct val="120000"/>
              </a:lnSpc>
              <a:spcBef>
                <a:spcPts val="600"/>
              </a:spcBef>
              <a:defRPr/>
            </a:pPr>
            <a:endParaRPr lang="en-US" altLang="en-US" sz="2400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  <a:defRPr/>
            </a:pPr>
            <a:r>
              <a:rPr lang="en-US" altLang="en-US" sz="2400" dirty="0"/>
              <a:t>In SQL Example 4.19, a comma is missing after the </a:t>
            </a:r>
            <a:r>
              <a:rPr lang="en-US" altLang="en-US" sz="2400" i="1" dirty="0" err="1"/>
              <a:t>LastName</a:t>
            </a:r>
            <a:r>
              <a:rPr lang="en-US" altLang="en-US" sz="2400" dirty="0"/>
              <a:t> column specification.  Instead of reporting that a comma is missing, Oracle produces a result set that is missing one column of data and treats </a:t>
            </a:r>
            <a:r>
              <a:rPr lang="en-US" altLang="en-US" sz="2400" i="1" dirty="0" err="1"/>
              <a:t>FirstName</a:t>
            </a:r>
            <a:r>
              <a:rPr lang="en-US" altLang="en-US" sz="2400" dirty="0"/>
              <a:t> as a column alias name.</a:t>
            </a: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altLang="en-US" sz="24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/* SQL Example 4.19 */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SELECT </a:t>
            </a:r>
            <a:r>
              <a:rPr lang="en-US" altLang="en-US" sz="2000" dirty="0" err="1">
                <a:latin typeface="Courier New" panose="02070309020205020404" pitchFamily="49" charset="0"/>
              </a:rPr>
              <a:t>EmployeeID</a:t>
            </a:r>
            <a:r>
              <a:rPr lang="en-US" altLang="en-US" sz="2000" dirty="0">
                <a:latin typeface="Courier New" panose="02070309020205020404" pitchFamily="49" charset="0"/>
              </a:rPr>
              <a:t>, </a:t>
            </a:r>
            <a:r>
              <a:rPr lang="en-US" altLang="en-US" sz="2000" dirty="0" err="1">
                <a:latin typeface="Courier New" panose="02070309020205020404" pitchFamily="49" charset="0"/>
              </a:rPr>
              <a:t>LastName</a:t>
            </a:r>
            <a:r>
              <a:rPr lang="en-US" altLang="en-US" sz="2000" dirty="0">
                <a:latin typeface="Courier New" panose="02070309020205020404" pitchFamily="49" charset="0"/>
              </a:rPr>
              <a:t> </a:t>
            </a:r>
            <a:r>
              <a:rPr lang="en-US" altLang="en-US" sz="2000" dirty="0" err="1">
                <a:latin typeface="Courier New" panose="02070309020205020404" pitchFamily="49" charset="0"/>
              </a:rPr>
              <a:t>FirstName</a:t>
            </a:r>
            <a:endParaRPr lang="en-US" altLang="en-US" sz="20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FROM Employee;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EMPLOYEEID FIRSTNAME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---------- ---------------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67555      Simmons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33355      Boudreaux</a:t>
            </a: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33344      Adams</a:t>
            </a:r>
            <a:endParaRPr lang="en-US" altLang="en-US" sz="2000" i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0000"/>
              </a:lnSpc>
              <a:buFontTx/>
              <a:buNone/>
              <a:defRPr/>
            </a:pPr>
            <a:r>
              <a:rPr lang="en-US" altLang="en-US" sz="2000" i="1" dirty="0">
                <a:latin typeface="Courier New" panose="02070309020205020404" pitchFamily="49" charset="0"/>
              </a:rPr>
              <a:t>more rows will be displayed…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>
            <a:extLst>
              <a:ext uri="{FF2B5EF4-FFF2-40B4-BE49-F238E27FC236}">
                <a16:creationId xmlns:a16="http://schemas.microsoft.com/office/drawing/2014/main" id="{3F1AA03A-6188-4312-AF1C-8E7B032B7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399394"/>
            <a:ext cx="8305800" cy="989762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4000" dirty="0"/>
              <a:t>Common Errors – </a:t>
            </a:r>
            <a:br>
              <a:rPr lang="en-US" altLang="en-US" sz="4000" dirty="0"/>
            </a:br>
            <a:r>
              <a:rPr lang="en-US" altLang="en-US" sz="4000" dirty="0"/>
              <a:t>Error in Placing Comma</a:t>
            </a:r>
          </a:p>
        </p:txBody>
      </p:sp>
      <p:sp>
        <p:nvSpPr>
          <p:cNvPr id="217091" name="Rectangle 3">
            <a:extLst>
              <a:ext uri="{FF2B5EF4-FFF2-40B4-BE49-F238E27FC236}">
                <a16:creationId xmlns:a16="http://schemas.microsoft.com/office/drawing/2014/main" id="{4B8F75FE-FB3C-4A84-BFCA-FC26AC779E4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8040" y="1744409"/>
            <a:ext cx="7691719" cy="4571999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/>
              <a:t>This example has a comma after the last column name – a simple syntax error.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400" dirty="0"/>
              <a:t>Oracle expects another column so it reports a missing expression error.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altLang="en-US" sz="2400" dirty="0"/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/* SQL Example 4.20 */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SELECT SSN, </a:t>
            </a:r>
            <a:r>
              <a:rPr lang="en-US" altLang="en-US" sz="2000" dirty="0" err="1">
                <a:latin typeface="Courier New" panose="02070309020205020404" pitchFamily="49" charset="0"/>
              </a:rPr>
              <a:t>LastName</a:t>
            </a:r>
            <a:r>
              <a:rPr lang="en-US" altLang="en-US" sz="2000" dirty="0">
                <a:latin typeface="Courier New" panose="02070309020205020404" pitchFamily="49" charset="0"/>
              </a:rPr>
              <a:t>, </a:t>
            </a:r>
            <a:r>
              <a:rPr lang="en-US" altLang="en-US" sz="2000" dirty="0" err="1">
                <a:latin typeface="Courier New" panose="02070309020205020404" pitchFamily="49" charset="0"/>
              </a:rPr>
              <a:t>FirstName</a:t>
            </a:r>
            <a:r>
              <a:rPr lang="en-US" altLang="en-US" sz="2000" dirty="0">
                <a:latin typeface="Courier New" panose="02070309020205020404" pitchFamily="49" charset="0"/>
              </a:rPr>
              <a:t>,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FROM Employee;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000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ERROR at line 2:</a:t>
            </a:r>
          </a:p>
          <a:p>
            <a:pPr lvl="1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en-US" sz="2000" dirty="0">
                <a:latin typeface="Courier New" panose="02070309020205020404" pitchFamily="49" charset="0"/>
              </a:rPr>
              <a:t>ORA-00936: missing expression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Common Error – Restricting Field to too small a value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latin typeface="Times New Roman"/>
                <a:cs typeface="Times New Roman"/>
              </a:rPr>
              <a:t>If you mistakenly make a field too small using the COLUMN statement, SQL will return the value as ### sign.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Times New Roman"/>
                <a:cs typeface="Times New Roman"/>
              </a:rPr>
              <a:t>If </a:t>
            </a:r>
            <a:r>
              <a:rPr lang="en-US" sz="2800" dirty="0" err="1">
                <a:latin typeface="Times New Roman"/>
                <a:cs typeface="Times New Roman"/>
              </a:rPr>
              <a:t>MoSalary</a:t>
            </a:r>
            <a:r>
              <a:rPr lang="en-US" sz="2800" dirty="0">
                <a:latin typeface="Times New Roman"/>
                <a:cs typeface="Times New Roman"/>
              </a:rPr>
              <a:t> is 4 numbers, it shows, </a:t>
            </a:r>
            <a:r>
              <a:rPr lang="en-US" sz="2800" dirty="0" err="1">
                <a:latin typeface="Times New Roman"/>
                <a:cs typeface="Times New Roman"/>
              </a:rPr>
              <a:t>MoSalaries</a:t>
            </a:r>
            <a:r>
              <a:rPr lang="en-US" sz="2800" dirty="0">
                <a:latin typeface="Times New Roman"/>
                <a:cs typeface="Times New Roman"/>
              </a:rPr>
              <a:t> of more than 4 digits, show as #.</a:t>
            </a:r>
          </a:p>
          <a:p>
            <a:pPr>
              <a:lnSpc>
                <a:spcPct val="90000"/>
              </a:lnSpc>
            </a:pPr>
            <a:endParaRPr lang="en-US" sz="2800" dirty="0">
              <a:latin typeface="Times New Roman"/>
              <a:cs typeface="Times New Roman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DF8B4C-9337-4CA4-A08D-1663C32D999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pic>
        <p:nvPicPr>
          <p:cNvPr id="2" name="Picture 1" descr="Common error&#10;SQL&gt; COLUMN MoSalary FORMAT 9999;&#10;SQL&gt; SELECT MoSalary&#10;2 FROM Employee;">
            <a:extLst>
              <a:ext uri="{FF2B5EF4-FFF2-40B4-BE49-F238E27FC236}">
                <a16:creationId xmlns:a16="http://schemas.microsoft.com/office/drawing/2014/main" id="{8D1D410C-F229-4CAC-B06F-9B0A5A039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586753"/>
            <a:ext cx="3852672" cy="4583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4519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image" Target="../media/image1.jpeg"/><Relationship Id="rId4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Venture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Venture">
      <a:maj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ajorFont>
      <a:minorFont>
        <a:latin typeface="Calisto MT"/>
        <a:ea typeface=""/>
        <a:cs typeface=""/>
        <a:font script="Jpan" typeface="ＭＳ Ｐ明朝"/>
        <a:font script="Hans" typeface="宋体"/>
        <a:font script="Hant" typeface="新細明體"/>
      </a:minorFont>
    </a:fontScheme>
    <a:fmtScheme name="Ventur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  <a:blipFill rotWithShape="1">
          <a:blip xmlns:r="http://schemas.openxmlformats.org/officeDocument/2006/relationships" r:embed="rId2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fillStyleLst>
      <a:lnStyleLst>
        <a:ln w="1905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76200" dist="25400" dir="13500000">
              <a:srgbClr val="4B4B4B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3">
            <a:duotone>
              <a:schemeClr val="phClr">
                <a:shade val="10000"/>
                <a:alpha val="30000"/>
                <a:satMod val="60000"/>
              </a:schemeClr>
              <a:schemeClr val="phClr">
                <a:tint val="20000"/>
                <a:alpha val="5000"/>
                <a:satMod val="300000"/>
              </a:schemeClr>
            </a:duotone>
          </a:blip>
          <a:stretch/>
        </a:blipFill>
        <a:blipFill rotWithShape="1">
          <a:blip xmlns:r="http://schemas.openxmlformats.org/officeDocument/2006/relationships" r:embed="rId4">
            <a:duotone>
              <a:schemeClr val="phClr">
                <a:shade val="30000"/>
                <a:alpha val="50000"/>
                <a:satMod val="150000"/>
              </a:schemeClr>
              <a:schemeClr val="phClr">
                <a:tint val="50000"/>
                <a:alpha val="10000"/>
                <a:satMod val="15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384</TotalTime>
  <Words>410</Words>
  <Application>Microsoft Macintosh PowerPoint</Application>
  <PresentationFormat>On-screen Show (4:3)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Calibri</vt:lpstr>
      <vt:lpstr>Calisto MT</vt:lpstr>
      <vt:lpstr>Courier New</vt:lpstr>
      <vt:lpstr>Times New Roman</vt:lpstr>
      <vt:lpstr>Wingdings</vt:lpstr>
      <vt:lpstr>Venture</vt:lpstr>
      <vt:lpstr>Single Table Queries</vt:lpstr>
      <vt:lpstr>Agenda</vt:lpstr>
      <vt:lpstr>Common Errors</vt:lpstr>
      <vt:lpstr>Common Errors –  Invalid Column Name</vt:lpstr>
      <vt:lpstr>Common Errors –  FROM  Keyword Missing</vt:lpstr>
      <vt:lpstr>Common Errors – Unknown Command or Invalid Command Structure</vt:lpstr>
      <vt:lpstr>Common Errors –  Error in Placing Comma</vt:lpstr>
      <vt:lpstr>Common Errors –  Error in Placing Comma</vt:lpstr>
      <vt:lpstr>Common Error – Restricting Field to too small a value</vt:lpstr>
    </vt:vector>
  </TitlesOfParts>
  <Company>SIUE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Design CMIS 450</dc:title>
  <dc:creator>its</dc:creator>
  <cp:lastModifiedBy>Beyer, Angela</cp:lastModifiedBy>
  <cp:revision>51</cp:revision>
  <dcterms:created xsi:type="dcterms:W3CDTF">2016-01-01T19:13:59Z</dcterms:created>
  <dcterms:modified xsi:type="dcterms:W3CDTF">2021-08-02T20:44:16Z</dcterms:modified>
</cp:coreProperties>
</file>