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1" r:id="rId4"/>
    <p:sldId id="279" r:id="rId5"/>
    <p:sldId id="289" r:id="rId6"/>
    <p:sldId id="278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 autoAdjust="0"/>
    <p:restoredTop sz="95073" autoAdjust="0"/>
  </p:normalViewPr>
  <p:slideViewPr>
    <p:cSldViewPr snapToGrid="0" snapToObjects="1">
      <p:cViewPr varScale="1">
        <p:scale>
          <a:sx n="120" d="100"/>
          <a:sy n="120" d="100"/>
        </p:scale>
        <p:origin x="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148255"/>
          </a:xfrm>
        </p:spPr>
        <p:txBody>
          <a:bodyPr/>
          <a:lstStyle/>
          <a:p>
            <a:r>
              <a:rPr lang="en-US" sz="4800" dirty="0"/>
              <a:t>Single 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4 Video 4</a:t>
            </a:r>
          </a:p>
          <a:p>
            <a:r>
              <a:rPr lang="en-US" dirty="0"/>
              <a:t>DISTINCT – WHERE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Basic SELECT commands</a:t>
            </a:r>
          </a:p>
          <a:p>
            <a:r>
              <a:rPr lang="en-US" dirty="0"/>
              <a:t>2. Column Formatting</a:t>
            </a:r>
          </a:p>
          <a:p>
            <a:r>
              <a:rPr lang="en-US" dirty="0"/>
              <a:t>3. Common Errors</a:t>
            </a:r>
          </a:p>
          <a:p>
            <a:r>
              <a:rPr lang="en-US" sz="3600" b="1" dirty="0"/>
              <a:t>4. WHERE - DISTINCT  commands</a:t>
            </a:r>
          </a:p>
          <a:p>
            <a:r>
              <a:rPr lang="en-US" dirty="0"/>
              <a:t>5. ORDER BY command</a:t>
            </a:r>
          </a:p>
          <a:p>
            <a:r>
              <a:rPr lang="en-US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imes New Roman" charset="0"/>
              </a:rPr>
              <a:t>SQL – WHERE Clause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1371600"/>
            <a:ext cx="8362295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Times New Roman" charset="0"/>
              </a:rPr>
              <a:t>This SELECT statement only selects specific fields (SSN and </a:t>
            </a:r>
            <a:r>
              <a:rPr lang="en-US" sz="2800" dirty="0" err="1">
                <a:latin typeface="Times New Roman" charset="0"/>
              </a:rPr>
              <a:t>FirstName</a:t>
            </a:r>
            <a:r>
              <a:rPr lang="en-US" sz="2800" dirty="0">
                <a:latin typeface="Times New Roman" charset="0"/>
              </a:rPr>
              <a:t>).</a:t>
            </a:r>
          </a:p>
          <a:p>
            <a:pPr eaLnBrk="1" hangingPunct="1"/>
            <a:r>
              <a:rPr lang="en-US" sz="2800" dirty="0">
                <a:latin typeface="Times New Roman" charset="0"/>
              </a:rPr>
              <a:t>The WHERE clause specifies a single SSN.  </a:t>
            </a:r>
          </a:p>
          <a:p>
            <a:pPr lvl="2" eaLnBrk="1" hangingPunct="1">
              <a:buFontTx/>
              <a:buNone/>
            </a:pPr>
            <a:endParaRPr lang="en-US" sz="1800" dirty="0">
              <a:latin typeface="Courier New" charset="0"/>
            </a:endParaRP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/* SQL Example WHERE clause */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SELECT SSN, </a:t>
            </a:r>
            <a:r>
              <a:rPr lang="en-US" sz="1800" dirty="0" err="1">
                <a:latin typeface="Courier New" charset="0"/>
              </a:rPr>
              <a:t>FirstName</a:t>
            </a:r>
            <a:r>
              <a:rPr lang="en-US" sz="1800" dirty="0">
                <a:latin typeface="Courier New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FROM Employee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WHERE SSN = '215243964';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SSN       FIRSTNAME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--------- ---------------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charset="0"/>
              </a:rPr>
              <a:t>215243964	Douglas</a:t>
            </a:r>
          </a:p>
        </p:txBody>
      </p:sp>
    </p:spTree>
    <p:extLst>
      <p:ext uri="{BB962C8B-B14F-4D97-AF65-F5344CB8AC3E}">
        <p14:creationId xmlns:p14="http://schemas.microsoft.com/office/powerpoint/2010/main" val="53148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sz="4000" dirty="0">
                <a:latin typeface="Times New Roman"/>
                <a:cs typeface="Times New Roman"/>
              </a:rPr>
              <a:t>WHERE - Character Data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16613"/>
            <a:ext cx="8534400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Comparison operators can be used with columns containing character data.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/>
                <a:cs typeface="Times New Roman"/>
              </a:rPr>
              <a:t>Literal character strings and dates must be enclosed with </a:t>
            </a:r>
            <a:r>
              <a:rPr lang="en-US" sz="2800" i="1" dirty="0">
                <a:latin typeface="Times New Roman"/>
                <a:cs typeface="Times New Roman"/>
              </a:rPr>
              <a:t>single quotation </a:t>
            </a:r>
            <a:r>
              <a:rPr lang="en-US" sz="2800" dirty="0">
                <a:latin typeface="Times New Roman"/>
                <a:cs typeface="Times New Roman"/>
              </a:rPr>
              <a:t>(' ')</a:t>
            </a:r>
            <a:r>
              <a:rPr lang="en-US" sz="2800" i="1" dirty="0">
                <a:latin typeface="Times New Roman"/>
                <a:cs typeface="Times New Roman"/>
              </a:rPr>
              <a:t> marks.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1200" dirty="0">
              <a:latin typeface="Courier New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/* SQL Example */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SELECT </a:t>
            </a:r>
            <a:r>
              <a:rPr lang="en-US" sz="2000" dirty="0" err="1">
                <a:latin typeface="Courier New" charset="0"/>
              </a:rPr>
              <a:t>EmployeeID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LastName</a:t>
            </a:r>
            <a:r>
              <a:rPr lang="en-US" sz="2000" dirty="0">
                <a:latin typeface="Courier New" charset="0"/>
              </a:rPr>
              <a:t>, </a:t>
            </a:r>
            <a:r>
              <a:rPr lang="en-US" sz="2000" dirty="0" err="1">
                <a:latin typeface="Courier New" charset="0"/>
              </a:rPr>
              <a:t>FirstName</a:t>
            </a:r>
            <a:endParaRPr lang="en-US" sz="2000" dirty="0">
              <a:latin typeface="Courier New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FROM Employee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WHERE Gender = </a:t>
            </a:r>
            <a:r>
              <a:rPr lang="en-US" sz="2000" b="1" dirty="0">
                <a:solidFill>
                  <a:srgbClr val="FF0000"/>
                </a:solidFill>
                <a:latin typeface="Courier New" charset="0"/>
              </a:rPr>
              <a:t>'M'</a:t>
            </a:r>
            <a:r>
              <a:rPr lang="en-US" sz="2000" b="1" dirty="0">
                <a:latin typeface="Courier New" charset="0"/>
              </a:rPr>
              <a:t>;</a:t>
            </a:r>
            <a:r>
              <a:rPr lang="en-US" sz="2000" dirty="0">
                <a:latin typeface="Courier New" charset="0"/>
              </a:rPr>
              <a:t> 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EMPLOYEEID LASTNAME        FIRSTNAME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---------- --------------- ---------------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67555      Simmons         Lester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33344      Adams           Adam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charset="0"/>
              </a:rPr>
              <a:t>33358      Thornton        Billy</a:t>
            </a:r>
            <a:endParaRPr lang="en-US" sz="2000" i="1" dirty="0">
              <a:latin typeface="Courier New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i="1" dirty="0">
                <a:latin typeface="Courier New" charset="0"/>
              </a:rPr>
              <a:t>more rows will be displayed…</a:t>
            </a:r>
          </a:p>
        </p:txBody>
      </p:sp>
    </p:spTree>
    <p:extLst>
      <p:ext uri="{BB962C8B-B14F-4D97-AF65-F5344CB8AC3E}">
        <p14:creationId xmlns:p14="http://schemas.microsoft.com/office/powerpoint/2010/main" val="125814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058"/>
            <a:ext cx="7315200" cy="1154097"/>
          </a:xfrm>
        </p:spPr>
        <p:txBody>
          <a:bodyPr/>
          <a:lstStyle/>
          <a:p>
            <a:r>
              <a:rPr lang="en-US" sz="4400" dirty="0"/>
              <a:t>WHERE – Numeric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64155"/>
            <a:ext cx="8525022" cy="5138171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COLUMN Salary   FORMAT $99,999.99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COLUMN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FORMAT A15;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COLUMN </a:t>
            </a:r>
            <a:r>
              <a:rPr lang="en-US" dirty="0" err="1">
                <a:latin typeface="Courier New" charset="0"/>
              </a:rPr>
              <a:t>FirstName</a:t>
            </a:r>
            <a:r>
              <a:rPr lang="en-US" dirty="0">
                <a:latin typeface="Courier New" charset="0"/>
              </a:rPr>
              <a:t> FORMAT A15;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EmployeeID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FirstName</a:t>
            </a:r>
            <a:r>
              <a:rPr lang="en-US" dirty="0">
                <a:latin typeface="Courier New" charset="0"/>
              </a:rPr>
              <a:t>, Salary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FROM Employee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WHERE Salary &gt;= 25000;  </a:t>
            </a: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EMPLOYEEID LASTNAME        FIRSTNAME            SALARY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---------- --------------- --------------- -----------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88303      Jones           </a:t>
            </a:r>
            <a:r>
              <a:rPr lang="en-US" dirty="0" err="1">
                <a:latin typeface="Courier New" charset="0"/>
              </a:rPr>
              <a:t>Quincey</a:t>
            </a:r>
            <a:r>
              <a:rPr lang="en-US" dirty="0">
                <a:latin typeface="Courier New" charset="0"/>
              </a:rPr>
              <a:t>          $30,550.00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88404      Barlow          William          $27,500.00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88505      Smith           Susan            $32,500.00</a:t>
            </a:r>
            <a:endParaRPr lang="en-US" i="1" dirty="0">
              <a:latin typeface="Courier New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i="1" dirty="0">
                <a:latin typeface="Courier New" charset="0"/>
              </a:rPr>
              <a:t>3 rows selected</a:t>
            </a:r>
          </a:p>
          <a:p>
            <a:r>
              <a:rPr lang="en-US" sz="2800" dirty="0"/>
              <a:t>NOTE: </a:t>
            </a:r>
            <a:r>
              <a:rPr lang="en-US" sz="2800" dirty="0">
                <a:latin typeface="Times New Roman"/>
                <a:cs typeface="Times New Roman"/>
              </a:rPr>
              <a:t>Do not use the $ symbol, comma, or single quotes when specifying a numeric, currency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42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Comparison Operators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/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b="1" dirty="0"/>
              <a:t>		Operator  Meaning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=	equal 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&lt;	less than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&gt;	greater than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&gt;=	greater than or equal to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&lt;=	less than or equal to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!=	not equal to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&lt;&gt;	not equal to 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!&gt;	not greater than	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/>
              <a:t>	 !&lt;	not less than</a:t>
            </a:r>
          </a:p>
        </p:txBody>
      </p:sp>
      <p:sp>
        <p:nvSpPr>
          <p:cNvPr id="198660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828800"/>
            <a:ext cx="4800600" cy="41910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321170"/>
            <a:ext cx="48006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B0BA-8EC8-4122-AC98-5296690E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01C15-3DA5-451E-97FA-598694C7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52" y="1347782"/>
            <a:ext cx="6820715" cy="844973"/>
          </a:xfrm>
        </p:spPr>
        <p:txBody>
          <a:bodyPr>
            <a:normAutofit fontScale="25000" lnSpcReduction="20000"/>
          </a:bodyPr>
          <a:lstStyle/>
          <a:p>
            <a:endParaRPr lang="en-US" cap="none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  <a:ea typeface="ＭＳ Ｐゴシック" charset="0"/>
            </a:endParaRPr>
          </a:p>
          <a:p>
            <a:r>
              <a:rPr lang="en-US" sz="7200" cap="none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The DISTINCT clause eliminates duplicate rows in a result table</a:t>
            </a:r>
            <a:r>
              <a:rPr lang="en-US" sz="4000" cap="none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. </a:t>
            </a:r>
          </a:p>
          <a:p>
            <a:r>
              <a:rPr lang="en-US" sz="7200" cap="none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DISTINCT must be specified prior to any column names.</a:t>
            </a:r>
          </a:p>
          <a:p>
            <a:r>
              <a:rPr lang="en-US" sz="2900" cap="none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</a:t>
            </a:r>
          </a:p>
          <a:p>
            <a:endParaRPr lang="en-US" dirty="0"/>
          </a:p>
        </p:txBody>
      </p:sp>
      <p:pic>
        <p:nvPicPr>
          <p:cNvPr id="7" name="Content Placeholder 6" descr="/* SQL Example 4.21 */ &#10;SELECT Salary&#10;FROM Employee&#10;WHERE Salary &lt; 10000;&#10;SALARY&#10;$5,500.00&#10;$4,550.00&#10;$6,500.00&#10;$4,800.00&#10;$2,200.00&#10;$2,200.00&#10;$4,895.00&#10;7 rows selected">
            <a:extLst>
              <a:ext uri="{FF2B5EF4-FFF2-40B4-BE49-F238E27FC236}">
                <a16:creationId xmlns:a16="http://schemas.microsoft.com/office/drawing/2014/main" id="{7925DC0E-ED6F-4C3B-A02A-B3B6298330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2054" y="2214193"/>
            <a:ext cx="2944239" cy="3125733"/>
          </a:xfrm>
          <a:prstGeom prst="rect">
            <a:avLst/>
          </a:prstGeom>
        </p:spPr>
      </p:pic>
      <p:pic>
        <p:nvPicPr>
          <p:cNvPr id="8" name="Content Placeholder 7" descr="/* SQL Example 4.22 */ &#10;SELECT Salary&#10;FROM Employee&#10;WHERE Salary &lt; 10000;&#10;SALARY&#10;$2,200.00&#10;$4,550.00&#10;$4,800.00&#10;$4,895.00&#10;$5,500.00&#10;$6,500.00&#10;&#10;6 rows selected">
            <a:extLst>
              <a:ext uri="{FF2B5EF4-FFF2-40B4-BE49-F238E27FC236}">
                <a16:creationId xmlns:a16="http://schemas.microsoft.com/office/drawing/2014/main" id="{4A15085C-6F14-4E56-A54B-041D322BF9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99546" y="2255199"/>
            <a:ext cx="3316787" cy="301143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B27BB5-3850-4BD7-BCB1-472317ED3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1946" y="1846052"/>
            <a:ext cx="234814" cy="736282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568D3-F759-46EA-AAC6-4BBA9FB91119}"/>
              </a:ext>
            </a:extLst>
          </p:cNvPr>
          <p:cNvSpPr txBox="1"/>
          <p:nvPr/>
        </p:nvSpPr>
        <p:spPr>
          <a:xfrm>
            <a:off x="726141" y="5591503"/>
            <a:ext cx="740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you format a column once in a query, any subsequent query (UNTIL you log out) will retain that formatting.  In this example, a prior query had formatted Salary to COLUMN Salary FORMAT $99,999.99;</a:t>
            </a:r>
          </a:p>
        </p:txBody>
      </p:sp>
    </p:spTree>
    <p:extLst>
      <p:ext uri="{BB962C8B-B14F-4D97-AF65-F5344CB8AC3E}">
        <p14:creationId xmlns:p14="http://schemas.microsoft.com/office/powerpoint/2010/main" val="3015867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386</Words>
  <Application>Microsoft Macintosh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Calisto MT</vt:lpstr>
      <vt:lpstr>Courier New</vt:lpstr>
      <vt:lpstr>Times New Roman</vt:lpstr>
      <vt:lpstr>Wingdings</vt:lpstr>
      <vt:lpstr>Venture</vt:lpstr>
      <vt:lpstr>Single Table Queries</vt:lpstr>
      <vt:lpstr>Agenda</vt:lpstr>
      <vt:lpstr>SQL – WHERE Clause</vt:lpstr>
      <vt:lpstr> WHERE - Character Data</vt:lpstr>
      <vt:lpstr>WHERE – Numeric Example</vt:lpstr>
      <vt:lpstr>Comparison Operators</vt:lpstr>
      <vt:lpstr>DISTINCT Clause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Beyer, Angela</cp:lastModifiedBy>
  <cp:revision>52</cp:revision>
  <dcterms:created xsi:type="dcterms:W3CDTF">2016-01-01T19:13:59Z</dcterms:created>
  <dcterms:modified xsi:type="dcterms:W3CDTF">2021-08-02T20:52:15Z</dcterms:modified>
</cp:coreProperties>
</file>