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63" r:id="rId3"/>
    <p:sldId id="290" r:id="rId4"/>
    <p:sldId id="292" r:id="rId5"/>
    <p:sldId id="293" r:id="rId6"/>
    <p:sldId id="29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4972" autoAdjust="0"/>
  </p:normalViewPr>
  <p:slideViewPr>
    <p:cSldViewPr snapToGrid="0" snapToObjects="1">
      <p:cViewPr varScale="1">
        <p:scale>
          <a:sx n="91" d="100"/>
          <a:sy n="91" d="100"/>
        </p:scale>
        <p:origin x="56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180A5-EFCA-406E-A0F8-4F62DDF59C8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B7610-8058-4F81-BAAA-6575BE085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4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137745"/>
          </a:xfrm>
        </p:spPr>
        <p:txBody>
          <a:bodyPr/>
          <a:lstStyle/>
          <a:p>
            <a:r>
              <a:rPr lang="en-US" sz="4800" dirty="0"/>
              <a:t>Single Table Queries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 Chapter 4 Video 5</a:t>
            </a:r>
          </a:p>
          <a:p>
            <a:r>
              <a:rPr lang="en-US" dirty="0"/>
              <a:t>ORDER BY command</a:t>
            </a:r>
          </a:p>
          <a:p>
            <a:r>
              <a:rPr lang="en-US" dirty="0"/>
              <a:t>Dr. Anne Powell</a:t>
            </a:r>
          </a:p>
        </p:txBody>
      </p:sp>
    </p:spTree>
    <p:extLst>
      <p:ext uri="{BB962C8B-B14F-4D97-AF65-F5344CB8AC3E}">
        <p14:creationId xmlns:p14="http://schemas.microsoft.com/office/powerpoint/2010/main" val="341322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Basic SELECT commands</a:t>
            </a:r>
          </a:p>
          <a:p>
            <a:r>
              <a:rPr lang="en-US" dirty="0"/>
              <a:t>2. Column Formatting</a:t>
            </a:r>
          </a:p>
          <a:p>
            <a:r>
              <a:rPr lang="en-US" dirty="0"/>
              <a:t>3. Common Errors</a:t>
            </a:r>
          </a:p>
          <a:p>
            <a:r>
              <a:rPr lang="en-US" dirty="0"/>
              <a:t>4. DISTINCT – WHERE commands</a:t>
            </a:r>
          </a:p>
          <a:p>
            <a:r>
              <a:rPr lang="en-US" sz="3600" b="1" dirty="0"/>
              <a:t>5. ORDER BY command</a:t>
            </a:r>
          </a:p>
          <a:p>
            <a:r>
              <a:rPr lang="en-US" dirty="0"/>
              <a:t>6. In-class practice</a:t>
            </a:r>
          </a:p>
        </p:txBody>
      </p:sp>
    </p:spTree>
    <p:extLst>
      <p:ext uri="{BB962C8B-B14F-4D97-AF65-F5344CB8AC3E}">
        <p14:creationId xmlns:p14="http://schemas.microsoft.com/office/powerpoint/2010/main" val="398620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9144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ORDER BY Clause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90682"/>
            <a:ext cx="8534400" cy="547714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imes New Roman"/>
                <a:cs typeface="Times New Roman"/>
              </a:rPr>
              <a:t>Output from a SELECT statement can be sorted by using the optional ORDER BY clause.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/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900" dirty="0">
                <a:latin typeface="Courier New" charset="0"/>
              </a:rPr>
              <a:t>/* SQL Example Order By */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900" dirty="0">
                <a:latin typeface="Courier New" charset="0"/>
              </a:rPr>
              <a:t>SELECT </a:t>
            </a:r>
            <a:r>
              <a:rPr lang="en-US" sz="1900" dirty="0" err="1">
                <a:latin typeface="Courier New" charset="0"/>
              </a:rPr>
              <a:t>LastName</a:t>
            </a:r>
            <a:r>
              <a:rPr lang="en-US" sz="1900" dirty="0">
                <a:latin typeface="Courier New" charset="0"/>
              </a:rPr>
              <a:t>, </a:t>
            </a:r>
            <a:r>
              <a:rPr lang="en-US" sz="1900" dirty="0" err="1">
                <a:latin typeface="Courier New" charset="0"/>
              </a:rPr>
              <a:t>FirstName</a:t>
            </a:r>
            <a:endParaRPr lang="en-US" sz="1900" dirty="0">
              <a:latin typeface="Courier New" charset="0"/>
            </a:endParaRP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900" dirty="0">
                <a:latin typeface="Courier New" charset="0"/>
              </a:rPr>
              <a:t>FROM Employee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900" dirty="0">
                <a:latin typeface="Courier New" charset="0"/>
              </a:rPr>
              <a:t>WHERE </a:t>
            </a:r>
            <a:r>
              <a:rPr lang="en-US" sz="1900" dirty="0" err="1">
                <a:latin typeface="Courier New" charset="0"/>
              </a:rPr>
              <a:t>LastName</a:t>
            </a:r>
            <a:r>
              <a:rPr lang="en-US" sz="1900" dirty="0">
                <a:latin typeface="Courier New" charset="0"/>
              </a:rPr>
              <a:t> &gt;= 'J'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900" dirty="0">
                <a:latin typeface="Courier New" charset="0"/>
              </a:rPr>
              <a:t>ORDER BY </a:t>
            </a:r>
            <a:r>
              <a:rPr lang="en-US" sz="1900" dirty="0" err="1">
                <a:latin typeface="Courier New" charset="0"/>
              </a:rPr>
              <a:t>LastName</a:t>
            </a:r>
            <a:r>
              <a:rPr lang="en-US" sz="1900" dirty="0">
                <a:latin typeface="Courier New" charset="0"/>
              </a:rPr>
              <a:t>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900" dirty="0">
                <a:latin typeface="Courier New" charset="0"/>
              </a:rPr>
              <a:t>LASTNAME        FIRSTNAME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900" dirty="0">
                <a:latin typeface="Courier New" charset="0"/>
              </a:rPr>
              <a:t>--------------- ---------------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900" dirty="0">
                <a:latin typeface="Courier New" charset="0"/>
              </a:rPr>
              <a:t>Jones           </a:t>
            </a:r>
            <a:r>
              <a:rPr lang="en-US" sz="1900" dirty="0" err="1">
                <a:latin typeface="Courier New" charset="0"/>
              </a:rPr>
              <a:t>Quincey</a:t>
            </a:r>
            <a:endParaRPr lang="en-US" sz="1900" dirty="0">
              <a:latin typeface="Courier New" charset="0"/>
            </a:endParaRP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900" dirty="0" err="1">
                <a:latin typeface="Courier New" charset="0"/>
              </a:rPr>
              <a:t>Klepper</a:t>
            </a:r>
            <a:r>
              <a:rPr lang="en-US" sz="1900" dirty="0">
                <a:latin typeface="Courier New" charset="0"/>
              </a:rPr>
              <a:t>         Robert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900" dirty="0" err="1">
                <a:latin typeface="Courier New" charset="0"/>
              </a:rPr>
              <a:t>Quattromani</a:t>
            </a:r>
            <a:r>
              <a:rPr lang="en-US" sz="1900" dirty="0">
                <a:latin typeface="Courier New" charset="0"/>
              </a:rPr>
              <a:t>     Toni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900" dirty="0" err="1">
                <a:latin typeface="Courier New" charset="0"/>
              </a:rPr>
              <a:t>Schultheis</a:t>
            </a:r>
            <a:r>
              <a:rPr lang="en-US" sz="1900" dirty="0">
                <a:latin typeface="Courier New" charset="0"/>
              </a:rPr>
              <a:t>      Robert</a:t>
            </a:r>
            <a:endParaRPr lang="en-US" sz="1900" i="1" dirty="0">
              <a:latin typeface="Courier New" charset="0"/>
            </a:endParaRP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900" i="1" dirty="0">
                <a:latin typeface="Courier New" charset="0"/>
              </a:rPr>
              <a:t>more rows will be displayed…</a:t>
            </a:r>
            <a:r>
              <a:rPr lang="en-US" sz="1900" dirty="0">
                <a:latin typeface="Courier New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943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91021" y="36517"/>
            <a:ext cx="7938579" cy="1154097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/>
                <a:cs typeface="Times New Roman"/>
              </a:rPr>
              <a:t>ORDER BY – </a:t>
            </a:r>
            <a:br>
              <a:rPr lang="en-US" sz="4400" dirty="0">
                <a:latin typeface="Times New Roman"/>
                <a:cs typeface="Times New Roman"/>
              </a:rPr>
            </a:br>
            <a:r>
              <a:rPr lang="en-US" sz="4400" dirty="0">
                <a:latin typeface="Times New Roman"/>
                <a:cs typeface="Times New Roman"/>
              </a:rPr>
              <a:t>Numeric Descending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2529"/>
            <a:ext cx="7772400" cy="432347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000" dirty="0">
                <a:latin typeface="Courier New" charset="0"/>
              </a:rPr>
              <a:t>SELECT </a:t>
            </a:r>
            <a:r>
              <a:rPr lang="en-US" sz="2000" dirty="0" err="1">
                <a:latin typeface="Courier New" charset="0"/>
              </a:rPr>
              <a:t>LastName</a:t>
            </a:r>
            <a:r>
              <a:rPr lang="en-US" sz="2000" dirty="0">
                <a:latin typeface="Courier New" charset="0"/>
              </a:rPr>
              <a:t>, FirstName, Salary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000" dirty="0">
                <a:latin typeface="Courier New" charset="0"/>
              </a:rPr>
              <a:t>FROM Employee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000" dirty="0">
                <a:latin typeface="Courier New" charset="0"/>
              </a:rPr>
              <a:t>WHERE Salary &gt; 25000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000" dirty="0">
                <a:latin typeface="Courier New" charset="0"/>
              </a:rPr>
              <a:t>ORDER BY Salary DESC;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sz="2000" dirty="0">
              <a:latin typeface="Courier New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000" dirty="0">
                <a:latin typeface="Courier New" charset="0"/>
              </a:rPr>
              <a:t>LASTNAME        FIRSTNAME           SALARY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000" dirty="0">
                <a:latin typeface="Courier New" charset="0"/>
              </a:rPr>
              <a:t>--------------- --------------- ----------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000" dirty="0">
                <a:latin typeface="Courier New" charset="0"/>
              </a:rPr>
              <a:t>Smith           Susan                32500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000" dirty="0">
                <a:latin typeface="Courier New" charset="0"/>
              </a:rPr>
              <a:t>Jones           Quincey              30550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000" dirty="0">
                <a:latin typeface="Courier New" charset="0"/>
              </a:rPr>
              <a:t>Barlow          William              27500</a:t>
            </a:r>
          </a:p>
        </p:txBody>
      </p:sp>
    </p:spTree>
    <p:extLst>
      <p:ext uri="{BB962C8B-B14F-4D97-AF65-F5344CB8AC3E}">
        <p14:creationId xmlns:p14="http://schemas.microsoft.com/office/powerpoint/2010/main" val="248168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/>
                <a:cs typeface="Times New Roman"/>
              </a:rPr>
              <a:t>ORDER BY - Multiple Columns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58200" cy="553094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Times New Roman"/>
                <a:cs typeface="Times New Roman"/>
              </a:rPr>
              <a:t>You can sort within a sort by specifying a major sort column and minor sort column.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Times New Roman"/>
                <a:cs typeface="Times New Roman"/>
              </a:rPr>
              <a:t>The major sort column is specified first, then a comma, then the minor sort column.</a:t>
            </a:r>
          </a:p>
          <a:p>
            <a:pPr marL="0" indent="0">
              <a:lnSpc>
                <a:spcPct val="80000"/>
              </a:lnSpc>
              <a:buNone/>
            </a:pPr>
            <a:endParaRPr lang="en-US" sz="2800" dirty="0">
              <a:latin typeface="Times New Roman"/>
              <a:cs typeface="Times New Roman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charset="0"/>
              </a:rPr>
              <a:t>/* SQL Example Multiple Order Columns */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charset="0"/>
              </a:rPr>
              <a:t>SELECT </a:t>
            </a:r>
            <a:r>
              <a:rPr lang="en-US" sz="2000" dirty="0" err="1">
                <a:latin typeface="Courier New" charset="0"/>
              </a:rPr>
              <a:t>DepartmentNumber</a:t>
            </a:r>
            <a:r>
              <a:rPr lang="en-US" sz="2000" dirty="0">
                <a:latin typeface="Courier New" charset="0"/>
              </a:rPr>
              <a:t>, </a:t>
            </a:r>
            <a:r>
              <a:rPr lang="en-US" sz="2000" dirty="0" err="1">
                <a:latin typeface="Courier New" charset="0"/>
              </a:rPr>
              <a:t>LastName</a:t>
            </a:r>
            <a:r>
              <a:rPr lang="en-US" sz="2000" dirty="0">
                <a:latin typeface="Courier New" charset="0"/>
              </a:rPr>
              <a:t>, </a:t>
            </a:r>
            <a:r>
              <a:rPr lang="en-US" sz="2000" dirty="0" err="1">
                <a:latin typeface="Courier New" charset="0"/>
              </a:rPr>
              <a:t>FirstName</a:t>
            </a:r>
            <a:endParaRPr lang="en-US" sz="2000" dirty="0">
              <a:latin typeface="Courier New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charset="0"/>
              </a:rPr>
              <a:t>FROM Employee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charset="0"/>
              </a:rPr>
              <a:t>ORDER BY </a:t>
            </a:r>
            <a:r>
              <a:rPr lang="en-US" sz="2000" dirty="0" err="1">
                <a:latin typeface="Courier New" charset="0"/>
              </a:rPr>
              <a:t>DepartmentNumber</a:t>
            </a:r>
            <a:r>
              <a:rPr lang="en-US" sz="2000" dirty="0">
                <a:latin typeface="Courier New" charset="0"/>
              </a:rPr>
              <a:t>, </a:t>
            </a:r>
            <a:r>
              <a:rPr lang="en-US" sz="2000" dirty="0" err="1">
                <a:latin typeface="Courier New" charset="0"/>
              </a:rPr>
              <a:t>LastName</a:t>
            </a:r>
            <a:r>
              <a:rPr lang="en-US" sz="2000" dirty="0">
                <a:latin typeface="Courier New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charset="0"/>
              </a:rPr>
              <a:t>DEPARTMENTNUMBER LASTNAME        FIRSTNAME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charset="0"/>
              </a:rPr>
              <a:t>---------------- --------------- ---------------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charset="0"/>
              </a:rPr>
              <a:t>               1 Bock            Douglas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charset="0"/>
              </a:rPr>
              <a:t>               1 </a:t>
            </a:r>
            <a:r>
              <a:rPr lang="en-US" sz="2000" dirty="0" err="1">
                <a:latin typeface="Courier New" charset="0"/>
              </a:rPr>
              <a:t>Eakin</a:t>
            </a:r>
            <a:r>
              <a:rPr lang="en-US" sz="2000" dirty="0">
                <a:latin typeface="Courier New" charset="0"/>
              </a:rPr>
              <a:t>           Maxwell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charset="0"/>
              </a:rPr>
              <a:t>               2 </a:t>
            </a:r>
            <a:r>
              <a:rPr lang="en-US" sz="2000" dirty="0" err="1">
                <a:latin typeface="Courier New" charset="0"/>
              </a:rPr>
              <a:t>Bordoloi</a:t>
            </a:r>
            <a:r>
              <a:rPr lang="en-US" sz="2000" dirty="0">
                <a:latin typeface="Courier New" charset="0"/>
              </a:rPr>
              <a:t>        </a:t>
            </a:r>
            <a:r>
              <a:rPr lang="en-US" sz="2000" dirty="0" err="1">
                <a:latin typeface="Courier New" charset="0"/>
              </a:rPr>
              <a:t>Bijoy</a:t>
            </a:r>
            <a:endParaRPr lang="en-US" sz="2000" dirty="0">
              <a:latin typeface="Courier New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charset="0"/>
              </a:rPr>
              <a:t>               2 Smith           Alyssa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charset="0"/>
              </a:rPr>
              <a:t>               2 Webber          Eugene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charset="0"/>
              </a:rPr>
              <a:t>               3 Barlow          William</a:t>
            </a:r>
          </a:p>
        </p:txBody>
      </p:sp>
    </p:spTree>
    <p:extLst>
      <p:ext uri="{BB962C8B-B14F-4D97-AF65-F5344CB8AC3E}">
        <p14:creationId xmlns:p14="http://schemas.microsoft.com/office/powerpoint/2010/main" val="928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>
                <a:latin typeface="Times New Roman"/>
                <a:cs typeface="Times New Roman"/>
              </a:rPr>
              <a:t>Combining DESC with ORDER BY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Times New Roman"/>
                <a:cs typeface="Times New Roman"/>
              </a:rPr>
              <a:t>The major sort column is descending and the minor sort column is ascending within </a:t>
            </a:r>
            <a:r>
              <a:rPr lang="en-US" sz="2800" i="1" dirty="0" err="1">
                <a:latin typeface="Times New Roman"/>
                <a:cs typeface="Times New Roman"/>
              </a:rPr>
              <a:t>DepartmentNumber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000" dirty="0">
                <a:latin typeface="Courier New" charset="0"/>
              </a:rPr>
              <a:t>SELECT </a:t>
            </a:r>
            <a:r>
              <a:rPr lang="en-US" sz="2000" dirty="0" err="1">
                <a:latin typeface="Courier New" charset="0"/>
              </a:rPr>
              <a:t>DepartmentNumber</a:t>
            </a:r>
            <a:r>
              <a:rPr lang="en-US" sz="2000" dirty="0">
                <a:latin typeface="Courier New" charset="0"/>
              </a:rPr>
              <a:t>, </a:t>
            </a:r>
            <a:r>
              <a:rPr lang="en-US" sz="2000" dirty="0" err="1">
                <a:latin typeface="Courier New" charset="0"/>
              </a:rPr>
              <a:t>LastName</a:t>
            </a:r>
            <a:r>
              <a:rPr lang="en-US" sz="2000" dirty="0">
                <a:latin typeface="Courier New" charset="0"/>
              </a:rPr>
              <a:t>, FirstName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000" dirty="0">
                <a:latin typeface="Courier New" charset="0"/>
              </a:rPr>
              <a:t>FROM Employee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000" dirty="0">
                <a:latin typeface="Courier New" charset="0"/>
              </a:rPr>
              <a:t>ORDER BY </a:t>
            </a:r>
            <a:r>
              <a:rPr lang="en-US" sz="2000" dirty="0" err="1">
                <a:latin typeface="Courier New" charset="0"/>
              </a:rPr>
              <a:t>DepartmentNumber</a:t>
            </a:r>
            <a:r>
              <a:rPr lang="en-US" sz="2000" dirty="0">
                <a:latin typeface="Courier New" charset="0"/>
              </a:rPr>
              <a:t> DESC, </a:t>
            </a:r>
            <a:r>
              <a:rPr lang="en-US" sz="2000" dirty="0" err="1">
                <a:latin typeface="Courier New" charset="0"/>
              </a:rPr>
              <a:t>LastName</a:t>
            </a:r>
            <a:r>
              <a:rPr lang="en-US" sz="2000" dirty="0"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sz="2000" dirty="0">
              <a:latin typeface="Courier New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000" dirty="0">
                <a:latin typeface="Courier New" charset="0"/>
              </a:rPr>
              <a:t>DEPARTMENTNUMBER LASTNAME        FIRSTNAME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000" dirty="0">
                <a:latin typeface="Courier New" charset="0"/>
              </a:rPr>
              <a:t>---------------- --------------- ---------------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000" dirty="0">
                <a:latin typeface="Courier New" charset="0"/>
              </a:rPr>
              <a:t>               9 </a:t>
            </a:r>
            <a:r>
              <a:rPr lang="en-US" sz="2000" dirty="0" err="1">
                <a:latin typeface="Courier New" charset="0"/>
              </a:rPr>
              <a:t>Schultheis</a:t>
            </a:r>
            <a:r>
              <a:rPr lang="en-US" sz="2000" dirty="0">
                <a:latin typeface="Courier New" charset="0"/>
              </a:rPr>
              <a:t>      Robert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000" dirty="0">
                <a:latin typeface="Courier New" charset="0"/>
              </a:rPr>
              <a:t>               8 Adams           Adam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000" dirty="0">
                <a:latin typeface="Courier New" charset="0"/>
              </a:rPr>
              <a:t>               8 Boudreaux       Beverly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000" dirty="0">
                <a:latin typeface="Courier New" charset="0"/>
              </a:rPr>
              <a:t>               8 Clinton         William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000" dirty="0">
                <a:latin typeface="Courier New" charset="0"/>
              </a:rPr>
              <a:t>               8 Simmons         Lester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000" dirty="0">
                <a:latin typeface="Courier New" charset="0"/>
              </a:rPr>
              <a:t>               8 Thornton        Billy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000" dirty="0">
                <a:latin typeface="Courier New" charset="0"/>
              </a:rPr>
              <a:t>               7 Boudreaux       Betty</a:t>
            </a:r>
          </a:p>
        </p:txBody>
      </p:sp>
    </p:spTree>
    <p:extLst>
      <p:ext uri="{BB962C8B-B14F-4D97-AF65-F5344CB8AC3E}">
        <p14:creationId xmlns:p14="http://schemas.microsoft.com/office/powerpoint/2010/main" val="2028307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Ventur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entu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302</Words>
  <Application>Microsoft Office PowerPoint</Application>
  <PresentationFormat>On-screen Show (4:3)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Calisto MT</vt:lpstr>
      <vt:lpstr>Courier New</vt:lpstr>
      <vt:lpstr>Times New Roman</vt:lpstr>
      <vt:lpstr>Wingdings</vt:lpstr>
      <vt:lpstr>Venture</vt:lpstr>
      <vt:lpstr>Single Table Queries</vt:lpstr>
      <vt:lpstr>Agenda</vt:lpstr>
      <vt:lpstr>ORDER BY Clause</vt:lpstr>
      <vt:lpstr>ORDER BY –  Numeric Descending</vt:lpstr>
      <vt:lpstr>ORDER BY - Multiple Columns</vt:lpstr>
      <vt:lpstr>Combining DESC with ORDER BY</vt:lpstr>
    </vt:vector>
  </TitlesOfParts>
  <Company>SIUE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CMIS 450</dc:title>
  <dc:creator>its</dc:creator>
  <cp:lastModifiedBy>Powell, Anne</cp:lastModifiedBy>
  <cp:revision>46</cp:revision>
  <dcterms:created xsi:type="dcterms:W3CDTF">2016-01-01T19:13:59Z</dcterms:created>
  <dcterms:modified xsi:type="dcterms:W3CDTF">2021-07-13T22:24:06Z</dcterms:modified>
</cp:coreProperties>
</file>