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346" r:id="rId4"/>
    <p:sldId id="258" r:id="rId5"/>
    <p:sldId id="306" r:id="rId6"/>
    <p:sldId id="347" r:id="rId7"/>
    <p:sldId id="293" r:id="rId8"/>
    <p:sldId id="260" r:id="rId9"/>
    <p:sldId id="348" r:id="rId10"/>
    <p:sldId id="307" r:id="rId11"/>
    <p:sldId id="308" r:id="rId12"/>
    <p:sldId id="309" r:id="rId1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0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263869"/>
          </a:xfrm>
        </p:spPr>
        <p:txBody>
          <a:bodyPr/>
          <a:lstStyle/>
          <a:p>
            <a:r>
              <a:rPr lang="en-US" sz="4800" dirty="0"/>
              <a:t>Adding Power to your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5 Video 7</a:t>
            </a:r>
          </a:p>
          <a:p>
            <a:r>
              <a:rPr lang="en-US" dirty="0"/>
              <a:t>Aliases and Logical Operators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8112"/>
            <a:ext cx="7516515" cy="490633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Name",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"Dept"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WHERE NOT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= 7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ORDER BY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Last Name       First Name       </a:t>
            </a:r>
            <a:r>
              <a:rPr lang="en-US" dirty="0" err="1">
                <a:latin typeface="Courier New" charset="0"/>
              </a:rPr>
              <a:t>Dept</a:t>
            </a:r>
            <a:endParaRPr lang="en-US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--------------- --------------- -----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Adams           Adam                8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Barlow          William             3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Becker          Robert              3</a:t>
            </a:r>
            <a:endParaRPr lang="en-US" i="1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i="1" dirty="0">
                <a:latin typeface="Courier New" charset="0"/>
              </a:rPr>
              <a:t>more rows will display (a total of 23)…</a:t>
            </a:r>
          </a:p>
        </p:txBody>
      </p:sp>
    </p:spTree>
    <p:extLst>
      <p:ext uri="{BB962C8B-B14F-4D97-AF65-F5344CB8AC3E}">
        <p14:creationId xmlns:p14="http://schemas.microsoft.com/office/powerpoint/2010/main" val="174417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OR and </a:t>
            </a:r>
            <a:r>
              <a:rPr lang="en-US" sz="4000" dirty="0" err="1"/>
              <a:t>AND</a:t>
            </a:r>
            <a:br>
              <a:rPr lang="en-US" sz="1600" dirty="0"/>
            </a:br>
            <a:r>
              <a:rPr lang="en-US" sz="2400" dirty="0"/>
              <a:t>Order of operators is important – AND is done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8111"/>
            <a:ext cx="7547870" cy="487497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Name",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"Dept", Gender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&gt; 'T' AND Gender = 'F'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OR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=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ORDER BY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Last Name       First Name            </a:t>
            </a:r>
            <a:r>
              <a:rPr lang="en-US" dirty="0" err="1">
                <a:latin typeface="Courier New" charset="0"/>
              </a:rPr>
              <a:t>Dept</a:t>
            </a:r>
            <a:r>
              <a:rPr lang="en-US" dirty="0">
                <a:latin typeface="Courier New" charset="0"/>
              </a:rPr>
              <a:t> Gender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--------------- --------------- ---------- ------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</a:rPr>
              <a:t>Bordoloi</a:t>
            </a:r>
            <a:r>
              <a:rPr lang="en-US" dirty="0">
                <a:latin typeface="Courier New" charset="0"/>
              </a:rPr>
              <a:t>        </a:t>
            </a:r>
            <a:r>
              <a:rPr lang="en-US" dirty="0" err="1">
                <a:latin typeface="Courier New" charset="0"/>
              </a:rPr>
              <a:t>Bijoy</a:t>
            </a:r>
            <a:r>
              <a:rPr lang="en-US" dirty="0">
                <a:latin typeface="Courier New" charset="0"/>
              </a:rPr>
              <a:t>                    2 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Smith           Alyssa                   2 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Webber          Eugene                   2 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Young           Yvonne                   6 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</a:rPr>
              <a:t>Zumwalt</a:t>
            </a:r>
            <a:r>
              <a:rPr lang="en-US" dirty="0">
                <a:latin typeface="Courier New" charset="0"/>
              </a:rPr>
              <a:t>         Mary                     4 F</a:t>
            </a:r>
            <a:endParaRPr lang="en-US" i="1" dirty="0">
              <a:latin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latin typeface="Courier New" charset="0"/>
              </a:rPr>
              <a:t>5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1207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Combining OR and </a:t>
            </a:r>
            <a:r>
              <a:rPr lang="en-US" sz="4000" dirty="0" err="1"/>
              <a:t>AND</a:t>
            </a:r>
            <a:br>
              <a:rPr lang="en-US" sz="4000" dirty="0"/>
            </a:br>
            <a:r>
              <a:rPr lang="en-US" sz="3100" dirty="0" err="1"/>
              <a:t>AND</a:t>
            </a:r>
            <a:r>
              <a:rPr lang="en-US" sz="3100" dirty="0"/>
              <a:t> is done first UNLESS there are parentheses</a:t>
            </a:r>
            <a:br>
              <a:rPr lang="en-US" sz="4000" dirty="0"/>
            </a:br>
            <a:r>
              <a:rPr lang="en-US" sz="1600" dirty="0"/>
              <a:t>if what you really wanted was everyone who’s last name is &gt; T And then of those whose last name is &gt; T you want either females or those in department 2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1538111"/>
            <a:ext cx="8071627" cy="4796571"/>
          </a:xfrm>
        </p:spPr>
        <p:txBody>
          <a:bodyPr>
            <a:normAutofit fontScale="85000" lnSpcReduction="10000"/>
          </a:bodyPr>
          <a:lstStyle/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Name",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"Dept", Gender 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FROM Employee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&gt; 'T' AND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     (Gender = 'F' OR </a:t>
            </a:r>
            <a:r>
              <a:rPr lang="en-US" dirty="0" err="1">
                <a:latin typeface="Courier New" charset="0"/>
              </a:rPr>
              <a:t>DepartmentNumber</a:t>
            </a:r>
            <a:r>
              <a:rPr lang="en-US" dirty="0">
                <a:latin typeface="Courier New" charset="0"/>
              </a:rPr>
              <a:t> = 2)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ORDER BY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; 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urier New" charset="0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Last Name       First Name            </a:t>
            </a:r>
            <a:r>
              <a:rPr lang="en-US" dirty="0" err="1">
                <a:latin typeface="Courier New" charset="0"/>
              </a:rPr>
              <a:t>Dept</a:t>
            </a:r>
            <a:r>
              <a:rPr lang="en-US" dirty="0">
                <a:latin typeface="Courier New" charset="0"/>
              </a:rPr>
              <a:t> Gender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--------------- --------------- ---------- ------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Webber          Eugene                   2 M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</a:rPr>
              <a:t>Young           Yvonne                   6 F</a:t>
            </a: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</a:rPr>
              <a:t>Zumwalt</a:t>
            </a:r>
            <a:r>
              <a:rPr lang="en-US" dirty="0">
                <a:latin typeface="Courier New" charset="0"/>
              </a:rPr>
              <a:t>         Mary                     4 F</a:t>
            </a:r>
            <a:endParaRPr lang="en-US" i="1" dirty="0">
              <a:latin typeface="Courier New" charset="0"/>
            </a:endParaRPr>
          </a:p>
          <a:p>
            <a:pPr marL="685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latin typeface="Courier New" charset="0"/>
              </a:rPr>
              <a:t>3 rows selected.</a:t>
            </a:r>
            <a:endParaRPr lang="en-US" dirty="0">
              <a:latin typeface="Courier New" charset="0"/>
              <a:cs typeface="Courier New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7. Aliases </a:t>
            </a:r>
          </a:p>
          <a:p>
            <a:r>
              <a:rPr lang="en-US" sz="3600" b="1" dirty="0"/>
              <a:t>7. Logical Operators</a:t>
            </a:r>
          </a:p>
          <a:p>
            <a:r>
              <a:rPr lang="en-US" dirty="0"/>
              <a:t>8. Ranges and Lists</a:t>
            </a:r>
          </a:p>
          <a:p>
            <a:r>
              <a:rPr lang="en-US" dirty="0"/>
              <a:t>9. Character Matching</a:t>
            </a:r>
          </a:p>
          <a:p>
            <a:r>
              <a:rPr lang="en-US" dirty="0"/>
              <a:t>9. NULL</a:t>
            </a:r>
          </a:p>
          <a:p>
            <a:r>
              <a:rPr lang="en-US" dirty="0"/>
              <a:t>10. Math and attributes</a:t>
            </a:r>
          </a:p>
          <a:p>
            <a:r>
              <a:rPr lang="en-US" dirty="0"/>
              <a:t>11.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BBE8-0CAE-445A-BA95-02FB9410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A1D4-3860-44CD-A91C-06891BBC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defined attribute (column) name in your database is too long, or you would just prefer to have the report display a name other than the attribute name, you can use an alias.  </a:t>
            </a:r>
          </a:p>
          <a:p>
            <a:r>
              <a:rPr lang="en-US" dirty="0"/>
              <a:t>In the example below, the resulting report will NOT have a column header of </a:t>
            </a:r>
            <a:r>
              <a:rPr lang="en-US" dirty="0" err="1"/>
              <a:t>LastName</a:t>
            </a:r>
            <a:r>
              <a:rPr lang="en-US" dirty="0"/>
              <a:t>, but will have a column header of Last Name – much more readable and professional.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charset="0"/>
              </a:rPr>
              <a:t>SELECT </a:t>
            </a:r>
            <a:r>
              <a:rPr lang="en-US" sz="1800" dirty="0" err="1">
                <a:latin typeface="Courier New" charset="0"/>
              </a:rPr>
              <a:t>LastName</a:t>
            </a:r>
            <a:r>
              <a:rPr lang="en-US" sz="1800" dirty="0">
                <a:latin typeface="Courier New" charset="0"/>
              </a:rPr>
              <a:t> "Last Name", FirstName "First Name",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latin typeface="Courier New" charset="0"/>
              </a:rPr>
              <a:t>    </a:t>
            </a:r>
            <a:r>
              <a:rPr lang="en-US" sz="1800" dirty="0" err="1">
                <a:latin typeface="Courier New" charset="0"/>
              </a:rPr>
              <a:t>DateHired</a:t>
            </a:r>
            <a:r>
              <a:rPr lang="en-US" sz="1800" dirty="0">
                <a:latin typeface="Courier New" charset="0"/>
              </a:rPr>
              <a:t> "Date Hired", Gender, Salary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7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67992"/>
            <a:ext cx="7438127" cy="4782372"/>
          </a:xfrm>
        </p:spPr>
        <p:txBody>
          <a:bodyPr>
            <a:normAutofit/>
          </a:bodyPr>
          <a:lstStyle/>
          <a:p>
            <a:pPr marL="630238" indent="-395288">
              <a:lnSpc>
                <a:spcPct val="90000"/>
              </a:lnSpc>
              <a:buFontTx/>
              <a:buChar char="•"/>
            </a:pPr>
            <a:r>
              <a:rPr lang="en-US" dirty="0"/>
              <a:t>AND – joins two or more conditions, and returns results only when </a:t>
            </a:r>
            <a:r>
              <a:rPr lang="en-US" b="1" u="sng" dirty="0"/>
              <a:t>all</a:t>
            </a:r>
            <a:r>
              <a:rPr lang="en-US" dirty="0"/>
              <a:t> of the conditions are true.</a:t>
            </a:r>
          </a:p>
          <a:p>
            <a:pPr marL="630238" indent="-395288">
              <a:lnSpc>
                <a:spcPct val="90000"/>
              </a:lnSpc>
              <a:buFontTx/>
              <a:buChar char="•"/>
            </a:pPr>
            <a:r>
              <a:rPr lang="en-US" dirty="0"/>
              <a:t>OR – joins two or more conditions, and returns results when </a:t>
            </a:r>
            <a:r>
              <a:rPr lang="en-US" b="1" u="sng" dirty="0"/>
              <a:t>any </a:t>
            </a:r>
            <a:r>
              <a:rPr lang="en-US" dirty="0"/>
              <a:t>of the conditions are true.</a:t>
            </a:r>
          </a:p>
          <a:p>
            <a:pPr marL="630238" indent="-395288">
              <a:lnSpc>
                <a:spcPct val="90000"/>
              </a:lnSpc>
              <a:buFontTx/>
              <a:buChar char="•"/>
            </a:pPr>
            <a:r>
              <a:rPr lang="en-US" dirty="0"/>
              <a:t>NOT – negates the expression that follows it – a false condition evaluates as true and a true condition evaluates as false.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37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2621"/>
            <a:ext cx="7024744" cy="650086"/>
          </a:xfrm>
        </p:spPr>
        <p:txBody>
          <a:bodyPr>
            <a:normAutofit fontScale="90000"/>
          </a:bodyPr>
          <a:lstStyle/>
          <a:p>
            <a:r>
              <a:rPr lang="en-US" dirty="0"/>
              <a:t>AND</a:t>
            </a:r>
            <a:br>
              <a:rPr lang="en-US" dirty="0"/>
            </a:br>
            <a:r>
              <a:rPr lang="en-US" sz="2200" dirty="0" err="1"/>
              <a:t>and</a:t>
            </a:r>
            <a:r>
              <a:rPr lang="en-US" sz="2200" dirty="0"/>
              <a:t> note Aliases of Late Name, First Name, Date Hired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07" y="1850229"/>
            <a:ext cx="7682057" cy="44687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COLUMN "Date Hired" FORMAT A10;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COLUMN Salary FORMAT $99,999.99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SELECT </a:t>
            </a:r>
            <a:r>
              <a:rPr lang="en-US" sz="1600" dirty="0" err="1">
                <a:latin typeface="Courier New" charset="0"/>
              </a:rPr>
              <a:t>LastName</a:t>
            </a:r>
            <a:r>
              <a:rPr lang="en-US" sz="1600" dirty="0">
                <a:latin typeface="Courier New" charset="0"/>
              </a:rPr>
              <a:t> "Last Name", </a:t>
            </a:r>
            <a:r>
              <a:rPr lang="en-US" sz="1600" dirty="0" err="1">
                <a:latin typeface="Courier New" charset="0"/>
              </a:rPr>
              <a:t>FirstName</a:t>
            </a:r>
            <a:r>
              <a:rPr lang="en-US" sz="1600" dirty="0">
                <a:latin typeface="Courier New" charset="0"/>
              </a:rPr>
              <a:t> "First Name",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DateHired</a:t>
            </a:r>
            <a:r>
              <a:rPr lang="en-US" sz="1600" dirty="0">
                <a:latin typeface="Courier New" charset="0"/>
              </a:rPr>
              <a:t> "Date Hired", Gender, Salary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FROM Employee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WHERE </a:t>
            </a:r>
            <a:r>
              <a:rPr lang="en-US" sz="1600" dirty="0" err="1">
                <a:latin typeface="Courier New" charset="0"/>
              </a:rPr>
              <a:t>LastName</a:t>
            </a:r>
            <a:r>
              <a:rPr lang="en-US" sz="1600" dirty="0">
                <a:latin typeface="Courier New" charset="0"/>
              </a:rPr>
              <a:t> &gt; 'E' AND </a:t>
            </a:r>
            <a:r>
              <a:rPr lang="en-US" sz="1600" dirty="0" err="1">
                <a:latin typeface="Courier New" charset="0"/>
              </a:rPr>
              <a:t>DateHired</a:t>
            </a:r>
            <a:r>
              <a:rPr lang="en-US" sz="1600" dirty="0">
                <a:latin typeface="Courier New" charset="0"/>
              </a:rPr>
              <a:t> &gt; '20-Jun-71'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    AND Gender = 'M' AND Salary &gt; 20000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ORDER BY </a:t>
            </a:r>
            <a:r>
              <a:rPr lang="en-US" sz="1600" dirty="0" err="1">
                <a:latin typeface="Courier New" charset="0"/>
              </a:rPr>
              <a:t>LastName</a:t>
            </a:r>
            <a:r>
              <a:rPr lang="en-US" sz="1600" dirty="0">
                <a:latin typeface="Courier New" charset="0"/>
              </a:rPr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600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Last Name       First Name      Date Hired Gender      SALARY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--------------- --------------- ---------- ------ -----------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Jones           </a:t>
            </a:r>
            <a:r>
              <a:rPr lang="en-US" sz="1600" dirty="0" err="1">
                <a:latin typeface="Courier New" charset="0"/>
              </a:rPr>
              <a:t>Quincey</a:t>
            </a:r>
            <a:r>
              <a:rPr lang="en-US" sz="1600" dirty="0">
                <a:latin typeface="Courier New" charset="0"/>
              </a:rPr>
              <a:t>         01-JAN-90  M       $30,550.00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charset="0"/>
              </a:rPr>
              <a:t>Simmons         Lester          03-MAR-98  M       $22,000.00</a:t>
            </a:r>
            <a:endParaRPr lang="en-US" sz="1600" i="1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sz="1600" i="1" dirty="0">
                <a:latin typeface="Courier New" charset="0"/>
              </a:rPr>
              <a:t>2 rows selected.</a:t>
            </a:r>
            <a:r>
              <a:rPr lang="en-US" sz="1600" dirty="0"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055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0E16-A96A-4202-9A77-77BA9A43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C053-C522-4B8F-B372-AD6C12E7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if you are doing a compare using AND </a:t>
            </a:r>
            <a:r>
              <a:rPr lang="en-US" dirty="0" err="1"/>
              <a:t>and</a:t>
            </a:r>
            <a:r>
              <a:rPr lang="en-US" dirty="0"/>
              <a:t> it is associated with the SAME attribute, you must list the attribute twice!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 "Last Name", FirstName "First Name", Salary "Salary"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 marL="0" lvl="1" indent="0">
              <a:lnSpc>
                <a:spcPct val="90000"/>
              </a:lnSpc>
              <a:buNone/>
              <a:tabLst>
                <a:tab pos="395288" algn="l"/>
              </a:tabLst>
            </a:pPr>
            <a:r>
              <a:rPr lang="en-US" sz="2000" dirty="0">
                <a:latin typeface="Courier New" charset="0"/>
              </a:rPr>
              <a:t>WHERE Salary &gt;= 5000 AND Salary &lt;= 10000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5B0FB42B-99C2-4117-A656-8939FA5A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924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/>
              <a:t>AND Operator – Empty  Result Table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65FE72E0-9340-43E4-8C92-0B7ED691D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Here the two simple conditions joined by the AND operator yield an empty result table.</a:t>
            </a:r>
          </a:p>
          <a:p>
            <a:pPr eaLnBrk="1" hangingPunct="1">
              <a:defRPr/>
            </a:pPr>
            <a:r>
              <a:rPr lang="en-US" altLang="en-US" sz="2800" dirty="0"/>
              <a:t>Employee 261-22-3803 Gender is ‘M’.</a:t>
            </a:r>
          </a:p>
          <a:p>
            <a:pPr lvl="1" eaLnBrk="1" hangingPunct="1"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5.3 */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SSN = '261223803' AND Gender = 'F';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no rows selected.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8111"/>
            <a:ext cx="7532193" cy="4890651"/>
          </a:xfrm>
        </p:spPr>
        <p:txBody>
          <a:bodyPr>
            <a:normAutofit lnSpcReduction="10000"/>
          </a:bodyPr>
          <a:lstStyle/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SELECT </a:t>
            </a:r>
            <a:r>
              <a:rPr lang="en-US" sz="1800" dirty="0" err="1">
                <a:latin typeface="Courier New" charset="0"/>
              </a:rPr>
              <a:t>LastName</a:t>
            </a:r>
            <a:r>
              <a:rPr lang="en-US" sz="1800" dirty="0">
                <a:latin typeface="Courier New" charset="0"/>
              </a:rPr>
              <a:t> "Last Name", FirstName "First Name", Gender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FROM Employee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WHERE Gender = 'F' OR </a:t>
            </a:r>
            <a:r>
              <a:rPr lang="en-US" sz="1800" dirty="0" err="1">
                <a:latin typeface="Courier New" charset="0"/>
              </a:rPr>
              <a:t>LastName</a:t>
            </a:r>
            <a:r>
              <a:rPr lang="en-US" sz="1800" dirty="0">
                <a:latin typeface="Courier New" charset="0"/>
              </a:rPr>
              <a:t> &gt;= 'T'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ORDER BY </a:t>
            </a:r>
            <a:r>
              <a:rPr lang="en-US" sz="1800" dirty="0" err="1">
                <a:latin typeface="Courier New" charset="0"/>
              </a:rPr>
              <a:t>LastName</a:t>
            </a:r>
            <a:r>
              <a:rPr lang="en-US" sz="1800" dirty="0">
                <a:latin typeface="Courier New" charset="0"/>
              </a:rPr>
              <a:t>;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urier New" charset="0"/>
            </a:endParaRP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Last Name       First Name      Gender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--------------- --------------- ------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Becker          Roberta         F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Boudreaux       Beverly         F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latin typeface="Courier New" charset="0"/>
              </a:rPr>
              <a:t>…some rows have been deleted here.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Thornton        Billy           M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charset="0"/>
              </a:rPr>
              <a:t>Young           Yvonne          F</a:t>
            </a: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charset="0"/>
              </a:rPr>
              <a:t>Zumwalt</a:t>
            </a:r>
            <a:r>
              <a:rPr lang="en-US" sz="1800" dirty="0">
                <a:latin typeface="Courier New" charset="0"/>
              </a:rPr>
              <a:t>         Mary            F</a:t>
            </a:r>
            <a:endParaRPr lang="en-US" sz="1800" i="1" dirty="0">
              <a:latin typeface="Courier New" charset="0"/>
            </a:endParaRPr>
          </a:p>
          <a:p>
            <a:pPr marL="4763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latin typeface="Courier New" charset="0"/>
              </a:rPr>
              <a:t>13 rows selected.</a:t>
            </a:r>
            <a:r>
              <a:rPr lang="en-US" sz="2000" dirty="0">
                <a:latin typeface="Courier New" charset="0"/>
              </a:rPr>
              <a:t> 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3C63DF6C-BA93-47C1-9BAF-F9642E295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>
                <a:cs typeface="Arial" panose="020B0604020202020204" pitchFamily="34" charset="0"/>
              </a:rPr>
              <a:t>The Logical NOT Operator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18F0B69-9C3A-4DDE-BEE4-20674FAFE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0925" y="1457979"/>
            <a:ext cx="7986936" cy="4700773"/>
          </a:xfrm>
        </p:spPr>
        <p:txBody>
          <a:bodyPr>
            <a:normAutofit fontScale="85000" lnSpcReduction="20000"/>
          </a:bodyPr>
          <a:lstStyle/>
          <a:p>
            <a:pPr marL="609600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The NOT operator can simplify writing a WHERE condition.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>
                <a:cs typeface="Courier New" panose="02070309020205020404" pitchFamily="49" charset="0"/>
              </a:rPr>
              <a:t>Example:  You</a:t>
            </a:r>
            <a:r>
              <a:rPr lang="en-US" altLang="en-US" sz="2800" dirty="0"/>
              <a:t> need to produce a listing of all employees that are NOT assigned to Department 7.</a:t>
            </a: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/>
              <a:t>Without the NOT operator, the WHERE condition might look similar to this:</a:t>
            </a:r>
          </a:p>
          <a:p>
            <a:pPr marL="609600" indent="-609600" algn="l" eaLnBrk="1" hangingPunct="1">
              <a:lnSpc>
                <a:spcPct val="90000"/>
              </a:lnSpc>
              <a:defRPr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latin typeface="Courier New" panose="02070309020205020404" pitchFamily="49" charset="0"/>
              </a:rPr>
              <a:t>WHERE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b="1" dirty="0">
                <a:latin typeface="Courier New" panose="02070309020205020404" pitchFamily="49" charset="0"/>
              </a:rPr>
              <a:t> = 1 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b="1" dirty="0">
                <a:latin typeface="Courier New" panose="02070309020205020404" pitchFamily="49" charset="0"/>
              </a:rPr>
              <a:t> = 2  OR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sz="2000" b="1" dirty="0">
                <a:latin typeface="Courier New" panose="02070309020205020404" pitchFamily="49" charset="0"/>
              </a:rPr>
              <a:t> = 3 OR ... (more clauses)!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609600" indent="-609600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/>
              <a:t>The next slide shows the query with the NOT operator.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813</Words>
  <Application>Microsoft Office PowerPoint</Application>
  <PresentationFormat>On-screen Show (4:3)</PresentationFormat>
  <Paragraphs>123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Calisto MT</vt:lpstr>
      <vt:lpstr>Courier New</vt:lpstr>
      <vt:lpstr>Wingdings</vt:lpstr>
      <vt:lpstr>Venture</vt:lpstr>
      <vt:lpstr>Adding Power to your Queries</vt:lpstr>
      <vt:lpstr>Agenda</vt:lpstr>
      <vt:lpstr>Aliases</vt:lpstr>
      <vt:lpstr>Logical Operators</vt:lpstr>
      <vt:lpstr>AND and note Aliases of Late Name, First Name, Date Hired</vt:lpstr>
      <vt:lpstr>AND</vt:lpstr>
      <vt:lpstr>AND Operator – Empty  Result Table</vt:lpstr>
      <vt:lpstr>OR</vt:lpstr>
      <vt:lpstr>The Logical NOT Operator</vt:lpstr>
      <vt:lpstr>NOT</vt:lpstr>
      <vt:lpstr>Combining OR and AND Order of operators is important – AND is done first</vt:lpstr>
      <vt:lpstr>Combining OR and AND AND is done first UNLESS there are parentheses if what you really wanted was everyone who’s last name is &gt; T And then of those whose last name is &gt; T you want either females or those in department 2 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48</cp:revision>
  <cp:lastPrinted>2021-07-14T17:26:12Z</cp:lastPrinted>
  <dcterms:created xsi:type="dcterms:W3CDTF">2016-01-01T19:13:59Z</dcterms:created>
  <dcterms:modified xsi:type="dcterms:W3CDTF">2021-07-14T18:53:38Z</dcterms:modified>
</cp:coreProperties>
</file>