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310" r:id="rId4"/>
    <p:sldId id="335" r:id="rId5"/>
    <p:sldId id="311" r:id="rId6"/>
    <p:sldId id="312" r:id="rId7"/>
    <p:sldId id="295" r:id="rId8"/>
    <p:sldId id="313" r:id="rId9"/>
    <p:sldId id="347" r:id="rId10"/>
    <p:sldId id="348" r:id="rId11"/>
    <p:sldId id="298" r:id="rId1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972" autoAdjust="0"/>
  </p:normalViewPr>
  <p:slideViewPr>
    <p:cSldViewPr snapToGrid="0" snapToObjects="1">
      <p:cViewPr varScale="1">
        <p:scale>
          <a:sx n="91" d="100"/>
          <a:sy n="91" d="100"/>
        </p:scale>
        <p:origin x="5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9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0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4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Adding Power to your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Chapter 5 Video 8</a:t>
            </a:r>
          </a:p>
          <a:p>
            <a:r>
              <a:rPr lang="en-US" dirty="0"/>
              <a:t>Ranges and Lists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41322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9790-C51A-4F66-B47B-09779B9E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FE25-7DB7-42E6-9966-C22A52C96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22" y="1457979"/>
            <a:ext cx="7691719" cy="4571999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SELECT </a:t>
            </a:r>
            <a:r>
              <a:rPr lang="en-US" dirty="0" err="1">
                <a:latin typeface="Courier New" charset="0"/>
              </a:rPr>
              <a:t>LastName</a:t>
            </a:r>
            <a:r>
              <a:rPr lang="en-US" dirty="0">
                <a:latin typeface="Courier New" charset="0"/>
              </a:rPr>
              <a:t> "Last Name", FirstName "First Name", Salary "Salary"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FROM Employee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WHERE Salary NOT BETWEEN 3000 AND 30000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ORDER BY Salary;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dirty="0">
              <a:latin typeface="Courier New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Last Name       First Name           Salary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--------------- --------------- -----------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Simmons         Leslie            $2,200.00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Young           Yvonne            $2,200.00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Jones           Quincey          $30,550.00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Smith           Susan            $32,500.00</a:t>
            </a:r>
            <a:endParaRPr lang="en-US" i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i="1" dirty="0">
                <a:latin typeface="Courier New" charset="0"/>
              </a:rPr>
              <a:t>4 rows selected.</a:t>
            </a:r>
            <a:r>
              <a:rPr lang="en-US" dirty="0">
                <a:latin typeface="Courier New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4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A00D3DC7-7DC5-4B08-9358-51286F811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b="1" u="sng"/>
              <a:t>BETWEEN Operator – Common Errors – Comma Where None Is Allowed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9A2367A-BCB8-48CE-85AB-0D17EBF56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5.21 */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</a:t>
            </a:r>
            <a:r>
              <a:rPr lang="en-US" altLang="en-US" sz="20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2000" dirty="0">
                <a:latin typeface="Courier New" panose="02070309020205020404" pitchFamily="49" charset="0"/>
              </a:rPr>
              <a:t> "Last Name", Salary "Salary"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Employee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WHERE Salary BETWEEN </a:t>
            </a:r>
            <a:r>
              <a:rPr lang="en-US" altLang="en-US" sz="2000" b="1" dirty="0">
                <a:latin typeface="Courier New" panose="02070309020205020404" pitchFamily="49" charset="0"/>
              </a:rPr>
              <a:t>25,000 and 40,000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ERROR at line 3: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ORA-00905: missing keyword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7. Aliases </a:t>
            </a:r>
          </a:p>
          <a:p>
            <a:r>
              <a:rPr lang="en-US" dirty="0"/>
              <a:t>7. Logical Operators</a:t>
            </a:r>
          </a:p>
          <a:p>
            <a:r>
              <a:rPr lang="en-US" sz="3600" b="1" dirty="0"/>
              <a:t>8. Ranges and Lists</a:t>
            </a:r>
          </a:p>
          <a:p>
            <a:r>
              <a:rPr lang="en-US" dirty="0"/>
              <a:t>9. Character Matching</a:t>
            </a:r>
          </a:p>
          <a:p>
            <a:r>
              <a:rPr lang="en-US" dirty="0"/>
              <a:t>9. NULL</a:t>
            </a:r>
          </a:p>
          <a:p>
            <a:r>
              <a:rPr lang="en-US" dirty="0"/>
              <a:t>10. Math and attributes</a:t>
            </a:r>
          </a:p>
          <a:p>
            <a:r>
              <a:rPr lang="en-US" dirty="0"/>
              <a:t>11. In-class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Ranges and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 NOT IN – finds results in/out of a non-consecutive group of values</a:t>
            </a:r>
          </a:p>
          <a:p>
            <a:r>
              <a:rPr lang="en-US" dirty="0"/>
              <a:t>BETWEEN or NOT BETWEEN – finds results that are within or outside of a consecutive group</a:t>
            </a:r>
          </a:p>
        </p:txBody>
      </p:sp>
    </p:spTree>
    <p:extLst>
      <p:ext uri="{BB962C8B-B14F-4D97-AF65-F5344CB8AC3E}">
        <p14:creationId xmlns:p14="http://schemas.microsoft.com/office/powerpoint/2010/main" val="143952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E6CA-8833-4DE7-9804-F3F19EF7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98CA-6225-44F5-B2E0-44E49B8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know certain data about beds, but only for the </a:t>
            </a:r>
            <a:r>
              <a:rPr lang="en-US" dirty="0" err="1"/>
              <a:t>bednumbers</a:t>
            </a:r>
            <a:r>
              <a:rPr lang="en-US" dirty="0"/>
              <a:t> 33, 2001, 103 ,1001, and 1004.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7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74" y="722589"/>
            <a:ext cx="7024744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747" y="1538112"/>
            <a:ext cx="8356197" cy="4906330"/>
          </a:xfrm>
        </p:spPr>
        <p:txBody>
          <a:bodyPr>
            <a:normAutofit lnSpcReduction="10000"/>
          </a:bodyPr>
          <a:lstStyle/>
          <a:p>
            <a:pPr marL="0" lvl="1" indent="0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SELECT </a:t>
            </a:r>
            <a:r>
              <a:rPr lang="en-US" sz="1800" dirty="0" err="1">
                <a:latin typeface="Courier New" charset="0"/>
              </a:rPr>
              <a:t>BedNumber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RoomNumber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BedType</a:t>
            </a:r>
            <a:r>
              <a:rPr lang="en-US" sz="1800" dirty="0">
                <a:latin typeface="Courier New" charset="0"/>
              </a:rPr>
              <a:t>, Availability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FROM Bed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WHERE </a:t>
            </a:r>
            <a:r>
              <a:rPr lang="en-US" sz="1800" dirty="0" err="1">
                <a:latin typeface="Courier New" charset="0"/>
              </a:rPr>
              <a:t>BedNumber</a:t>
            </a:r>
            <a:r>
              <a:rPr lang="en-US" sz="1800" dirty="0">
                <a:latin typeface="Courier New" charset="0"/>
              </a:rPr>
              <a:t> = 33 OR </a:t>
            </a:r>
            <a:r>
              <a:rPr lang="en-US" sz="1800" dirty="0" err="1">
                <a:latin typeface="Courier New" charset="0"/>
              </a:rPr>
              <a:t>BedNumber</a:t>
            </a:r>
            <a:r>
              <a:rPr lang="en-US" sz="1800" dirty="0">
                <a:latin typeface="Courier New" charset="0"/>
              </a:rPr>
              <a:t> = 103 OR </a:t>
            </a:r>
            <a:r>
              <a:rPr lang="en-US" sz="1800" dirty="0" err="1">
                <a:latin typeface="Courier New" charset="0"/>
              </a:rPr>
              <a:t>BedNumber</a:t>
            </a:r>
            <a:r>
              <a:rPr lang="en-US" sz="1800" dirty="0">
                <a:latin typeface="Courier New" charset="0"/>
              </a:rPr>
              <a:t> = 1001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    OR </a:t>
            </a:r>
            <a:r>
              <a:rPr lang="en-US" sz="1800" dirty="0" err="1">
                <a:latin typeface="Courier New" charset="0"/>
              </a:rPr>
              <a:t>BedNumber</a:t>
            </a:r>
            <a:r>
              <a:rPr lang="en-US" sz="1800" dirty="0">
                <a:latin typeface="Courier New" charset="0"/>
              </a:rPr>
              <a:t> = 1004 OR </a:t>
            </a:r>
            <a:r>
              <a:rPr lang="en-US" sz="1800" dirty="0" err="1">
                <a:latin typeface="Courier New" charset="0"/>
              </a:rPr>
              <a:t>BedNumber</a:t>
            </a:r>
            <a:r>
              <a:rPr lang="en-US" sz="1800" dirty="0">
                <a:latin typeface="Courier New" charset="0"/>
              </a:rPr>
              <a:t> = 2001 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ORDER BY </a:t>
            </a:r>
            <a:r>
              <a:rPr lang="en-US" sz="1800" dirty="0" err="1">
                <a:latin typeface="Courier New" charset="0"/>
              </a:rPr>
              <a:t>BedType</a:t>
            </a:r>
            <a:r>
              <a:rPr lang="en-US" sz="1800" dirty="0">
                <a:latin typeface="Courier New" charset="0"/>
              </a:rPr>
              <a:t>;</a:t>
            </a:r>
          </a:p>
          <a:p>
            <a:pPr marL="0" lvl="1" indent="0">
              <a:lnSpc>
                <a:spcPct val="80000"/>
              </a:lnSpc>
              <a:buNone/>
            </a:pPr>
            <a:endParaRPr lang="en-US" sz="1000" dirty="0">
              <a:latin typeface="Courier New" charset="0"/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BEDNUMBER ROOMNUMBER BEDTYPE AVAIL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--------- ---------- ------- -----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       33 MSN214     R1      N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     2001 SW3001     R1      Y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      103 RA0077     RA      Y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     1001 SUR001     SU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     1004 SUR004     SU</a:t>
            </a:r>
            <a:endParaRPr lang="en-US" sz="1800" i="1" dirty="0">
              <a:latin typeface="Courier New" charset="0"/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lang="en-US" sz="1800" i="1" dirty="0">
                <a:latin typeface="Courier New" charset="0"/>
              </a:rPr>
              <a:t>5 rows selected.</a:t>
            </a:r>
            <a:r>
              <a:rPr lang="en-US" sz="1800" dirty="0">
                <a:latin typeface="Courier New" charset="0"/>
              </a:rPr>
              <a:t> 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113" y="6279502"/>
            <a:ext cx="8183744" cy="56777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noAutofit/>
          </a:bodyPr>
          <a:lstStyle/>
          <a:p>
            <a:pPr marL="0" lvl="1"/>
            <a:r>
              <a:rPr lang="en-US" dirty="0">
                <a:latin typeface="Courier New" charset="0"/>
              </a:rPr>
              <a:t>WHERE </a:t>
            </a:r>
            <a:r>
              <a:rPr lang="en-US" dirty="0" err="1">
                <a:latin typeface="Courier New" charset="0"/>
              </a:rPr>
              <a:t>BedNumber</a:t>
            </a:r>
            <a:r>
              <a:rPr lang="en-US" dirty="0">
                <a:latin typeface="Courier New" charset="0"/>
              </a:rPr>
              <a:t> IN (33, 103, 1001, 1004, 2001) </a:t>
            </a:r>
          </a:p>
        </p:txBody>
      </p:sp>
    </p:spTree>
    <p:extLst>
      <p:ext uri="{BB962C8B-B14F-4D97-AF65-F5344CB8AC3E}">
        <p14:creationId xmlns:p14="http://schemas.microsoft.com/office/powerpoint/2010/main" val="237794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03" y="1457979"/>
            <a:ext cx="8450317" cy="5085042"/>
          </a:xfrm>
        </p:spPr>
        <p:txBody>
          <a:bodyPr>
            <a:normAutofit fontScale="92500" lnSpcReduction="10000"/>
          </a:bodyPr>
          <a:lstStyle/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1800" dirty="0">
                <a:latin typeface="Courier New" charset="0"/>
              </a:rPr>
              <a:t>SELECT </a:t>
            </a:r>
            <a:r>
              <a:rPr lang="en-US" sz="1800" dirty="0" err="1">
                <a:latin typeface="Courier New" charset="0"/>
              </a:rPr>
              <a:t>BedNumber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RoomNumber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BedType</a:t>
            </a:r>
            <a:r>
              <a:rPr lang="en-US" sz="1800" dirty="0">
                <a:latin typeface="Courier New" charset="0"/>
              </a:rPr>
              <a:t>, Availability</a:t>
            </a: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1800" dirty="0">
                <a:latin typeface="Courier New" charset="0"/>
              </a:rPr>
              <a:t>FROM Bed</a:t>
            </a:r>
          </a:p>
          <a:p>
            <a:pPr marL="0" lvl="1" indent="0">
              <a:lnSpc>
                <a:spcPct val="110000"/>
              </a:lnSpc>
              <a:buNone/>
              <a:tabLst>
                <a:tab pos="395288" algn="l"/>
              </a:tabLst>
            </a:pPr>
            <a:r>
              <a:rPr lang="en-US" sz="1800" dirty="0">
                <a:latin typeface="Courier New" charset="0"/>
              </a:rPr>
              <a:t>WHERE </a:t>
            </a:r>
            <a:r>
              <a:rPr lang="en-US" sz="1800" dirty="0" err="1">
                <a:latin typeface="Courier New" charset="0"/>
              </a:rPr>
              <a:t>BedType</a:t>
            </a:r>
            <a:r>
              <a:rPr lang="en-US" sz="1800" dirty="0">
                <a:latin typeface="Courier New" charset="0"/>
              </a:rPr>
              <a:t> NOT IN ('E1', 'E2', 'E3', 'P1', 'R2', 'R3', 'SU')</a:t>
            </a: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1800" dirty="0">
                <a:latin typeface="Courier New" charset="0"/>
              </a:rPr>
              <a:t>ORDER BY </a:t>
            </a:r>
            <a:r>
              <a:rPr lang="en-US" sz="1800" dirty="0" err="1">
                <a:latin typeface="Courier New" charset="0"/>
              </a:rPr>
              <a:t>BedType</a:t>
            </a:r>
            <a:r>
              <a:rPr lang="en-US" sz="1800" dirty="0">
                <a:latin typeface="Courier New" charset="0"/>
              </a:rPr>
              <a:t>;</a:t>
            </a: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endParaRPr lang="en-US" sz="1800" dirty="0">
              <a:latin typeface="Courier New" charset="0"/>
            </a:endParaRP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1800" dirty="0">
                <a:latin typeface="Courier New" charset="0"/>
              </a:rPr>
              <a:t> BEDNUMBER ROOMNUMBER BEDTYPE AVAIL</a:t>
            </a: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1800" dirty="0">
                <a:latin typeface="Courier New" charset="0"/>
              </a:rPr>
              <a:t>---------- ---------- ------- -----</a:t>
            </a: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1800" dirty="0">
                <a:latin typeface="Courier New" charset="0"/>
              </a:rPr>
              <a:t>      5004 PED104     P2      Y</a:t>
            </a: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1800" dirty="0">
                <a:latin typeface="Courier New" charset="0"/>
              </a:rPr>
              <a:t>      5005 PED105     P2      Y</a:t>
            </a: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1800" dirty="0">
                <a:latin typeface="Courier New" charset="0"/>
              </a:rPr>
              <a:t>      5006 PED111     P2      N</a:t>
            </a:r>
            <a:endParaRPr lang="en-US" sz="1800" i="1" dirty="0">
              <a:latin typeface="Courier New" charset="0"/>
            </a:endParaRP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1800" i="1" dirty="0">
                <a:latin typeface="Courier New" charset="0"/>
              </a:rPr>
              <a:t>more rows will display (a total of 39)…</a:t>
            </a: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endParaRPr lang="en-US" sz="1800" i="1" dirty="0">
              <a:latin typeface="Courier New" charset="0"/>
            </a:endParaRPr>
          </a:p>
          <a:p>
            <a:pPr marL="285750" lvl="1" indent="-285750">
              <a:lnSpc>
                <a:spcPct val="80000"/>
              </a:lnSpc>
              <a:tabLst>
                <a:tab pos="395288" algn="l"/>
              </a:tabLst>
            </a:pPr>
            <a:r>
              <a:rPr lang="en-US" sz="2400" b="1" i="1" dirty="0">
                <a:latin typeface="Times New Roman"/>
                <a:cs typeface="Times New Roman"/>
              </a:rPr>
              <a:t>Note the single quotes around the text in the WHERE statement – also note that what is in single quotes must match data exactly!  ‘e1’ would result in E1 beds being shown.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777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A9F2DC06-CE2F-4C18-9E1B-5542A3279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200" b="1" u="sng">
                <a:effectLst/>
              </a:rPr>
              <a:t>IN and NOT IN – Common Errors – Missing Commas Where Required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56CEA28F-5960-43FB-91BD-B0FF806A0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5.15 */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</a:t>
            </a:r>
            <a:r>
              <a:rPr lang="en-US" altLang="en-US" sz="2000" dirty="0" err="1">
                <a:latin typeface="Courier New" panose="02070309020205020404" pitchFamily="49" charset="0"/>
              </a:rPr>
              <a:t>BedNumber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RoomNumber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BedType</a:t>
            </a:r>
            <a:r>
              <a:rPr lang="en-US" altLang="en-US" sz="2000" dirty="0">
                <a:latin typeface="Courier New" panose="02070309020205020404" pitchFamily="49" charset="0"/>
              </a:rPr>
              <a:t>, Availability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Bed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WHERE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BedNumber</a:t>
            </a:r>
            <a:r>
              <a:rPr lang="en-US" altLang="en-US" sz="2000" b="1" dirty="0">
                <a:latin typeface="Courier New" panose="02070309020205020404" pitchFamily="49" charset="0"/>
              </a:rPr>
              <a:t> IN (33 103 1001 1004 2001) 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ORDER BY </a:t>
            </a:r>
            <a:r>
              <a:rPr lang="en-US" altLang="en-US" sz="2000" dirty="0" err="1">
                <a:latin typeface="Courier New" panose="02070309020205020404" pitchFamily="49" charset="0"/>
              </a:rPr>
              <a:t>BedType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ERROR at line 3: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ORA-00907: missing right parenthesis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6" y="1538111"/>
            <a:ext cx="8276896" cy="4874971"/>
          </a:xfrm>
        </p:spPr>
        <p:txBody>
          <a:bodyPr>
            <a:normAutofit lnSpcReduction="10000"/>
          </a:bodyPr>
          <a:lstStyle/>
          <a:p>
            <a:pPr marL="0" lvl="1" indent="0">
              <a:lnSpc>
                <a:spcPct val="9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/* SQL Example Between */</a:t>
            </a:r>
          </a:p>
          <a:p>
            <a:pPr marL="0" lvl="1" indent="0">
              <a:lnSpc>
                <a:spcPct val="9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SELECT </a:t>
            </a:r>
            <a:r>
              <a:rPr lang="en-US" sz="2000" dirty="0" err="1">
                <a:latin typeface="Courier New" charset="0"/>
              </a:rPr>
              <a:t>LastName</a:t>
            </a:r>
            <a:r>
              <a:rPr lang="en-US" sz="2000" dirty="0">
                <a:latin typeface="Courier New" charset="0"/>
              </a:rPr>
              <a:t> "Last Name", </a:t>
            </a:r>
            <a:r>
              <a:rPr lang="en-US" sz="2000" dirty="0" err="1">
                <a:latin typeface="Courier New" charset="0"/>
              </a:rPr>
              <a:t>FirstName</a:t>
            </a:r>
            <a:r>
              <a:rPr lang="en-US" sz="2000" dirty="0">
                <a:latin typeface="Courier New" charset="0"/>
              </a:rPr>
              <a:t> "First Name",</a:t>
            </a:r>
          </a:p>
          <a:p>
            <a:pPr marL="0" lvl="1" indent="0">
              <a:lnSpc>
                <a:spcPct val="9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    Salary "Salary"</a:t>
            </a:r>
          </a:p>
          <a:p>
            <a:pPr marL="0" lvl="1" indent="0">
              <a:lnSpc>
                <a:spcPct val="9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FROM Employee</a:t>
            </a:r>
          </a:p>
          <a:p>
            <a:pPr marL="0" lvl="1" indent="0">
              <a:lnSpc>
                <a:spcPct val="9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WHERE Salary &gt;= 5000 AND Salary &lt;= 10000</a:t>
            </a:r>
          </a:p>
          <a:p>
            <a:pPr marL="0" lvl="1" indent="0">
              <a:lnSpc>
                <a:spcPct val="9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ORDER BY Salary;</a:t>
            </a:r>
          </a:p>
          <a:p>
            <a:pPr marL="0" lvl="1" indent="0">
              <a:lnSpc>
                <a:spcPct val="90000"/>
              </a:lnSpc>
              <a:buNone/>
              <a:tabLst>
                <a:tab pos="395288" algn="l"/>
              </a:tabLst>
            </a:pPr>
            <a:endParaRPr lang="en-US" sz="1000" dirty="0">
              <a:latin typeface="Courier New" charset="0"/>
            </a:endParaRPr>
          </a:p>
          <a:p>
            <a:pPr marL="0" lvl="1" indent="0">
              <a:lnSpc>
                <a:spcPct val="9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Last Name       First Name           Salary</a:t>
            </a:r>
          </a:p>
          <a:p>
            <a:pPr marL="0" lvl="1" indent="0">
              <a:lnSpc>
                <a:spcPct val="9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--------------- --------------- -----------</a:t>
            </a:r>
          </a:p>
          <a:p>
            <a:pPr marL="0" lvl="1" indent="0">
              <a:lnSpc>
                <a:spcPct val="9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Adams           Adam              $5,500.00</a:t>
            </a:r>
          </a:p>
          <a:p>
            <a:pPr marL="0" lvl="1" indent="0">
              <a:lnSpc>
                <a:spcPct val="90000"/>
              </a:lnSpc>
              <a:buNone/>
              <a:tabLst>
                <a:tab pos="395288" algn="l"/>
              </a:tabLst>
            </a:pPr>
            <a:r>
              <a:rPr lang="en-US" sz="2000" dirty="0" err="1">
                <a:latin typeface="Courier New" charset="0"/>
              </a:rPr>
              <a:t>Zumwalt</a:t>
            </a:r>
            <a:r>
              <a:rPr lang="en-US" sz="2000" dirty="0">
                <a:latin typeface="Courier New" charset="0"/>
              </a:rPr>
              <a:t>         Mary              $6,500.00</a:t>
            </a:r>
            <a:endParaRPr lang="en-US" sz="2000" i="1" dirty="0">
              <a:latin typeface="Courier New" charset="0"/>
            </a:endParaRPr>
          </a:p>
          <a:p>
            <a:pPr marL="0" lvl="1" indent="0">
              <a:lnSpc>
                <a:spcPct val="90000"/>
              </a:lnSpc>
              <a:buNone/>
              <a:tabLst>
                <a:tab pos="395288" algn="l"/>
              </a:tabLst>
            </a:pPr>
            <a:r>
              <a:rPr lang="en-US" sz="2000" i="1" dirty="0">
                <a:latin typeface="Courier New" charset="0"/>
              </a:rPr>
              <a:t>2 rows selected.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538" y="6342966"/>
            <a:ext cx="7166228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>
                <a:latin typeface="Courier New" charset="0"/>
              </a:rPr>
              <a:t>WHERE Salary BETWEEN 5000 AND 10000</a:t>
            </a:r>
          </a:p>
        </p:txBody>
      </p:sp>
    </p:spTree>
    <p:extLst>
      <p:ext uri="{BB962C8B-B14F-4D97-AF65-F5344CB8AC3E}">
        <p14:creationId xmlns:p14="http://schemas.microsoft.com/office/powerpoint/2010/main" val="367976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8F20-B367-4684-97E7-B6030D41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Combining Between, AND,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C3DA-EB9D-42B1-9F9E-95EDE428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SELECT </a:t>
            </a:r>
            <a:r>
              <a:rPr lang="en-US" sz="2000" dirty="0" err="1">
                <a:latin typeface="Courier New" charset="0"/>
              </a:rPr>
              <a:t>LastName</a:t>
            </a:r>
            <a:r>
              <a:rPr lang="en-US" sz="2000" dirty="0">
                <a:latin typeface="Courier New" charset="0"/>
              </a:rPr>
              <a:t> "Last Name", FirstName "First Name",</a:t>
            </a: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    Salary "Salary"</a:t>
            </a: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FROM Employee </a:t>
            </a:r>
            <a:endParaRPr lang="en-US" sz="2000" b="1" dirty="0">
              <a:latin typeface="Courier New" charset="0"/>
            </a:endParaRP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2000" b="1" dirty="0">
                <a:latin typeface="Courier New" charset="0"/>
              </a:rPr>
              <a:t>WHERE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Salary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BETWEEN 4000 AND 5000 </a:t>
            </a:r>
            <a:endParaRPr lang="en-US" sz="2000" dirty="0">
              <a:latin typeface="Courier New" charset="0"/>
            </a:endParaRP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b="1" dirty="0">
                <a:latin typeface="Courier New" charset="0"/>
              </a:rPr>
              <a:t>OR Salary BETWEEN 6000 AND 8000</a:t>
            </a:r>
            <a:endParaRPr lang="en-US" sz="2000" dirty="0">
              <a:latin typeface="Courier New" charset="0"/>
            </a:endParaRP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ORDER BY Salary</a:t>
            </a:r>
            <a:r>
              <a:rPr lang="en-US" sz="2000" b="1" dirty="0">
                <a:latin typeface="Courier New" charset="0"/>
              </a:rPr>
              <a:t>;</a:t>
            </a:r>
            <a:endParaRPr lang="en-US" sz="2000" dirty="0">
              <a:latin typeface="Courier New" charset="0"/>
            </a:endParaRP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endParaRPr lang="en-US" sz="2000" dirty="0">
              <a:latin typeface="Courier New" charset="0"/>
            </a:endParaRP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Last Name       First Name           Salary</a:t>
            </a: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--------------- --------------- -----------</a:t>
            </a: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Smith           Alyssa            $4,550.00</a:t>
            </a: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Brockwell       Mary Ellen        $4,800.00</a:t>
            </a: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Boudreaux       Betty             $4,895.00</a:t>
            </a: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Zumwalt         Mary              $6,500.00</a:t>
            </a:r>
            <a:endParaRPr lang="en-US" sz="2000" i="1" dirty="0">
              <a:latin typeface="Courier New" charset="0"/>
            </a:endParaRPr>
          </a:p>
          <a:p>
            <a:pPr marL="0" lvl="1" indent="0">
              <a:lnSpc>
                <a:spcPct val="80000"/>
              </a:lnSpc>
              <a:buNone/>
              <a:tabLst>
                <a:tab pos="395288" algn="l"/>
              </a:tabLst>
            </a:pPr>
            <a:r>
              <a:rPr lang="en-US" sz="2000" i="1" dirty="0">
                <a:latin typeface="Courier New" charset="0"/>
              </a:rPr>
              <a:t>4 rows selected.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26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587</Words>
  <Application>Microsoft Office PowerPoint</Application>
  <PresentationFormat>On-screen Show (4:3)</PresentationFormat>
  <Paragraphs>112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Calisto MT</vt:lpstr>
      <vt:lpstr>Courier New</vt:lpstr>
      <vt:lpstr>Times New Roman</vt:lpstr>
      <vt:lpstr>Wingdings</vt:lpstr>
      <vt:lpstr>Venture</vt:lpstr>
      <vt:lpstr>Adding Power to your Queries</vt:lpstr>
      <vt:lpstr>Agenda</vt:lpstr>
      <vt:lpstr>Ranges and Lists</vt:lpstr>
      <vt:lpstr>Example</vt:lpstr>
      <vt:lpstr>IN</vt:lpstr>
      <vt:lpstr>NOT IN</vt:lpstr>
      <vt:lpstr>IN and NOT IN – Common Errors – Missing Commas Where Required</vt:lpstr>
      <vt:lpstr>BETWEEN</vt:lpstr>
      <vt:lpstr>Combining Between, AND, OR</vt:lpstr>
      <vt:lpstr>NOT BETWEEN</vt:lpstr>
      <vt:lpstr>BETWEEN Operator – Common Errors – Comma Where None Is Allowed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Powell, Anne</cp:lastModifiedBy>
  <cp:revision>48</cp:revision>
  <cp:lastPrinted>2021-07-14T17:26:12Z</cp:lastPrinted>
  <dcterms:created xsi:type="dcterms:W3CDTF">2016-01-01T19:13:59Z</dcterms:created>
  <dcterms:modified xsi:type="dcterms:W3CDTF">2021-07-14T18:56:50Z</dcterms:modified>
</cp:coreProperties>
</file>