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63" r:id="rId3"/>
    <p:sldId id="315" r:id="rId4"/>
    <p:sldId id="278" r:id="rId5"/>
    <p:sldId id="316" r:id="rId6"/>
    <p:sldId id="272" r:id="rId7"/>
    <p:sldId id="301" r:id="rId8"/>
    <p:sldId id="282" r:id="rId9"/>
    <p:sldId id="349" r:id="rId10"/>
    <p:sldId id="350" r:id="rId11"/>
    <p:sldId id="283" r:id="rId1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4972" autoAdjust="0"/>
  </p:normalViewPr>
  <p:slideViewPr>
    <p:cSldViewPr snapToGrid="0" snapToObjects="1">
      <p:cViewPr varScale="1">
        <p:scale>
          <a:sx n="91" d="100"/>
          <a:sy n="91" d="100"/>
        </p:scale>
        <p:origin x="56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394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370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9DA4FF-2997-4237-95DB-64624CA36C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06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7/14/2021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Adding Power to your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5 Video 9</a:t>
            </a:r>
          </a:p>
          <a:p>
            <a:r>
              <a:rPr lang="en-US" dirty="0"/>
              <a:t>Character Matching and Nulls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217C-CA20-4716-AB70-E42BC5E7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NOT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97F2-8ED8-42D1-BE6F-8DE45FCB1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SELECT *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FROM </a:t>
            </a:r>
            <a:r>
              <a:rPr lang="en-US" sz="2800" dirty="0" err="1">
                <a:latin typeface="Courier New" charset="0"/>
              </a:rPr>
              <a:t>ProjectAssignment</a:t>
            </a:r>
            <a:r>
              <a:rPr lang="en-US" sz="2800" dirty="0">
                <a:latin typeface="Courier New" charset="0"/>
              </a:rPr>
              <a:t> 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WHERE </a:t>
            </a:r>
            <a:r>
              <a:rPr lang="en-US" sz="2800" dirty="0" err="1">
                <a:latin typeface="Courier New" charset="0"/>
              </a:rPr>
              <a:t>HoursWorked</a:t>
            </a:r>
            <a:r>
              <a:rPr lang="en-US" sz="2800" dirty="0">
                <a:latin typeface="Courier New" charset="0"/>
              </a:rPr>
              <a:t> IS NOT NULL;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EMPLO PROJECTNUMBER HOURSWORKED PLANNEDHOURS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----- ------------- ----------- ------------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33358             5        41.2           65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66532             7        14.8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67555             7        12.2         15.8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33344             8          23           21</a:t>
            </a: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dirty="0">
                <a:latin typeface="Courier New" charset="0"/>
              </a:rPr>
              <a:t>67555             8        24.1           18</a:t>
            </a:r>
          </a:p>
          <a:p>
            <a:pPr marL="3175" lvl="4" indent="0">
              <a:buNone/>
              <a:tabLst>
                <a:tab pos="855663" algn="l"/>
              </a:tabLst>
            </a:pPr>
            <a:endParaRPr lang="en-US" sz="2800" dirty="0">
              <a:latin typeface="Courier New" charset="0"/>
            </a:endParaRPr>
          </a:p>
          <a:p>
            <a:pPr marL="3175" lvl="4" indent="0">
              <a:buNone/>
              <a:tabLst>
                <a:tab pos="855663" algn="l"/>
              </a:tabLst>
            </a:pPr>
            <a:r>
              <a:rPr lang="en-US" sz="2800" i="1" dirty="0">
                <a:latin typeface="Courier New" charset="0"/>
              </a:rPr>
              <a:t>16 rows selected.</a:t>
            </a:r>
            <a:endParaRPr lang="en-US" sz="2800" dirty="0">
              <a:latin typeface="Courier New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01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>
            <a:extLst>
              <a:ext uri="{FF2B5EF4-FFF2-40B4-BE49-F238E27FC236}">
                <a16:creationId xmlns:a16="http://schemas.microsoft.com/office/drawing/2014/main" id="{DEE0396A-5EC6-422D-8A6B-82AF3CA062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Example</a:t>
            </a:r>
          </a:p>
        </p:txBody>
      </p:sp>
      <p:sp>
        <p:nvSpPr>
          <p:cNvPr id="233475" name="Rectangle 3">
            <a:extLst>
              <a:ext uri="{FF2B5EF4-FFF2-40B4-BE49-F238E27FC236}">
                <a16:creationId xmlns:a16="http://schemas.microsoft.com/office/drawing/2014/main" id="{53C482A0-7F48-4649-8B88-69354ABC3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971550" lvl="4" indent="-466725" algn="l" eaLnBrk="1" hangingPunct="1">
              <a:tabLst>
                <a:tab pos="85566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5.29 */</a:t>
            </a:r>
          </a:p>
          <a:p>
            <a:pPr marL="971550" lvl="4" indent="-466725" algn="l" eaLnBrk="1" hangingPunct="1">
              <a:tabLst>
                <a:tab pos="85566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*</a:t>
            </a:r>
          </a:p>
          <a:p>
            <a:pPr marL="971550" lvl="4" indent="-466725" algn="l" eaLnBrk="1" hangingPunct="1">
              <a:tabLst>
                <a:tab pos="85566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</a:rPr>
              <a:t>ProjectAssignment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marL="971550" lvl="4" indent="-466725" algn="l" eaLnBrk="1" hangingPunct="1">
              <a:tabLst>
                <a:tab pos="855663" algn="l"/>
              </a:tabLst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HoursWorked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</a:rPr>
              <a:t>=</a:t>
            </a:r>
            <a:r>
              <a:rPr lang="en-US" altLang="en-US" sz="2000" dirty="0">
                <a:latin typeface="Courier New" panose="02070309020205020404" pitchFamily="49" charset="0"/>
              </a:rPr>
              <a:t> 0;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marL="971550" lvl="4" indent="-466725" algn="l" eaLnBrk="1" hangingPunct="1">
              <a:tabLst>
                <a:tab pos="855663" algn="l"/>
              </a:tabLst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no rows selected.</a:t>
            </a:r>
            <a:endParaRPr lang="en-US" altLang="en-US" sz="2000" i="1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marL="971550" lvl="4" indent="-466725" algn="just" eaLnBrk="1" hangingPunct="1">
              <a:buFontTx/>
              <a:buChar char="•"/>
              <a:tabLst>
                <a:tab pos="855663" algn="l"/>
              </a:tabLst>
              <a:defRPr/>
            </a:pPr>
            <a:r>
              <a:rPr lang="en-US" altLang="en-US" sz="2800" dirty="0">
                <a:cs typeface="Times New Roman" panose="02020603050405020304" pitchFamily="18" charset="0"/>
              </a:rPr>
              <a:t>The query did not return a result table because none of the rows in the assignment table have a zero value for </a:t>
            </a:r>
            <a:r>
              <a:rPr lang="en-US" altLang="en-US" sz="2800" dirty="0" err="1">
                <a:cs typeface="Times New Roman" panose="02020603050405020304" pitchFamily="18" charset="0"/>
              </a:rPr>
              <a:t>work_hours</a:t>
            </a:r>
            <a:r>
              <a:rPr lang="en-US" altLang="en-US" sz="2800" dirty="0">
                <a:cs typeface="Times New Roman" panose="02020603050405020304" pitchFamily="18" charset="0"/>
              </a:rPr>
              <a:t>.  Thus, you can see that zero (0) is a value, not an "unknown value."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7. Aliases </a:t>
            </a:r>
          </a:p>
          <a:p>
            <a:r>
              <a:rPr lang="en-US" dirty="0"/>
              <a:t>7. Logical Operators</a:t>
            </a:r>
          </a:p>
          <a:p>
            <a:r>
              <a:rPr lang="en-US" dirty="0"/>
              <a:t>8. Ranges and Lists</a:t>
            </a:r>
          </a:p>
          <a:p>
            <a:r>
              <a:rPr lang="en-US" sz="3600" b="1" dirty="0"/>
              <a:t>9. Character Matching</a:t>
            </a:r>
          </a:p>
          <a:p>
            <a:r>
              <a:rPr lang="en-US" sz="3600" b="1" dirty="0"/>
              <a:t>9. NULL</a:t>
            </a:r>
          </a:p>
          <a:p>
            <a:r>
              <a:rPr lang="en-US" dirty="0"/>
              <a:t>10. Math and attributes</a:t>
            </a:r>
          </a:p>
          <a:p>
            <a:r>
              <a:rPr lang="en-US" dirty="0"/>
              <a:t>11. In-class practice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 Matching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492" y="1538111"/>
            <a:ext cx="7453804" cy="4890651"/>
          </a:xfrm>
        </p:spPr>
        <p:txBody>
          <a:bodyPr>
            <a:normAutofit/>
          </a:bodyPr>
          <a:lstStyle/>
          <a:p>
            <a:r>
              <a:rPr lang="en-US" dirty="0"/>
              <a:t>LIKE or NOT LIKE</a:t>
            </a:r>
          </a:p>
          <a:p>
            <a:r>
              <a:rPr lang="en-US" dirty="0"/>
              <a:t>Wildcards</a:t>
            </a:r>
          </a:p>
          <a:p>
            <a:pPr marL="744538" lvl="3" indent="-349250">
              <a:tabLst>
                <a:tab pos="395288" algn="l"/>
              </a:tabLst>
            </a:pPr>
            <a:r>
              <a:rPr lang="en-US" b="1" dirty="0"/>
              <a:t>% - </a:t>
            </a:r>
            <a:r>
              <a:rPr lang="en-US" dirty="0"/>
              <a:t>Matches any string of zero or more characters, </a:t>
            </a:r>
            <a:endParaRPr lang="en-US" u="sng" dirty="0"/>
          </a:p>
          <a:p>
            <a:pPr marL="744538" lvl="3" indent="-349250">
              <a:tabLst>
                <a:tab pos="395288" algn="l"/>
              </a:tabLst>
            </a:pPr>
            <a:r>
              <a:rPr lang="en-US" b="1" dirty="0"/>
              <a:t>_  (underscore) - </a:t>
            </a:r>
            <a:r>
              <a:rPr lang="en-US" dirty="0"/>
              <a:t>Matches any single character.</a:t>
            </a:r>
          </a:p>
          <a:p>
            <a:pPr marL="744538" lvl="3" indent="-349250">
              <a:tabLst>
                <a:tab pos="395288" algn="l"/>
              </a:tabLst>
            </a:pPr>
            <a:r>
              <a:rPr lang="en-US" b="1" dirty="0"/>
              <a:t>[ ]  (brackets) - </a:t>
            </a:r>
            <a:r>
              <a:rPr lang="en-US" dirty="0"/>
              <a:t>any single character within a specified range such as '</a:t>
            </a:r>
            <a:r>
              <a:rPr lang="en-US" b="1" dirty="0" err="1"/>
              <a:t>a</a:t>
            </a:r>
            <a:r>
              <a:rPr lang="en-US" dirty="0" err="1"/>
              <a:t>’to</a:t>
            </a:r>
            <a:r>
              <a:rPr lang="en-US" dirty="0"/>
              <a:t> '</a:t>
            </a:r>
            <a:r>
              <a:rPr lang="en-US" b="1" dirty="0"/>
              <a:t>d</a:t>
            </a:r>
            <a:r>
              <a:rPr lang="en-US" dirty="0"/>
              <a:t>', inclusive [a-d] or a set of characters such as [</a:t>
            </a:r>
            <a:r>
              <a:rPr lang="en-US" dirty="0" err="1"/>
              <a:t>aeiouy</a:t>
            </a:r>
            <a:r>
              <a:rPr lang="en-US" dirty="0"/>
              <a:t>]</a:t>
            </a:r>
          </a:p>
          <a:p>
            <a:pPr marL="744538" lvl="3" indent="-349250">
              <a:tabLst>
                <a:tab pos="395288" algn="l"/>
              </a:tabLst>
            </a:pPr>
            <a:r>
              <a:rPr lang="en-US" b="1" dirty="0"/>
              <a:t>[^]  (not brackets)	</a:t>
            </a:r>
            <a:r>
              <a:rPr lang="en-US" dirty="0"/>
              <a:t>any single character </a:t>
            </a:r>
            <a:r>
              <a:rPr lang="en-US" b="1" dirty="0"/>
              <a:t>not </a:t>
            </a:r>
            <a:r>
              <a:rPr lang="en-US" dirty="0"/>
              <a:t>in the specified range or set. (e.g., [^a-f])</a:t>
            </a:r>
          </a:p>
          <a:p>
            <a:pPr marL="744538" lvl="3" indent="-349250">
              <a:tabLst>
                <a:tab pos="395288" algn="l"/>
              </a:tabLst>
            </a:pPr>
            <a:endParaRPr lang="en-US" dirty="0"/>
          </a:p>
          <a:p>
            <a:pPr marL="349250" lvl="3" indent="-349250">
              <a:tabLst>
                <a:tab pos="395288" algn="l"/>
              </a:tabLst>
            </a:pPr>
            <a:r>
              <a:rPr lang="en-US" sz="2400" b="1" dirty="0"/>
              <a:t>NOTE*</a:t>
            </a:r>
            <a:r>
              <a:rPr lang="en-US" sz="2400" dirty="0"/>
              <a:t> Comparison operators (=, &gt;, &lt;, </a:t>
            </a:r>
            <a:r>
              <a:rPr lang="en-US" sz="2400" dirty="0" err="1"/>
              <a:t>etc</a:t>
            </a:r>
            <a:r>
              <a:rPr lang="en-US" sz="2400" dirty="0"/>
              <a:t>) cannot be used with wildcards.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719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7062713D-0DE8-45F6-A366-7C91E9AC7D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u="sng"/>
              <a:t>More Examples</a:t>
            </a:r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0C366CE5-F1E4-46F4-A918-69FB2ADCC6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744538" lvl="3" indent="-349250" algn="just" eaLnBrk="1" hangingPunct="1">
              <a:tabLst>
                <a:tab pos="395288" algn="l"/>
              </a:tabLst>
              <a:defRPr/>
            </a:pPr>
            <a:endParaRPr lang="en-US" altLang="en-US" sz="2400" dirty="0">
              <a:ea typeface="PMingLiU" charset="-120"/>
            </a:endParaRPr>
          </a:p>
          <a:p>
            <a:pPr marL="744538" lvl="3" indent="-349250" algn="just" eaLnBrk="1" hangingPunct="1">
              <a:buFontTx/>
              <a:buChar char="•"/>
              <a:tabLst>
                <a:tab pos="395288" algn="l"/>
              </a:tabLst>
              <a:defRPr/>
            </a:pPr>
            <a:r>
              <a:rPr lang="en-US" altLang="en-US" sz="2800" dirty="0">
                <a:ea typeface="PMingLiU" charset="-120"/>
              </a:rPr>
              <a:t>LIKE </a:t>
            </a:r>
            <a:r>
              <a:rPr lang="en-US" altLang="en-US" sz="2800" dirty="0">
                <a:solidFill>
                  <a:srgbClr val="FF0066"/>
                </a:solidFill>
                <a:ea typeface="PMingLiU" charset="-120"/>
              </a:rPr>
              <a:t>'%</a:t>
            </a:r>
            <a:r>
              <a:rPr lang="en-US" altLang="en-US" sz="2800" dirty="0" err="1">
                <a:solidFill>
                  <a:srgbClr val="FF0066"/>
                </a:solidFill>
                <a:ea typeface="PMingLiU" charset="-120"/>
              </a:rPr>
              <a:t>inger</a:t>
            </a:r>
            <a:r>
              <a:rPr lang="en-US" altLang="en-US" sz="2800" dirty="0">
                <a:solidFill>
                  <a:srgbClr val="FF0066"/>
                </a:solidFill>
                <a:ea typeface="PMingLiU" charset="-120"/>
              </a:rPr>
              <a:t>'</a:t>
            </a:r>
            <a:r>
              <a:rPr lang="en-US" altLang="en-US" sz="2800" dirty="0">
                <a:ea typeface="PMingLiU" charset="-120"/>
              </a:rPr>
              <a:t> will search for every name that ends with '</a:t>
            </a:r>
            <a:r>
              <a:rPr lang="en-US" altLang="en-US" sz="2800" dirty="0" err="1">
                <a:ea typeface="PMingLiU" charset="-120"/>
              </a:rPr>
              <a:t>inger</a:t>
            </a:r>
            <a:r>
              <a:rPr lang="en-US" altLang="en-US" sz="2800" dirty="0">
                <a:ea typeface="PMingLiU" charset="-120"/>
              </a:rPr>
              <a:t>' (R</a:t>
            </a:r>
            <a:r>
              <a:rPr lang="en-US" altLang="en-US" sz="2800" b="1" dirty="0">
                <a:ea typeface="PMingLiU" charset="-120"/>
              </a:rPr>
              <a:t>inger</a:t>
            </a:r>
            <a:r>
              <a:rPr lang="en-US" altLang="en-US" sz="2800" dirty="0">
                <a:ea typeface="PMingLiU" charset="-120"/>
              </a:rPr>
              <a:t>, Str</a:t>
            </a:r>
            <a:r>
              <a:rPr lang="en-US" altLang="en-US" sz="2800" b="1" dirty="0">
                <a:ea typeface="PMingLiU" charset="-120"/>
              </a:rPr>
              <a:t>inger</a:t>
            </a:r>
            <a:r>
              <a:rPr lang="en-US" altLang="en-US" sz="2800" dirty="0">
                <a:ea typeface="PMingLiU" charset="-120"/>
              </a:rPr>
              <a:t>).</a:t>
            </a:r>
          </a:p>
          <a:p>
            <a:pPr marL="744538" lvl="3" indent="-349250" algn="just" eaLnBrk="1" hangingPunct="1">
              <a:buFontTx/>
              <a:buChar char="•"/>
              <a:tabLst>
                <a:tab pos="395288" algn="l"/>
              </a:tabLst>
              <a:defRPr/>
            </a:pPr>
            <a:r>
              <a:rPr lang="en-US" altLang="en-US" sz="2800" dirty="0">
                <a:ea typeface="PMingLiU" charset="-120"/>
              </a:rPr>
              <a:t>LIKE </a:t>
            </a:r>
            <a:r>
              <a:rPr lang="en-US" altLang="en-US" sz="2800" dirty="0">
                <a:solidFill>
                  <a:srgbClr val="FF0066"/>
                </a:solidFill>
                <a:ea typeface="PMingLiU" charset="-120"/>
              </a:rPr>
              <a:t>'%</a:t>
            </a:r>
            <a:r>
              <a:rPr lang="en-US" altLang="en-US" sz="2800" dirty="0" err="1">
                <a:solidFill>
                  <a:srgbClr val="FF0066"/>
                </a:solidFill>
                <a:ea typeface="PMingLiU" charset="-120"/>
              </a:rPr>
              <a:t>en</a:t>
            </a:r>
            <a:r>
              <a:rPr lang="en-US" altLang="en-US" sz="2800" dirty="0">
                <a:solidFill>
                  <a:srgbClr val="FF0066"/>
                </a:solidFill>
                <a:ea typeface="PMingLiU" charset="-120"/>
              </a:rPr>
              <a:t>%'</a:t>
            </a:r>
            <a:r>
              <a:rPr lang="en-US" altLang="en-US" sz="2800" dirty="0">
                <a:ea typeface="PMingLiU" charset="-120"/>
              </a:rPr>
              <a:t> will search for every name that has the letters '</a:t>
            </a:r>
            <a:r>
              <a:rPr lang="en-US" altLang="en-US" sz="2800" dirty="0" err="1">
                <a:ea typeface="PMingLiU" charset="-120"/>
              </a:rPr>
              <a:t>en</a:t>
            </a:r>
            <a:r>
              <a:rPr lang="en-US" altLang="en-US" sz="2800" dirty="0">
                <a:ea typeface="PMingLiU" charset="-120"/>
              </a:rPr>
              <a:t>' in the name (B</a:t>
            </a:r>
            <a:r>
              <a:rPr lang="en-US" altLang="en-US" sz="2800" b="1" dirty="0">
                <a:ea typeface="PMingLiU" charset="-120"/>
              </a:rPr>
              <a:t>en</a:t>
            </a:r>
            <a:r>
              <a:rPr lang="en-US" altLang="en-US" sz="2800" dirty="0">
                <a:ea typeface="PMingLiU" charset="-120"/>
              </a:rPr>
              <a:t>net, Gre</a:t>
            </a:r>
            <a:r>
              <a:rPr lang="en-US" altLang="en-US" sz="2800" b="1" dirty="0">
                <a:ea typeface="PMingLiU" charset="-120"/>
              </a:rPr>
              <a:t>en</a:t>
            </a:r>
            <a:r>
              <a:rPr lang="en-US" altLang="en-US" sz="2800" dirty="0">
                <a:ea typeface="PMingLiU" charset="-120"/>
              </a:rPr>
              <a:t>, </a:t>
            </a:r>
            <a:r>
              <a:rPr lang="en-US" altLang="en-US" sz="2800" dirty="0" err="1">
                <a:ea typeface="PMingLiU" charset="-120"/>
              </a:rPr>
              <a:t>McBadd</a:t>
            </a:r>
            <a:r>
              <a:rPr lang="en-US" altLang="en-US" sz="2800" b="1" dirty="0" err="1">
                <a:ea typeface="PMingLiU" charset="-120"/>
              </a:rPr>
              <a:t>en</a:t>
            </a:r>
            <a:r>
              <a:rPr lang="en-US" altLang="en-US" sz="2800" b="1" dirty="0">
                <a:ea typeface="PMingLiU" charset="-120"/>
              </a:rPr>
              <a:t>, En</a:t>
            </a:r>
            <a:r>
              <a:rPr lang="en-US" altLang="en-US" sz="2800" dirty="0">
                <a:ea typeface="PMingLiU" charset="-120"/>
              </a:rPr>
              <a:t>right).</a:t>
            </a:r>
          </a:p>
          <a:p>
            <a:pPr marL="744538" lvl="3" indent="-349250" algn="just" eaLnBrk="1" hangingPunct="1">
              <a:buFontTx/>
              <a:buChar char="•"/>
              <a:tabLst>
                <a:tab pos="395288" algn="l"/>
              </a:tabLst>
              <a:defRPr/>
            </a:pPr>
            <a:r>
              <a:rPr lang="en-US" altLang="en-US" sz="2800" dirty="0">
                <a:ea typeface="PMingLiU" charset="-120"/>
              </a:rPr>
              <a:t>LIKE </a:t>
            </a:r>
            <a:r>
              <a:rPr lang="en-US" altLang="en-US" sz="2800" dirty="0">
                <a:solidFill>
                  <a:srgbClr val="FF0066"/>
                </a:solidFill>
                <a:ea typeface="PMingLiU" charset="-120"/>
              </a:rPr>
              <a:t>'_</a:t>
            </a:r>
            <a:r>
              <a:rPr lang="en-US" altLang="en-US" sz="2800" dirty="0" err="1">
                <a:solidFill>
                  <a:srgbClr val="FF0066"/>
                </a:solidFill>
                <a:ea typeface="PMingLiU" charset="-120"/>
              </a:rPr>
              <a:t>heryl</a:t>
            </a:r>
            <a:r>
              <a:rPr lang="en-US" altLang="en-US" sz="2800" dirty="0">
                <a:solidFill>
                  <a:srgbClr val="FF0066"/>
                </a:solidFill>
                <a:ea typeface="PMingLiU" charset="-120"/>
              </a:rPr>
              <a:t>'</a:t>
            </a:r>
            <a:r>
              <a:rPr lang="en-US" altLang="en-US" sz="2800" dirty="0">
                <a:ea typeface="PMingLiU" charset="-120"/>
              </a:rPr>
              <a:t> will search for every six-letter name ending with '</a:t>
            </a:r>
            <a:r>
              <a:rPr lang="en-US" altLang="en-US" sz="2800" dirty="0" err="1">
                <a:ea typeface="PMingLiU" charset="-120"/>
              </a:rPr>
              <a:t>heryl</a:t>
            </a:r>
            <a:r>
              <a:rPr lang="en-US" altLang="en-US" sz="2800" dirty="0">
                <a:ea typeface="PMingLiU" charset="-120"/>
              </a:rPr>
              <a:t>' (C</a:t>
            </a:r>
            <a:r>
              <a:rPr lang="en-US" altLang="en-US" sz="2800" b="1" dirty="0">
                <a:ea typeface="PMingLiU" charset="-120"/>
              </a:rPr>
              <a:t>heryl</a:t>
            </a:r>
            <a:r>
              <a:rPr lang="en-US" altLang="en-US" sz="2800" dirty="0">
                <a:ea typeface="PMingLiU" charset="-120"/>
              </a:rPr>
              <a:t>).  Notice how this is different than '%</a:t>
            </a:r>
            <a:r>
              <a:rPr lang="en-US" altLang="en-US" sz="2800" dirty="0" err="1">
                <a:ea typeface="PMingLiU" charset="-120"/>
              </a:rPr>
              <a:t>heryl</a:t>
            </a:r>
            <a:r>
              <a:rPr lang="en-US" altLang="en-US" sz="2800" dirty="0">
                <a:ea typeface="PMingLiU" charset="-120"/>
              </a:rPr>
              <a:t>' which would return names that are six characters or more.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608" y="1538111"/>
            <a:ext cx="8119012" cy="4780891"/>
          </a:xfrm>
        </p:spPr>
        <p:txBody>
          <a:bodyPr>
            <a:normAutofit lnSpcReduction="10000"/>
          </a:bodyPr>
          <a:lstStyle/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"Last Name", FirstName "First Name"</a:t>
            </a: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FROM Employee</a:t>
            </a: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WHERE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LIKE 'Bo%';</a:t>
            </a:r>
          </a:p>
          <a:p>
            <a:pPr marL="228600" lvl="2" indent="0">
              <a:buNone/>
              <a:tabLst>
                <a:tab pos="395288" algn="l"/>
              </a:tabLst>
            </a:pPr>
            <a:endParaRPr lang="en-US" sz="1000" dirty="0">
              <a:latin typeface="Courier New" charset="0"/>
            </a:endParaRP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Last Name       First Name</a:t>
            </a: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--------------- ---------------</a:t>
            </a: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Boudreaux       Beverly</a:t>
            </a: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Bock            Douglas</a:t>
            </a: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 err="1">
                <a:latin typeface="Courier New" charset="0"/>
              </a:rPr>
              <a:t>Bordoloi</a:t>
            </a:r>
            <a:r>
              <a:rPr lang="en-US" dirty="0">
                <a:latin typeface="Courier New" charset="0"/>
              </a:rPr>
              <a:t>        </a:t>
            </a:r>
            <a:r>
              <a:rPr lang="en-US" dirty="0" err="1">
                <a:latin typeface="Courier New" charset="0"/>
              </a:rPr>
              <a:t>Bijoy</a:t>
            </a:r>
            <a:endParaRPr lang="en-US" dirty="0">
              <a:latin typeface="Courier New" charset="0"/>
            </a:endParaRP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dirty="0">
                <a:latin typeface="Courier New" charset="0"/>
              </a:rPr>
              <a:t>Boudreaux       Betty</a:t>
            </a:r>
            <a:endParaRPr lang="en-US" i="1" dirty="0">
              <a:latin typeface="Courier New" charset="0"/>
            </a:endParaRPr>
          </a:p>
          <a:p>
            <a:pPr marL="228600" lvl="2" indent="0">
              <a:buNone/>
              <a:tabLst>
                <a:tab pos="395288" algn="l"/>
              </a:tabLst>
            </a:pPr>
            <a:r>
              <a:rPr lang="en-US" i="1" dirty="0">
                <a:latin typeface="Courier New" charset="0"/>
              </a:rPr>
              <a:t>4 rows selected.</a:t>
            </a:r>
          </a:p>
          <a:p>
            <a:pPr marL="6858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5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Combining LIKE and NOT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732" y="1538112"/>
            <a:ext cx="8149664" cy="490633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TreatmentNumber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PatientID</a:t>
            </a:r>
            <a:r>
              <a:rPr lang="en-US" dirty="0">
                <a:latin typeface="Courier New" charset="0"/>
              </a:rPr>
              <a:t>, </a:t>
            </a:r>
            <a:r>
              <a:rPr lang="en-US" dirty="0" err="1">
                <a:latin typeface="Courier New" charset="0"/>
              </a:rPr>
              <a:t>EmployeeID</a:t>
            </a:r>
            <a:endParaRPr lang="en-US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FROM Treatment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WHERE Comments LIKE '%EKG%' AND </a:t>
            </a:r>
            <a:r>
              <a:rPr lang="en-US" dirty="0" err="1">
                <a:latin typeface="Courier New" charset="0"/>
              </a:rPr>
              <a:t>EmployeeID</a:t>
            </a:r>
            <a:r>
              <a:rPr lang="en-US" dirty="0">
                <a:latin typeface="Courier New" charset="0"/>
              </a:rPr>
              <a:t> NOT LIKE '01%';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TREATMENTNUMBER PATIENTID EMPLOYEEID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--------------- --------- ----------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              7 100305    66425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              8 100504    66532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latin typeface="Courier New" charset="0"/>
              </a:rPr>
              <a:t>              1 100303    88777</a:t>
            </a:r>
            <a:endParaRPr lang="en-US" i="1" dirty="0"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i="1" dirty="0">
                <a:latin typeface="Courier New" charset="0"/>
              </a:rPr>
              <a:t>3 rows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300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>
            <a:extLst>
              <a:ext uri="{FF2B5EF4-FFF2-40B4-BE49-F238E27FC236}">
                <a16:creationId xmlns:a16="http://schemas.microsoft.com/office/drawing/2014/main" id="{A86E67FD-C6F5-4620-BFEA-8016A31B30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b="1" dirty="0"/>
              <a:t>Common Error</a:t>
            </a:r>
          </a:p>
        </p:txBody>
      </p:sp>
      <p:sp>
        <p:nvSpPr>
          <p:cNvPr id="251907" name="Rectangle 3">
            <a:extLst>
              <a:ext uri="{FF2B5EF4-FFF2-40B4-BE49-F238E27FC236}">
                <a16:creationId xmlns:a16="http://schemas.microsoft.com/office/drawing/2014/main" id="{32BA647F-472D-466B-A528-FE49A95B0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10600" cy="49530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defRPr/>
            </a:pPr>
            <a:r>
              <a:rPr lang="en-US" altLang="en-US" sz="2800" dirty="0"/>
              <a:t>Comparison operators (=, &gt;, &lt;,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) cannot be used with wildcards.  This query does not work … replace the equal sign (=) with the LIKE operator.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5.26 */</a:t>
            </a: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DISTINCT </a:t>
            </a:r>
            <a:r>
              <a:rPr lang="en-US" altLang="en-US" sz="2000" dirty="0" err="1">
                <a:latin typeface="Courier New" panose="02070309020205020404" pitchFamily="49" charset="0"/>
              </a:rPr>
              <a:t>EmployeeID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</a:t>
            </a:r>
            <a:r>
              <a:rPr lang="en-US" altLang="en-US" sz="2000" dirty="0" err="1">
                <a:latin typeface="Courier New" panose="02070309020205020404" pitchFamily="49" charset="0"/>
              </a:rPr>
              <a:t>ProjectAssignment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WHERE </a:t>
            </a:r>
            <a:r>
              <a:rPr lang="en-US" altLang="en-US" sz="2000" dirty="0" err="1">
                <a:latin typeface="Courier New" panose="02070309020205020404" pitchFamily="49" charset="0"/>
              </a:rPr>
              <a:t>EmployeeID</a:t>
            </a:r>
            <a:r>
              <a:rPr lang="en-US" altLang="en-US" sz="2000" dirty="0">
                <a:latin typeface="Courier New" panose="02070309020205020404" pitchFamily="49" charset="0"/>
              </a:rPr>
              <a:t> = '%32';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no rows selected.</a:t>
            </a:r>
          </a:p>
          <a:p>
            <a:pPr eaLnBrk="1" hangingPunct="1">
              <a:buFontTx/>
              <a:buNone/>
              <a:defRPr/>
            </a:pPr>
            <a:endParaRPr lang="en-US" altLang="en-US" sz="2000" i="1" dirty="0">
              <a:latin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altLang="en-US" sz="2400" dirty="0"/>
              <a:t>What needs to be done to correct this query?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>
            <a:extLst>
              <a:ext uri="{FF2B5EF4-FFF2-40B4-BE49-F238E27FC236}">
                <a16:creationId xmlns:a16="http://schemas.microsoft.com/office/drawing/2014/main" id="{2FE0FBCC-0ECA-43F0-9E18-A419DC130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en-US" sz="3200" b="1" dirty="0">
                <a:cs typeface="Arial" panose="020B0604020202020204" pitchFamily="34" charset="0"/>
              </a:rPr>
              <a:t>Unknown Values – IS NULL and</a:t>
            </a:r>
            <a:br>
              <a:rPr lang="en-US" altLang="en-US" sz="3200" b="1" dirty="0">
                <a:cs typeface="Arial" panose="020B0604020202020204" pitchFamily="34" charset="0"/>
              </a:rPr>
            </a:br>
            <a:r>
              <a:rPr lang="en-US" altLang="en-US" sz="3200" b="1" dirty="0">
                <a:cs typeface="Arial" panose="020B0604020202020204" pitchFamily="34" charset="0"/>
              </a:rPr>
              <a:t>IS NOT NULL</a:t>
            </a:r>
          </a:p>
        </p:txBody>
      </p:sp>
      <p:sp>
        <p:nvSpPr>
          <p:cNvPr id="232451" name="Rectangle 3">
            <a:extLst>
              <a:ext uri="{FF2B5EF4-FFF2-40B4-BE49-F238E27FC236}">
                <a16:creationId xmlns:a16="http://schemas.microsoft.com/office/drawing/2014/main" id="{43282E44-AA05-4F09-9B56-07D93DC44E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3987" y="1586753"/>
            <a:ext cx="7923874" cy="4729964"/>
          </a:xfrm>
        </p:spPr>
        <p:txBody>
          <a:bodyPr>
            <a:normAutofit fontScale="70000" lnSpcReduction="20000"/>
          </a:bodyPr>
          <a:lstStyle/>
          <a:p>
            <a:pPr marL="738188" lvl="3" indent="-330200" algn="just" eaLnBrk="1" hangingPunct="1">
              <a:buFontTx/>
              <a:buChar char="•"/>
              <a:tabLst>
                <a:tab pos="796925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NULL value is the absence of a value – it is </a:t>
            </a:r>
            <a:r>
              <a:rPr lang="en-US" altLang="en-US" sz="2400" b="1" dirty="0">
                <a:cs typeface="Times New Roman" panose="02020603050405020304" pitchFamily="18" charset="0"/>
              </a:rPr>
              <a:t>not synonymous </a:t>
            </a:r>
            <a:r>
              <a:rPr lang="en-US" altLang="en-US" sz="2400" dirty="0">
                <a:cs typeface="Times New Roman" panose="02020603050405020304" pitchFamily="18" charset="0"/>
              </a:rPr>
              <a:t>with "zero" (numerical values) or "blank" (character values).</a:t>
            </a:r>
          </a:p>
          <a:p>
            <a:pPr marL="738188" lvl="3" indent="-330200" algn="just" eaLnBrk="1" hangingPunct="1">
              <a:buFontTx/>
              <a:buChar char="•"/>
              <a:tabLst>
                <a:tab pos="796925" algn="l"/>
              </a:tabLst>
              <a:defRPr/>
            </a:pPr>
            <a:r>
              <a:rPr lang="en-US" altLang="en-US" sz="2400" dirty="0">
                <a:cs typeface="Times New Roman" panose="02020603050405020304" pitchFamily="18" charset="0"/>
              </a:rPr>
              <a:t>NULL values allow users to distinguish between a deliberate entry of zero/blank and a non-entry of data.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/* SQL Example 5.27 */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SELECT </a:t>
            </a:r>
            <a:r>
              <a:rPr lang="en-US" altLang="en-US" sz="18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1800" dirty="0">
                <a:latin typeface="Courier New" panose="02070309020205020404" pitchFamily="49" charset="0"/>
              </a:rPr>
              <a:t> "Last Name", </a:t>
            </a:r>
            <a:r>
              <a:rPr lang="en-US" altLang="en-US" sz="18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1800" dirty="0">
                <a:latin typeface="Courier New" panose="02070309020205020404" pitchFamily="49" charset="0"/>
              </a:rPr>
              <a:t> "First Name",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    </a:t>
            </a:r>
            <a:r>
              <a:rPr lang="en-US" altLang="en-US" sz="1800" dirty="0" err="1">
                <a:latin typeface="Courier New" panose="02070309020205020404" pitchFamily="49" charset="0"/>
              </a:rPr>
              <a:t>WageRate</a:t>
            </a:r>
            <a:r>
              <a:rPr lang="en-US" altLang="en-US" sz="1800" dirty="0">
                <a:latin typeface="Courier New" panose="02070309020205020404" pitchFamily="49" charset="0"/>
              </a:rPr>
              <a:t> "Wage"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FROM Employee 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WHERE Salary IS NULL;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endParaRPr lang="en-US" altLang="en-US" sz="1800" dirty="0">
              <a:latin typeface="Courier New" panose="02070309020205020404" pitchFamily="49" charset="0"/>
            </a:endParaRP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Last Name       First Name            Wage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--------------- --------------- ----------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Thornton        Billy                 8.28</a:t>
            </a: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dirty="0">
                <a:latin typeface="Courier New" panose="02070309020205020404" pitchFamily="49" charset="0"/>
              </a:rPr>
              <a:t>Clinton         William               7.35</a:t>
            </a:r>
            <a:endParaRPr lang="en-US" altLang="en-US" sz="1800" i="1" dirty="0">
              <a:latin typeface="Courier New" panose="02070309020205020404" pitchFamily="49" charset="0"/>
            </a:endParaRPr>
          </a:p>
          <a:p>
            <a:pPr marL="738188" lvl="3" indent="-330200" algn="l" eaLnBrk="1" hangingPunct="1">
              <a:tabLst>
                <a:tab pos="796925" algn="l"/>
              </a:tabLst>
              <a:defRPr/>
            </a:pPr>
            <a:r>
              <a:rPr lang="en-US" altLang="en-US" sz="1800" i="1" dirty="0">
                <a:latin typeface="Courier New" panose="02070309020205020404" pitchFamily="49" charset="0"/>
              </a:rPr>
              <a:t>2 rows selected.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9607-F8E9-4E03-B419-67A01F051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64C66-3BA0-4C1F-A2EC-16D8B6AB3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3" indent="0"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SELECT </a:t>
            </a:r>
            <a:r>
              <a:rPr lang="en-US" dirty="0" err="1">
                <a:latin typeface="Courier New" charset="0"/>
              </a:rPr>
              <a:t>LastName</a:t>
            </a:r>
            <a:r>
              <a:rPr lang="en-US" dirty="0">
                <a:latin typeface="Courier New" charset="0"/>
              </a:rPr>
              <a:t> "Last Name", FirstName "First Name",</a:t>
            </a: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WageRate</a:t>
            </a:r>
            <a:r>
              <a:rPr lang="en-US" dirty="0">
                <a:latin typeface="Courier New" charset="0"/>
              </a:rPr>
              <a:t> "Wage"</a:t>
            </a: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FROM Employee </a:t>
            </a: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WHERE Salary IS NULL;</a:t>
            </a: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endParaRPr lang="en-US" dirty="0">
              <a:latin typeface="Courier New" charset="0"/>
            </a:endParaRP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Last Name       First Name            Wage</a:t>
            </a: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--------------- --------------- ----------</a:t>
            </a: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Thornton        Billy                 8.28</a:t>
            </a:r>
          </a:p>
          <a:p>
            <a:pPr marL="0" lvl="3" indent="0">
              <a:spcBef>
                <a:spcPts val="0"/>
              </a:spcBef>
              <a:buNone/>
              <a:tabLst>
                <a:tab pos="796925" algn="l"/>
              </a:tabLst>
            </a:pPr>
            <a:r>
              <a:rPr lang="en-US" dirty="0">
                <a:latin typeface="Courier New" charset="0"/>
              </a:rPr>
              <a:t>Clinton         William               7.35</a:t>
            </a:r>
            <a:endParaRPr lang="en-US" i="1" dirty="0">
              <a:latin typeface="Courier New" charset="0"/>
            </a:endParaRPr>
          </a:p>
          <a:p>
            <a:pPr marL="0" lvl="3" indent="0">
              <a:buNone/>
              <a:tabLst>
                <a:tab pos="796925" algn="l"/>
              </a:tabLst>
            </a:pPr>
            <a:r>
              <a:rPr lang="en-US" i="1" dirty="0">
                <a:latin typeface="Courier New" charset="0"/>
              </a:rPr>
              <a:t>2 rows selected.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744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Words>638</Words>
  <Application>Microsoft Office PowerPoint</Application>
  <PresentationFormat>On-screen Show (4:3)</PresentationFormat>
  <Paragraphs>107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PMingLiU</vt:lpstr>
      <vt:lpstr>Arial</vt:lpstr>
      <vt:lpstr>Calibri</vt:lpstr>
      <vt:lpstr>Calisto MT</vt:lpstr>
      <vt:lpstr>Courier New</vt:lpstr>
      <vt:lpstr>Times New Roman</vt:lpstr>
      <vt:lpstr>Wingdings</vt:lpstr>
      <vt:lpstr>Venture</vt:lpstr>
      <vt:lpstr>Adding Power to your Queries</vt:lpstr>
      <vt:lpstr>Agenda</vt:lpstr>
      <vt:lpstr>Character Matching</vt:lpstr>
      <vt:lpstr>More Examples</vt:lpstr>
      <vt:lpstr>LIKE</vt:lpstr>
      <vt:lpstr>Combining LIKE and NOT LIKE</vt:lpstr>
      <vt:lpstr>Common Error</vt:lpstr>
      <vt:lpstr>Unknown Values – IS NULL and IS NOT NULL</vt:lpstr>
      <vt:lpstr>IS NULL</vt:lpstr>
      <vt:lpstr>IS NOT NULL</vt:lpstr>
      <vt:lpstr>Example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47</cp:revision>
  <cp:lastPrinted>2021-07-14T17:26:12Z</cp:lastPrinted>
  <dcterms:created xsi:type="dcterms:W3CDTF">2016-01-01T19:13:59Z</dcterms:created>
  <dcterms:modified xsi:type="dcterms:W3CDTF">2021-07-14T19:03:21Z</dcterms:modified>
</cp:coreProperties>
</file>