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63" r:id="rId3"/>
    <p:sldId id="317" r:id="rId4"/>
    <p:sldId id="277" r:id="rId5"/>
    <p:sldId id="318" r:id="rId6"/>
    <p:sldId id="319" r:id="rId7"/>
    <p:sldId id="289" r:id="rId8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 autoAdjust="0"/>
    <p:restoredTop sz="84953" autoAdjust="0"/>
  </p:normalViewPr>
  <p:slideViewPr>
    <p:cSldViewPr snapToGrid="0" snapToObjects="1">
      <p:cViewPr varScale="1">
        <p:scale>
          <a:sx n="106" d="100"/>
          <a:sy n="106" d="100"/>
        </p:scale>
        <p:origin x="86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E3180A5-EFCA-406E-A0F8-4F62DDF59C8F}" type="datetimeFigureOut">
              <a:rPr lang="en-US" smtClean="0"/>
              <a:t>8/2/21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13B7610-8058-4F81-BAAA-6575BE085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44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DA4FF-2997-4237-95DB-64624CA36C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26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DA4FF-2997-4237-95DB-64624CA36C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09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DA4FF-2997-4237-95DB-64624CA36C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92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DA4FF-2997-4237-95DB-64624CA36C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81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aperBackingColor.jpg"/>
          <p:cNvPicPr>
            <a:picLocks noChangeAspect="1"/>
          </p:cNvPicPr>
          <p:nvPr/>
        </p:nvPicPr>
        <p:blipFill>
          <a:blip r:embed="rId2"/>
          <a:srcRect l="469" t="13915"/>
          <a:stretch>
            <a:fillRect/>
          </a:stretch>
        </p:blipFill>
        <p:spPr>
          <a:xfrm>
            <a:off x="1613903" y="699248"/>
            <a:ext cx="5916194" cy="3837694"/>
          </a:xfrm>
          <a:prstGeom prst="rect">
            <a:avLst/>
          </a:prstGeom>
          <a:solidFill>
            <a:srgbClr val="FFFFFF">
              <a:shade val="85000"/>
            </a:srgbClr>
          </a:solidFill>
          <a:ln w="22225" cap="sq">
            <a:solidFill>
              <a:srgbClr val="FDFDFD"/>
            </a:solidFill>
            <a:miter lim="800000"/>
          </a:ln>
          <a:effectLst>
            <a:outerShdw blurRad="57150" dist="37500" dir="7560000" sy="98000" kx="80000" ky="63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69" y="1143000"/>
            <a:ext cx="5724862" cy="1846961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69" y="2994212"/>
            <a:ext cx="5724862" cy="1007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SzPct val="90000"/>
              <a:buFont typeface="Wingdings" pitchFamily="2" charset="2"/>
              <a:buNone/>
              <a:defRPr sz="2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8/2/21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8/2/21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363" y="1143000"/>
            <a:ext cx="3807662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199" y="605118"/>
            <a:ext cx="3776472" cy="556549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363" y="2618815"/>
            <a:ext cx="3807662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8/2/21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8/2/21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pictureCaptionBacking.png"/>
          <p:cNvPicPr>
            <a:picLocks noChangeAspect="1"/>
          </p:cNvPicPr>
          <p:nvPr/>
        </p:nvPicPr>
        <p:blipFill>
          <a:blip r:embed="rId2"/>
          <a:srcRect l="52272" t="8889" r="5152" b="16566"/>
          <a:stretch>
            <a:fillRect/>
          </a:stretch>
        </p:blipFill>
        <p:spPr>
          <a:xfrm>
            <a:off x="4594412" y="663388"/>
            <a:ext cx="3893127" cy="511232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5487" y="1143000"/>
            <a:ext cx="3792537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487" y="2618815"/>
            <a:ext cx="3792537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29938" y="864971"/>
            <a:ext cx="3422075" cy="47091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487" y="462896"/>
            <a:ext cx="7718425" cy="8280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9" y="1598613"/>
            <a:ext cx="7718424" cy="45720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685801"/>
            <a:ext cx="1066800" cy="54848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8" y="685757"/>
            <a:ext cx="6437312" cy="548222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hotoBacking-r.png"/>
          <p:cNvPicPr>
            <a:picLocks noChangeAspect="1"/>
          </p:cNvPicPr>
          <p:nvPr/>
        </p:nvPicPr>
        <p:blipFill>
          <a:blip r:embed="rId2"/>
          <a:srcRect l="17353" t="9412" r="17500" b="32353"/>
          <a:stretch>
            <a:fillRect/>
          </a:stretch>
        </p:blipFill>
        <p:spPr>
          <a:xfrm>
            <a:off x="1586753" y="645459"/>
            <a:ext cx="5957047" cy="399377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8C205785-377B-214E-B1DB-2690F5051EEA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435" y="4953000"/>
            <a:ext cx="8095130" cy="857250"/>
          </a:xfrm>
        </p:spPr>
        <p:txBody>
          <a:bodyPr anchor="b" anchorCtr="0">
            <a:noAutofit/>
          </a:bodyPr>
          <a:lstStyle>
            <a:lvl1pPr>
              <a:defRPr sz="54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435" y="5791200"/>
            <a:ext cx="8095130" cy="50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764792" y="804672"/>
            <a:ext cx="5638800" cy="3657600"/>
          </a:xfrm>
        </p:spPr>
        <p:txBody>
          <a:bodyPr/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818" y="2514600"/>
            <a:ext cx="8162365" cy="914400"/>
          </a:xfrm>
        </p:spPr>
        <p:txBody>
          <a:bodyPr anchor="b" anchorCtr="0"/>
          <a:lstStyle>
            <a:lvl1pPr algn="ctr">
              <a:defRPr sz="5400" b="0" cap="none" baseline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818" y="3429000"/>
            <a:ext cx="8162365" cy="701000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C205785-377B-214E-B1DB-2690F5051EEA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8/2/21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598613"/>
            <a:ext cx="3773488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00" y="2174875"/>
            <a:ext cx="3773488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98613"/>
            <a:ext cx="3776472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76472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8/2/21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8/2/21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4170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8/2/21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8/2/21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141" y="1586753"/>
            <a:ext cx="7691719" cy="457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C205785-377B-214E-B1DB-2690F5051EEA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400"/>
        </a:spcBef>
        <a:buSzPct val="90000"/>
        <a:buFont typeface="Wingdings" pitchFamily="2" charset="2"/>
        <a:buChar char="v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63650" indent="-349250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33655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946275" indent="-346075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Adding Power to your Queries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2 Chapter 5 Video 10</a:t>
            </a:r>
          </a:p>
          <a:p>
            <a:r>
              <a:rPr lang="en-US" dirty="0"/>
              <a:t>Math and attributes</a:t>
            </a:r>
          </a:p>
          <a:p>
            <a:r>
              <a:rPr lang="en-US" dirty="0"/>
              <a:t>Dr. Anne Powell</a:t>
            </a:r>
          </a:p>
        </p:txBody>
      </p:sp>
    </p:spTree>
    <p:extLst>
      <p:ext uri="{BB962C8B-B14F-4D97-AF65-F5344CB8AC3E}">
        <p14:creationId xmlns:p14="http://schemas.microsoft.com/office/powerpoint/2010/main" val="3413225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7. Aliases </a:t>
            </a:r>
          </a:p>
          <a:p>
            <a:r>
              <a:rPr lang="en-US" dirty="0"/>
              <a:t>7. Logical Operators</a:t>
            </a:r>
          </a:p>
          <a:p>
            <a:r>
              <a:rPr lang="en-US" dirty="0"/>
              <a:t>8. Ranges and Lists</a:t>
            </a:r>
          </a:p>
          <a:p>
            <a:r>
              <a:rPr lang="en-US" dirty="0"/>
              <a:t>9. Character Matching</a:t>
            </a:r>
          </a:p>
          <a:p>
            <a:r>
              <a:rPr lang="en-US" dirty="0"/>
              <a:t>9. NULL</a:t>
            </a:r>
          </a:p>
          <a:p>
            <a:r>
              <a:rPr lang="en-US" sz="3600" b="1" dirty="0"/>
              <a:t>10. Math and attributes</a:t>
            </a:r>
          </a:p>
          <a:p>
            <a:r>
              <a:rPr lang="en-US" dirty="0"/>
              <a:t>11. In-class practice</a:t>
            </a:r>
          </a:p>
        </p:txBody>
      </p:sp>
    </p:spTree>
    <p:extLst>
      <p:ext uri="{BB962C8B-B14F-4D97-AF65-F5344CB8AC3E}">
        <p14:creationId xmlns:p14="http://schemas.microsoft.com/office/powerpoint/2010/main" val="3986209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Expressions in WHERE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793" y="1869188"/>
            <a:ext cx="8071945" cy="3793057"/>
          </a:xfrm>
        </p:spPr>
        <p:txBody>
          <a:bodyPr/>
          <a:lstStyle/>
          <a:p>
            <a:pPr marL="342900" lvl="1" indent="-342900" algn="just">
              <a:tabLst>
                <a:tab pos="855663" algn="l"/>
              </a:tabLst>
            </a:pPr>
            <a:r>
              <a:rPr lang="en-US" sz="2400" dirty="0"/>
              <a:t>An expression is formed by combining a column name or constant with an arithmetic operator.  </a:t>
            </a:r>
          </a:p>
          <a:p>
            <a:pPr marL="342900" lvl="1" indent="-342900" algn="just">
              <a:tabLst>
                <a:tab pos="855663" algn="l"/>
              </a:tabLst>
            </a:pPr>
            <a:r>
              <a:rPr lang="en-US" sz="2400" dirty="0"/>
              <a:t>When expression is used in a SELECT clause with a column name it has no effect on the table</a:t>
            </a:r>
            <a:r>
              <a:rPr lang="en-US" sz="2400" dirty="0">
                <a:latin typeface="Arial"/>
              </a:rPr>
              <a:t>’</a:t>
            </a:r>
            <a:r>
              <a:rPr lang="en-US" sz="2400" dirty="0"/>
              <a:t>s underlying values.  </a:t>
            </a:r>
          </a:p>
          <a:p>
            <a:pPr marL="342900" lvl="1" indent="-342900" algn="just">
              <a:tabLst>
                <a:tab pos="855663" algn="l"/>
              </a:tabLst>
            </a:pPr>
            <a:r>
              <a:rPr lang="en-US" sz="2400" dirty="0"/>
              <a:t>The result of an arithmetic operation on NULL is NULL.</a:t>
            </a:r>
          </a:p>
        </p:txBody>
      </p:sp>
    </p:spTree>
    <p:extLst>
      <p:ext uri="{BB962C8B-B14F-4D97-AF65-F5344CB8AC3E}">
        <p14:creationId xmlns:p14="http://schemas.microsoft.com/office/powerpoint/2010/main" val="2820178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Expression Operators</a:t>
            </a:r>
          </a:p>
        </p:txBody>
      </p:sp>
      <p:graphicFrame>
        <p:nvGraphicFramePr>
          <p:cNvPr id="4" name="Group 1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958143"/>
              </p:ext>
            </p:extLst>
          </p:nvPr>
        </p:nvGraphicFramePr>
        <p:xfrm>
          <a:off x="1470402" y="2163829"/>
          <a:ext cx="6321014" cy="3627373"/>
        </p:xfrm>
        <a:graphic>
          <a:graphicData uri="http://schemas.openxmlformats.org/drawingml/2006/table">
            <a:tbl>
              <a:tblPr firstRow="1"/>
              <a:tblGrid>
                <a:gridCol w="1725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1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42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49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SYMBOL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OPERATION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ORDER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49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*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Multiplication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7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/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Division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49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+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Addition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2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49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-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Subtraction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2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864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966" y="1538111"/>
            <a:ext cx="8087042" cy="489065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dirty="0">
                <a:latin typeface="Courier New" charset="0"/>
              </a:rPr>
              <a:t>COLUMN "Annual Salary" FORMAT $9,999,999.99;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dirty="0">
                <a:latin typeface="Courier New" charset="0"/>
              </a:rPr>
              <a:t>SELECT </a:t>
            </a:r>
            <a:r>
              <a:rPr lang="en-US" dirty="0" err="1">
                <a:latin typeface="Courier New" charset="0"/>
              </a:rPr>
              <a:t>LastName</a:t>
            </a:r>
            <a:r>
              <a:rPr lang="en-US" dirty="0">
                <a:latin typeface="Courier New" charset="0"/>
              </a:rPr>
              <a:t> "Last Name", </a:t>
            </a:r>
            <a:r>
              <a:rPr lang="en-US" dirty="0" err="1">
                <a:latin typeface="Courier New" charset="0"/>
              </a:rPr>
              <a:t>FirstName</a:t>
            </a:r>
            <a:r>
              <a:rPr lang="en-US" dirty="0">
                <a:latin typeface="Courier New" charset="0"/>
              </a:rPr>
              <a:t> "First Name", 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dirty="0">
                <a:latin typeface="Courier New" charset="0"/>
              </a:rPr>
              <a:t>    </a:t>
            </a:r>
            <a:r>
              <a:rPr lang="en-US" b="1" dirty="0">
                <a:solidFill>
                  <a:srgbClr val="FF0066"/>
                </a:solidFill>
                <a:latin typeface="Courier New" charset="0"/>
              </a:rPr>
              <a:t>Salary*12 "Annual Salary"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dirty="0">
                <a:latin typeface="Courier New" charset="0"/>
              </a:rPr>
              <a:t>FROM Employee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dirty="0">
                <a:latin typeface="Courier New" charset="0"/>
              </a:rPr>
              <a:t>WHERE </a:t>
            </a:r>
            <a:r>
              <a:rPr lang="en-US" b="1" dirty="0">
                <a:solidFill>
                  <a:srgbClr val="FF0066"/>
                </a:solidFill>
                <a:latin typeface="Courier New" charset="0"/>
              </a:rPr>
              <a:t>Salary*12 &gt; 300000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dirty="0">
                <a:latin typeface="Courier New" charset="0"/>
              </a:rPr>
              <a:t>ORDER BY </a:t>
            </a:r>
            <a:r>
              <a:rPr lang="en-US" dirty="0" err="1">
                <a:latin typeface="Courier New" charset="0"/>
              </a:rPr>
              <a:t>LastName</a:t>
            </a:r>
            <a:r>
              <a:rPr lang="en-US" dirty="0">
                <a:latin typeface="Courier New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endParaRPr lang="en-US" sz="1050" dirty="0">
              <a:latin typeface="Courier New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dirty="0">
                <a:latin typeface="Courier New" charset="0"/>
              </a:rPr>
              <a:t>Last Name       First Name       Annual Salary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dirty="0">
                <a:latin typeface="Courier New" charset="0"/>
              </a:rPr>
              <a:t>--------------- --------------- --------------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dirty="0">
                <a:latin typeface="Courier New" charset="0"/>
              </a:rPr>
              <a:t>Barlow          William            $330,000.00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dirty="0">
                <a:latin typeface="Courier New" charset="0"/>
              </a:rPr>
              <a:t>Jones           </a:t>
            </a:r>
            <a:r>
              <a:rPr lang="en-US" dirty="0" err="1">
                <a:latin typeface="Courier New" charset="0"/>
              </a:rPr>
              <a:t>Quincey</a:t>
            </a:r>
            <a:r>
              <a:rPr lang="en-US" dirty="0">
                <a:latin typeface="Courier New" charset="0"/>
              </a:rPr>
              <a:t>            $366,600.00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dirty="0">
                <a:latin typeface="Courier New" charset="0"/>
              </a:rPr>
              <a:t>Smith           Susan              $390,000.00</a:t>
            </a:r>
            <a:endParaRPr lang="en-US" i="1" dirty="0">
              <a:latin typeface="Courier New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i="1" dirty="0">
                <a:latin typeface="Courier New" charset="0"/>
              </a:rPr>
              <a:t>3 rows selected.</a:t>
            </a:r>
            <a:r>
              <a:rPr lang="en-US" dirty="0">
                <a:latin typeface="Courier New" charset="0"/>
              </a:rPr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161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8111"/>
            <a:ext cx="8213834" cy="487497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dirty="0">
                <a:latin typeface="Courier New" charset="0"/>
              </a:rPr>
              <a:t>/* SQL Example Division */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dirty="0">
                <a:latin typeface="Courier New" charset="0"/>
              </a:rPr>
              <a:t>SELECT </a:t>
            </a:r>
            <a:r>
              <a:rPr lang="en-US" dirty="0" err="1">
                <a:latin typeface="Courier New" charset="0"/>
              </a:rPr>
              <a:t>EmployeeID</a:t>
            </a:r>
            <a:r>
              <a:rPr lang="en-US" dirty="0">
                <a:latin typeface="Courier New" charset="0"/>
              </a:rPr>
              <a:t>, </a:t>
            </a:r>
            <a:r>
              <a:rPr lang="en-US" dirty="0" err="1">
                <a:latin typeface="Courier New" charset="0"/>
              </a:rPr>
              <a:t>ProjectNumber</a:t>
            </a:r>
            <a:r>
              <a:rPr lang="en-US" dirty="0">
                <a:latin typeface="Courier New" charset="0"/>
              </a:rPr>
              <a:t> "Project",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dirty="0">
                <a:solidFill>
                  <a:srgbClr val="FF0066"/>
                </a:solidFill>
                <a:latin typeface="Courier New" charset="0"/>
              </a:rPr>
              <a:t>    </a:t>
            </a:r>
            <a:r>
              <a:rPr lang="en-US" dirty="0" err="1">
                <a:solidFill>
                  <a:srgbClr val="FF0066"/>
                </a:solidFill>
                <a:latin typeface="Courier New" charset="0"/>
              </a:rPr>
              <a:t>HoursWorked</a:t>
            </a:r>
            <a:r>
              <a:rPr lang="en-US" dirty="0">
                <a:solidFill>
                  <a:srgbClr val="FF0066"/>
                </a:solidFill>
                <a:latin typeface="Courier New" charset="0"/>
              </a:rPr>
              <a:t>/40 "</a:t>
            </a:r>
            <a:r>
              <a:rPr lang="en-US" dirty="0" err="1">
                <a:solidFill>
                  <a:srgbClr val="FF0066"/>
                </a:solidFill>
                <a:latin typeface="Courier New" charset="0"/>
              </a:rPr>
              <a:t>Avg</a:t>
            </a:r>
            <a:r>
              <a:rPr lang="en-US" dirty="0">
                <a:solidFill>
                  <a:srgbClr val="FF0066"/>
                </a:solidFill>
                <a:latin typeface="Courier New" charset="0"/>
              </a:rPr>
              <a:t> Hours/Week"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dirty="0">
                <a:latin typeface="Courier New" charset="0"/>
              </a:rPr>
              <a:t>FROM </a:t>
            </a:r>
            <a:r>
              <a:rPr lang="en-US" dirty="0" err="1">
                <a:latin typeface="Courier New" charset="0"/>
              </a:rPr>
              <a:t>ProjectAssignment</a:t>
            </a:r>
            <a:endParaRPr lang="en-US" dirty="0">
              <a:latin typeface="Courier New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dirty="0">
                <a:latin typeface="Courier New" charset="0"/>
              </a:rPr>
              <a:t>WHERE </a:t>
            </a:r>
            <a:r>
              <a:rPr lang="en-US" dirty="0" err="1">
                <a:latin typeface="Courier New" charset="0"/>
              </a:rPr>
              <a:t>ProjectNumber</a:t>
            </a:r>
            <a:r>
              <a:rPr lang="en-US" dirty="0">
                <a:latin typeface="Courier New" charset="0"/>
              </a:rPr>
              <a:t> = 8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dirty="0">
                <a:latin typeface="Courier New" charset="0"/>
              </a:rPr>
              <a:t>ORDER BY </a:t>
            </a:r>
            <a:r>
              <a:rPr lang="en-US" dirty="0" err="1">
                <a:latin typeface="Courier New" charset="0"/>
              </a:rPr>
              <a:t>EmployeeID</a:t>
            </a:r>
            <a:r>
              <a:rPr lang="en-US" dirty="0">
                <a:latin typeface="Courier New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endParaRPr lang="en-US" sz="1050" dirty="0">
              <a:latin typeface="Courier New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dirty="0">
                <a:latin typeface="Courier New" charset="0"/>
              </a:rPr>
              <a:t>EMPLOYEEID    Project </a:t>
            </a:r>
            <a:r>
              <a:rPr lang="en-US" dirty="0" err="1">
                <a:latin typeface="Courier New" charset="0"/>
              </a:rPr>
              <a:t>Avg</a:t>
            </a:r>
            <a:r>
              <a:rPr lang="en-US" dirty="0">
                <a:latin typeface="Courier New" charset="0"/>
              </a:rPr>
              <a:t> Hours/Week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dirty="0">
                <a:latin typeface="Courier New" charset="0"/>
              </a:rPr>
              <a:t>---------- ---------- --------------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dirty="0">
                <a:latin typeface="Courier New" charset="0"/>
              </a:rPr>
              <a:t>23232               8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dirty="0">
                <a:latin typeface="Courier New" charset="0"/>
              </a:rPr>
              <a:t>33344               8           .575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dirty="0">
                <a:latin typeface="Courier New" charset="0"/>
              </a:rPr>
              <a:t>67555               8          .6025</a:t>
            </a:r>
            <a:endParaRPr lang="en-US" i="1" dirty="0">
              <a:latin typeface="Courier New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i="1" dirty="0">
                <a:latin typeface="Courier New" charset="0"/>
              </a:rPr>
              <a:t>3 rows selected.</a:t>
            </a:r>
            <a:endParaRPr lang="en-US" sz="4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59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>
            <a:extLst>
              <a:ext uri="{FF2B5EF4-FFF2-40B4-BE49-F238E27FC236}">
                <a16:creationId xmlns:a16="http://schemas.microsoft.com/office/drawing/2014/main" id="{79812CEA-AB97-4A81-9095-CD60B91715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200" b="1" dirty="0"/>
              <a:t>Filtering Out NULL Values</a:t>
            </a:r>
            <a:endParaRPr lang="en-US" altLang="en-US" sz="3200" dirty="0"/>
          </a:p>
        </p:txBody>
      </p:sp>
      <p:sp>
        <p:nvSpPr>
          <p:cNvPr id="239619" name="Rectangle 3">
            <a:extLst>
              <a:ext uri="{FF2B5EF4-FFF2-40B4-BE49-F238E27FC236}">
                <a16:creationId xmlns:a16="http://schemas.microsoft.com/office/drawing/2014/main" id="{01F19FA3-54F8-4B3D-BD1C-4634F96F97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>
            <a:normAutofit fontScale="92500" lnSpcReduction="20000"/>
          </a:bodyPr>
          <a:lstStyle/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/* SQL Example 5.35 */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SELECT </a:t>
            </a:r>
            <a:r>
              <a:rPr lang="en-US" altLang="en-US" sz="2000" dirty="0" err="1">
                <a:latin typeface="Courier New" panose="02070309020205020404" pitchFamily="49" charset="0"/>
              </a:rPr>
              <a:t>EmployeeID</a:t>
            </a:r>
            <a:r>
              <a:rPr lang="en-US" altLang="en-US" sz="2000" dirty="0">
                <a:latin typeface="Courier New" panose="02070309020205020404" pitchFamily="49" charset="0"/>
              </a:rPr>
              <a:t>, </a:t>
            </a:r>
            <a:r>
              <a:rPr lang="en-US" altLang="en-US" sz="2000" dirty="0" err="1">
                <a:latin typeface="Courier New" panose="02070309020205020404" pitchFamily="49" charset="0"/>
              </a:rPr>
              <a:t>ProjectNumber</a:t>
            </a:r>
            <a:r>
              <a:rPr lang="en-US" altLang="en-US" sz="2000" dirty="0">
                <a:latin typeface="Courier New" panose="02070309020205020404" pitchFamily="49" charset="0"/>
              </a:rPr>
              <a:t> "Project",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    </a:t>
            </a:r>
            <a:r>
              <a:rPr lang="en-US" altLang="en-US" sz="2000" dirty="0" err="1">
                <a:latin typeface="Courier New" panose="02070309020205020404" pitchFamily="49" charset="0"/>
              </a:rPr>
              <a:t>HoursWorked</a:t>
            </a:r>
            <a:r>
              <a:rPr lang="en-US" altLang="en-US" sz="2000" dirty="0">
                <a:latin typeface="Courier New" panose="02070309020205020404" pitchFamily="49" charset="0"/>
              </a:rPr>
              <a:t>/40 "</a:t>
            </a:r>
            <a:r>
              <a:rPr lang="en-US" altLang="en-US" sz="2000" dirty="0" err="1">
                <a:latin typeface="Courier New" panose="02070309020205020404" pitchFamily="49" charset="0"/>
              </a:rPr>
              <a:t>Avg</a:t>
            </a:r>
            <a:r>
              <a:rPr lang="en-US" altLang="en-US" sz="2000" dirty="0">
                <a:latin typeface="Courier New" panose="02070309020205020404" pitchFamily="49" charset="0"/>
              </a:rPr>
              <a:t> Hours/Week"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FROM </a:t>
            </a:r>
            <a:r>
              <a:rPr lang="en-US" altLang="en-US" sz="2000" dirty="0" err="1">
                <a:latin typeface="Courier New" panose="02070309020205020404" pitchFamily="49" charset="0"/>
              </a:rPr>
              <a:t>ProjectAssignment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WHERE </a:t>
            </a:r>
            <a:r>
              <a:rPr lang="en-US" altLang="en-US" sz="2000" dirty="0" err="1">
                <a:latin typeface="Courier New" panose="02070309020205020404" pitchFamily="49" charset="0"/>
              </a:rPr>
              <a:t>ProjectNumber</a:t>
            </a:r>
            <a:r>
              <a:rPr lang="en-US" altLang="en-US" sz="2000" dirty="0">
                <a:latin typeface="Courier New" panose="02070309020205020404" pitchFamily="49" charset="0"/>
              </a:rPr>
              <a:t> = 8 AND 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    </a:t>
            </a:r>
            <a:r>
              <a:rPr lang="en-US" altLang="en-US" sz="2000" dirty="0" err="1">
                <a:latin typeface="Courier New" panose="02070309020205020404" pitchFamily="49" charset="0"/>
              </a:rPr>
              <a:t>HoursWorked</a:t>
            </a:r>
            <a:r>
              <a:rPr lang="en-US" altLang="en-US" sz="2000" dirty="0">
                <a:latin typeface="Courier New" panose="02070309020205020404" pitchFamily="49" charset="0"/>
              </a:rPr>
              <a:t> IS NOT NULL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ORDER BY </a:t>
            </a:r>
            <a:r>
              <a:rPr lang="en-US" altLang="en-US" sz="2000" dirty="0" err="1">
                <a:latin typeface="Courier New" panose="02070309020205020404" pitchFamily="49" charset="0"/>
              </a:rPr>
              <a:t>EmployeeID</a:t>
            </a:r>
            <a:r>
              <a:rPr lang="en-US" altLang="en-US" sz="2000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EMPLOYEEID    Project </a:t>
            </a:r>
            <a:r>
              <a:rPr lang="en-US" altLang="en-US" sz="2000" dirty="0" err="1">
                <a:latin typeface="Courier New" panose="02070309020205020404" pitchFamily="49" charset="0"/>
              </a:rPr>
              <a:t>Avg</a:t>
            </a:r>
            <a:r>
              <a:rPr lang="en-US" altLang="en-US" sz="2000" dirty="0">
                <a:latin typeface="Courier New" panose="02070309020205020404" pitchFamily="49" charset="0"/>
              </a:rPr>
              <a:t> Hours/Week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---------- ---------- --------------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33344               8           .575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67555               8          .6025</a:t>
            </a:r>
            <a:endParaRPr lang="en-US" altLang="en-US" sz="2000" i="1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i="1" dirty="0">
                <a:latin typeface="Courier New" panose="02070309020205020404" pitchFamily="49" charset="0"/>
              </a:rPr>
              <a:t>2 rows selected.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Ventur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Venture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Ven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76200" dist="25400" dir="13500000">
              <a:srgbClr val="4B4B4B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shade val="10000"/>
                <a:alpha val="30000"/>
                <a:satMod val="60000"/>
              </a:schemeClr>
              <a:schemeClr val="phClr">
                <a:tint val="20000"/>
                <a:alpha val="5000"/>
                <a:satMod val="30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</TotalTime>
  <Words>306</Words>
  <Application>Microsoft Macintosh PowerPoint</Application>
  <PresentationFormat>On-screen Show (4:3)</PresentationFormat>
  <Paragraphs>79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Calisto MT</vt:lpstr>
      <vt:lpstr>Courier New</vt:lpstr>
      <vt:lpstr>Times New Roman</vt:lpstr>
      <vt:lpstr>Wingdings</vt:lpstr>
      <vt:lpstr>Venture</vt:lpstr>
      <vt:lpstr>Adding Power to your Queries</vt:lpstr>
      <vt:lpstr>Agenda</vt:lpstr>
      <vt:lpstr>Expressions in WHERE Clause</vt:lpstr>
      <vt:lpstr>Expression Operators</vt:lpstr>
      <vt:lpstr>Multiplication</vt:lpstr>
      <vt:lpstr>Division</vt:lpstr>
      <vt:lpstr>Filtering Out NULL Values</vt:lpstr>
    </vt:vector>
  </TitlesOfParts>
  <Company>SIUE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Design CMIS 450</dc:title>
  <dc:creator>its</dc:creator>
  <cp:lastModifiedBy>Beyer, Angela</cp:lastModifiedBy>
  <cp:revision>48</cp:revision>
  <cp:lastPrinted>2021-07-14T17:26:12Z</cp:lastPrinted>
  <dcterms:created xsi:type="dcterms:W3CDTF">2016-01-01T19:13:59Z</dcterms:created>
  <dcterms:modified xsi:type="dcterms:W3CDTF">2021-08-02T20:54:50Z</dcterms:modified>
</cp:coreProperties>
</file>