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140" y="225678"/>
            <a:ext cx="868616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331" y="97282"/>
            <a:ext cx="1119505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89828" y="2065146"/>
            <a:ext cx="5938520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865" y="387881"/>
            <a:ext cx="596227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4865" marR="5080" indent="-812800" algn="l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Multivariate</a:t>
            </a:r>
            <a:r>
              <a:rPr lang="en-US" sz="4800" spc="-10" dirty="0"/>
              <a:t> </a:t>
            </a:r>
            <a:r>
              <a:rPr sz="4800" spc="-10" dirty="0"/>
              <a:t>Analysis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4495800" y="1546644"/>
            <a:ext cx="3505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solidFill>
                  <a:srgbClr val="006FC0"/>
                </a:solidFill>
                <a:latin typeface="Times New Roman"/>
                <a:cs typeface="Times New Roman"/>
              </a:rPr>
              <a:t>Factor</a:t>
            </a:r>
            <a:r>
              <a:rPr sz="4000" b="1" spc="-2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06FC0"/>
                </a:solidFill>
                <a:latin typeface="Times New Roman"/>
                <a:cs typeface="Times New Roman"/>
              </a:rPr>
              <a:t>Analysis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9000" y="5311356"/>
            <a:ext cx="6400039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2819" marR="5080" indent="-960755">
              <a:lnSpc>
                <a:spcPct val="100000"/>
              </a:lnSpc>
              <a:spcBef>
                <a:spcPts val="100"/>
              </a:spcBef>
            </a:pPr>
            <a:r>
              <a:rPr lang="en-US" sz="2400" b="1" spc="-45" dirty="0">
                <a:latin typeface="Times New Roman"/>
                <a:cs typeface="Times New Roman"/>
              </a:rPr>
              <a:t>Southern Illinois University Edwardsville</a:t>
            </a:r>
          </a:p>
          <a:p>
            <a:pPr marL="972819" marR="5080" indent="-960755">
              <a:lnSpc>
                <a:spcPct val="100000"/>
              </a:lnSpc>
              <a:spcBef>
                <a:spcPts val="100"/>
              </a:spcBef>
            </a:pPr>
            <a:r>
              <a:rPr lang="en-US" sz="2400" b="1" spc="-45" dirty="0">
                <a:latin typeface="Times New Roman"/>
                <a:cs typeface="Times New Roman"/>
              </a:rPr>
              <a:t>                 </a:t>
            </a:r>
            <a:r>
              <a:rPr lang="en-US" i="1" spc="-45" dirty="0">
                <a:latin typeface="Times New Roman"/>
                <a:cs typeface="Times New Roman"/>
              </a:rPr>
              <a:t>Zahra,   Sagar, Steven, </a:t>
            </a:r>
            <a:r>
              <a:rPr lang="en-US" i="1" spc="-45" dirty="0" err="1">
                <a:latin typeface="Times New Roman"/>
                <a:cs typeface="Times New Roman"/>
              </a:rPr>
              <a:t>Yusupha</a:t>
            </a:r>
            <a:r>
              <a:rPr lang="en-US" i="1" spc="-45" dirty="0">
                <a:latin typeface="Times New Roman"/>
                <a:cs typeface="Times New Roman"/>
              </a:rPr>
              <a:t> </a:t>
            </a:r>
            <a:endParaRPr i="1" dirty="0">
              <a:latin typeface="Times New Roman"/>
              <a:cs typeface="Times New Roman"/>
            </a:endParaRPr>
          </a:p>
        </p:txBody>
      </p:sp>
      <p:pic>
        <p:nvPicPr>
          <p:cNvPr id="7" name="Picture 6" descr="A logo of a cougar&#10;&#10;Description automatically generated">
            <a:extLst>
              <a:ext uri="{FF2B5EF4-FFF2-40B4-BE49-F238E27FC236}">
                <a16:creationId xmlns:a16="http://schemas.microsoft.com/office/drawing/2014/main" id="{0681D70A-1306-716F-73AD-2BAEDC44A4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1" b="9434"/>
          <a:stretch/>
        </p:blipFill>
        <p:spPr>
          <a:xfrm>
            <a:off x="4425043" y="2538127"/>
            <a:ext cx="3341914" cy="26483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331" y="97282"/>
            <a:ext cx="52749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EFA</a:t>
            </a:r>
            <a:r>
              <a:rPr spc="-185" dirty="0"/>
              <a:t> </a:t>
            </a:r>
            <a:r>
              <a:rPr dirty="0"/>
              <a:t>Using</a:t>
            </a:r>
            <a:r>
              <a:rPr spc="-10" dirty="0"/>
              <a:t> </a:t>
            </a:r>
            <a:r>
              <a:rPr dirty="0"/>
              <a:t>R:</a:t>
            </a:r>
            <a:r>
              <a:rPr spc="-5" dirty="0"/>
              <a:t> </a:t>
            </a:r>
            <a:r>
              <a:rPr dirty="0">
                <a:solidFill>
                  <a:srgbClr val="006FC0"/>
                </a:solidFill>
              </a:rPr>
              <a:t>Factor</a:t>
            </a:r>
            <a:r>
              <a:rPr spc="-75" dirty="0">
                <a:solidFill>
                  <a:srgbClr val="006FC0"/>
                </a:solidFill>
              </a:rPr>
              <a:t> </a:t>
            </a:r>
            <a:r>
              <a:rPr spc="-10" dirty="0">
                <a:solidFill>
                  <a:srgbClr val="006FC0"/>
                </a:solidFill>
              </a:rPr>
              <a:t>Rotation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23955" y="6447359"/>
            <a:ext cx="16764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25" dirty="0">
                <a:solidFill>
                  <a:srgbClr val="888888"/>
                </a:solidFill>
                <a:latin typeface="Tahoma"/>
                <a:cs typeface="Tahoma"/>
              </a:rPr>
              <a:t>13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2906" y="1853183"/>
            <a:ext cx="6530494" cy="34029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3540" y="596646"/>
            <a:ext cx="111220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After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factors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extraction:</a:t>
            </a:r>
            <a:endParaRPr sz="18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b="1" dirty="0">
                <a:latin typeface="Times New Roman"/>
                <a:cs typeface="Times New Roman"/>
              </a:rPr>
              <a:t>Factor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Loading:</a:t>
            </a:r>
            <a:r>
              <a:rPr sz="1800" b="1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Calculate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what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degree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variables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load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factors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(i.e.,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calculate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loading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variable</a:t>
            </a:r>
            <a:endParaRPr sz="18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10" dirty="0">
                <a:latin typeface="Times New Roman"/>
                <a:cs typeface="Times New Roman"/>
              </a:rPr>
              <a:t> factor).</a:t>
            </a:r>
            <a:endParaRPr sz="1800" dirty="0">
              <a:latin typeface="Times New Roman"/>
              <a:cs typeface="Times New Roman"/>
            </a:endParaRPr>
          </a:p>
          <a:p>
            <a:pPr marL="755015" marR="5080" lvl="1" indent="-285750">
              <a:lnSpc>
                <a:spcPct val="100000"/>
              </a:lnSpc>
              <a:buFont typeface="Courier New"/>
              <a:buChar char="o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Generally,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most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variables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high</a:t>
            </a:r>
            <a:r>
              <a:rPr sz="1800" i="1" spc="29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loadings</a:t>
            </a:r>
            <a:r>
              <a:rPr sz="1800" i="1" spc="29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on</a:t>
            </a:r>
            <a:r>
              <a:rPr sz="1800" i="1" spc="29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the</a:t>
            </a:r>
            <a:r>
              <a:rPr sz="1800" i="1" spc="3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most</a:t>
            </a:r>
            <a:r>
              <a:rPr sz="1800" i="1" spc="29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important</a:t>
            </a:r>
            <a:r>
              <a:rPr sz="1800" i="1" spc="29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factor</a:t>
            </a:r>
            <a:r>
              <a:rPr sz="1800" i="1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small</a:t>
            </a:r>
            <a:r>
              <a:rPr sz="1800" i="1" spc="29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loadings</a:t>
            </a:r>
            <a:r>
              <a:rPr sz="1800" i="1" spc="29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on</a:t>
            </a:r>
            <a:r>
              <a:rPr sz="1800" i="1" spc="29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all</a:t>
            </a:r>
            <a:r>
              <a:rPr sz="1800" i="1" spc="30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other 	factors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6179" y="5322823"/>
            <a:ext cx="29667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400" i="1" dirty="0">
                <a:latin typeface="Times New Roman"/>
                <a:cs typeface="Times New Roman"/>
              </a:rPr>
              <a:t>Orthogonal</a:t>
            </a:r>
            <a:r>
              <a:rPr sz="1400" i="1" spc="2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rotation</a:t>
            </a:r>
            <a:r>
              <a:rPr sz="1400" i="1" spc="3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ensures</a:t>
            </a:r>
            <a:r>
              <a:rPr sz="1400" i="1" spc="2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that</a:t>
            </a:r>
            <a:r>
              <a:rPr sz="1400" i="1" spc="25" dirty="0">
                <a:latin typeface="Times New Roman"/>
                <a:cs typeface="Times New Roman"/>
              </a:rPr>
              <a:t> </a:t>
            </a:r>
            <a:r>
              <a:rPr sz="1400" i="1" spc="-25" dirty="0"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2692" y="5536184"/>
            <a:ext cx="2679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9455" algn="l"/>
                <a:tab pos="1428115" algn="l"/>
                <a:tab pos="2508885" algn="l"/>
              </a:tabLst>
            </a:pPr>
            <a:r>
              <a:rPr sz="1400" i="1" spc="-10" dirty="0">
                <a:latin typeface="Times New Roman"/>
                <a:cs typeface="Times New Roman"/>
              </a:rPr>
              <a:t>factors</a:t>
            </a:r>
            <a:r>
              <a:rPr sz="1400" i="1" dirty="0">
                <a:latin typeface="Times New Roman"/>
                <a:cs typeface="Times New Roman"/>
              </a:rPr>
              <a:t>	</a:t>
            </a:r>
            <a:r>
              <a:rPr sz="1400" i="1" spc="-10" dirty="0">
                <a:latin typeface="Times New Roman"/>
                <a:cs typeface="Times New Roman"/>
              </a:rPr>
              <a:t>remain</a:t>
            </a:r>
            <a:r>
              <a:rPr sz="1400" i="1" dirty="0">
                <a:latin typeface="Times New Roman"/>
                <a:cs typeface="Times New Roman"/>
              </a:rPr>
              <a:t>	</a:t>
            </a:r>
            <a:r>
              <a:rPr sz="1400" i="1" spc="-10" dirty="0">
                <a:latin typeface="Times New Roman"/>
                <a:cs typeface="Times New Roman"/>
              </a:rPr>
              <a:t>independent</a:t>
            </a:r>
            <a:r>
              <a:rPr sz="1400" i="1" dirty="0">
                <a:latin typeface="Times New Roman"/>
                <a:cs typeface="Times New Roman"/>
              </a:rPr>
              <a:t>	</a:t>
            </a:r>
            <a:r>
              <a:rPr sz="1400" i="1" spc="-25" dirty="0">
                <a:latin typeface="Times New Roman"/>
                <a:cs typeface="Times New Roman"/>
              </a:rPr>
              <a:t>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2692" y="5749544"/>
            <a:ext cx="2161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10" dirty="0">
                <a:latin typeface="Times New Roman"/>
                <a:cs typeface="Times New Roman"/>
              </a:rPr>
              <a:t>uncorrelated</a:t>
            </a:r>
            <a:r>
              <a:rPr sz="1400" i="1" spc="20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Times New Roman"/>
                <a:cs typeface="Times New Roman"/>
              </a:rPr>
              <a:t>(perpendicular).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50178" y="5310378"/>
            <a:ext cx="25495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400" i="1" dirty="0">
                <a:latin typeface="Times New Roman"/>
                <a:cs typeface="Times New Roman"/>
              </a:rPr>
              <a:t>Oblique</a:t>
            </a:r>
            <a:r>
              <a:rPr sz="1400" i="1" spc="254" dirty="0">
                <a:latin typeface="Times New Roman"/>
                <a:cs typeface="Times New Roman"/>
              </a:rPr>
              <a:t>  </a:t>
            </a:r>
            <a:r>
              <a:rPr sz="1400" i="1" dirty="0">
                <a:latin typeface="Times New Roman"/>
                <a:cs typeface="Times New Roman"/>
              </a:rPr>
              <a:t>rotation</a:t>
            </a:r>
            <a:r>
              <a:rPr sz="1400" i="1" spc="254" dirty="0">
                <a:latin typeface="Times New Roman"/>
                <a:cs typeface="Times New Roman"/>
              </a:rPr>
              <a:t>  </a:t>
            </a:r>
            <a:r>
              <a:rPr sz="1400" i="1" dirty="0">
                <a:latin typeface="Times New Roman"/>
                <a:cs typeface="Times New Roman"/>
              </a:rPr>
              <a:t>allow</a:t>
            </a:r>
            <a:r>
              <a:rPr sz="1400" i="1" spc="254" dirty="0">
                <a:latin typeface="Times New Roman"/>
                <a:cs typeface="Times New Roman"/>
              </a:rPr>
              <a:t>  </a:t>
            </a:r>
            <a:r>
              <a:rPr sz="1400" i="1" spc="-25" dirty="0">
                <a:latin typeface="Times New Roman"/>
                <a:cs typeface="Times New Roman"/>
              </a:rPr>
              <a:t>the </a:t>
            </a:r>
            <a:r>
              <a:rPr sz="1400" i="1" dirty="0">
                <a:latin typeface="Times New Roman"/>
                <a:cs typeface="Times New Roman"/>
              </a:rPr>
              <a:t>factors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to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correlate</a:t>
            </a:r>
            <a:r>
              <a:rPr sz="1400" i="1" spc="114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(hence,</a:t>
            </a:r>
            <a:r>
              <a:rPr sz="1400" i="1" spc="114" dirty="0">
                <a:latin typeface="Times New Roman"/>
                <a:cs typeface="Times New Roman"/>
              </a:rPr>
              <a:t> </a:t>
            </a:r>
            <a:r>
              <a:rPr sz="1400" i="1" spc="-25" dirty="0">
                <a:latin typeface="Times New Roman"/>
                <a:cs typeface="Times New Roman"/>
              </a:rPr>
              <a:t>do </a:t>
            </a:r>
            <a:r>
              <a:rPr sz="1400" i="1" dirty="0">
                <a:latin typeface="Times New Roman"/>
                <a:cs typeface="Times New Roman"/>
              </a:rPr>
              <a:t>not</a:t>
            </a:r>
            <a:r>
              <a:rPr sz="1400" i="1" spc="-15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Times New Roman"/>
                <a:cs typeface="Times New Roman"/>
              </a:rPr>
              <a:t>perpendicular).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9100" y="5987791"/>
            <a:ext cx="11170920" cy="835660"/>
            <a:chOff x="419100" y="5987791"/>
            <a:chExt cx="11170920" cy="83566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389" y="6015170"/>
              <a:ext cx="11070341" cy="7179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100" y="5987791"/>
              <a:ext cx="11170920" cy="8351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7492" y="6033516"/>
              <a:ext cx="10998708" cy="64617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07491" y="6033515"/>
            <a:ext cx="10998835" cy="646430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0805" marR="83185">
              <a:lnSpc>
                <a:spcPct val="100000"/>
              </a:lnSpc>
              <a:spcBef>
                <a:spcPts val="309"/>
              </a:spcBef>
            </a:pPr>
            <a:r>
              <a:rPr sz="1800" b="1" i="1" dirty="0">
                <a:latin typeface="Times New Roman"/>
                <a:cs typeface="Times New Roman"/>
              </a:rPr>
              <a:t>Rotation</a:t>
            </a:r>
            <a:r>
              <a:rPr sz="1800" b="1" i="1" spc="10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maximizes</a:t>
            </a:r>
            <a:r>
              <a:rPr sz="1800" b="1" i="1" spc="9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the</a:t>
            </a:r>
            <a:r>
              <a:rPr sz="1800" b="1" i="1" spc="10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loading</a:t>
            </a:r>
            <a:r>
              <a:rPr sz="1800" b="1" i="1" spc="8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of</a:t>
            </a:r>
            <a:r>
              <a:rPr sz="1800" b="1" i="1" spc="9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each</a:t>
            </a:r>
            <a:r>
              <a:rPr sz="1800" b="1" i="1" spc="10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variable</a:t>
            </a:r>
            <a:r>
              <a:rPr sz="1800" b="1" i="1" spc="10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on</a:t>
            </a:r>
            <a:r>
              <a:rPr sz="1800" b="1" i="1" spc="9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one</a:t>
            </a:r>
            <a:r>
              <a:rPr sz="1800" b="1" i="1" spc="9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of</a:t>
            </a:r>
            <a:r>
              <a:rPr sz="1800" b="1" i="1" spc="9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the</a:t>
            </a:r>
            <a:r>
              <a:rPr sz="1800" b="1" i="1" spc="9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extracted</a:t>
            </a:r>
            <a:r>
              <a:rPr sz="1800" b="1" i="1" spc="10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factors</a:t>
            </a:r>
            <a:r>
              <a:rPr sz="1800" b="1" i="1" spc="9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while</a:t>
            </a:r>
            <a:r>
              <a:rPr sz="1800" b="1" i="1" spc="10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minimizing</a:t>
            </a:r>
            <a:r>
              <a:rPr sz="1800" b="1" i="1" spc="10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the</a:t>
            </a:r>
            <a:r>
              <a:rPr sz="1800" b="1" i="1" spc="10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loading</a:t>
            </a:r>
            <a:r>
              <a:rPr sz="1800" b="1" i="1" spc="85" dirty="0">
                <a:latin typeface="Times New Roman"/>
                <a:cs typeface="Times New Roman"/>
              </a:rPr>
              <a:t> </a:t>
            </a:r>
            <a:r>
              <a:rPr sz="1800" b="1" i="1" spc="-25" dirty="0">
                <a:latin typeface="Times New Roman"/>
                <a:cs typeface="Times New Roman"/>
              </a:rPr>
              <a:t>on </a:t>
            </a:r>
            <a:r>
              <a:rPr sz="1800" b="1" i="1" dirty="0">
                <a:latin typeface="Times New Roman"/>
                <a:cs typeface="Times New Roman"/>
              </a:rPr>
              <a:t>all other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Times New Roman"/>
                <a:cs typeface="Times New Roman"/>
              </a:rPr>
              <a:t>factors.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331" y="97282"/>
            <a:ext cx="752906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EFA</a:t>
            </a:r>
            <a:r>
              <a:rPr spc="-185" dirty="0"/>
              <a:t> </a:t>
            </a:r>
            <a:r>
              <a:rPr dirty="0"/>
              <a:t>Using</a:t>
            </a:r>
            <a:r>
              <a:rPr spc="-25" dirty="0"/>
              <a:t> </a:t>
            </a:r>
            <a:r>
              <a:rPr dirty="0"/>
              <a:t>R:</a:t>
            </a:r>
            <a:r>
              <a:rPr spc="-15" dirty="0"/>
              <a:t> </a:t>
            </a:r>
            <a:r>
              <a:rPr dirty="0">
                <a:solidFill>
                  <a:srgbClr val="006FC0"/>
                </a:solidFill>
              </a:rPr>
              <a:t>Factor</a:t>
            </a:r>
            <a:r>
              <a:rPr spc="-80" dirty="0">
                <a:solidFill>
                  <a:srgbClr val="006FC0"/>
                </a:solidFill>
              </a:rPr>
              <a:t> </a:t>
            </a:r>
            <a:r>
              <a:rPr dirty="0">
                <a:solidFill>
                  <a:srgbClr val="006FC0"/>
                </a:solidFill>
              </a:rPr>
              <a:t>Rotation</a:t>
            </a:r>
            <a:r>
              <a:rPr spc="-40" dirty="0">
                <a:solidFill>
                  <a:srgbClr val="006FC0"/>
                </a:solidFill>
              </a:rPr>
              <a:t> </a:t>
            </a:r>
            <a:r>
              <a:rPr b="0" dirty="0">
                <a:solidFill>
                  <a:srgbClr val="006FC0"/>
                </a:solidFill>
                <a:latin typeface="Wingdings"/>
                <a:cs typeface="Wingdings"/>
              </a:rPr>
              <a:t></a:t>
            </a:r>
            <a:r>
              <a:rPr b="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6FC0"/>
                </a:solidFill>
              </a:rPr>
              <a:t>IF None</a:t>
            </a:r>
            <a:endParaRPr spc="-10" dirty="0">
              <a:solidFill>
                <a:srgbClr val="006FC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636778"/>
            <a:ext cx="10741660" cy="1553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- The factor loading for last 4 variables seems to contribute for Factor-1</a:t>
            </a:r>
          </a:p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- The first factor is dominated by short length race time, so we can label this factor as </a:t>
            </a:r>
            <a:r>
              <a:rPr lang="en-US" sz="1600" b="1" dirty="0">
                <a:latin typeface="Times New Roman"/>
                <a:cs typeface="Times New Roman"/>
              </a:rPr>
              <a:t>Speed</a:t>
            </a:r>
          </a:p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</a:tabLst>
            </a:pPr>
            <a:endParaRPr lang="en-US" sz="1600" b="1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- The factor loading for first 4 variables seems to contribute for Factor-2</a:t>
            </a:r>
          </a:p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- The second factor is dominated by long length race time, so we can label this factor as </a:t>
            </a:r>
            <a:r>
              <a:rPr lang="en-US" sz="1600" b="1" dirty="0"/>
              <a:t>endurance</a:t>
            </a:r>
            <a:endParaRPr lang="en-US" sz="1600" b="1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</a:tabLst>
            </a:pPr>
            <a:endParaRPr lang="en-US" sz="1600" b="1" dirty="0">
              <a:latin typeface="Times New Roman"/>
              <a:cs typeface="Times New Roman"/>
            </a:endParaRP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4149304F-2F92-F726-41AF-2319A01A4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81200"/>
            <a:ext cx="8916173" cy="3802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CDE53DE-3F29-AA24-8D69-C10422530BC8}"/>
              </a:ext>
            </a:extLst>
          </p:cNvPr>
          <p:cNvSpPr txBox="1"/>
          <p:nvPr/>
        </p:nvSpPr>
        <p:spPr>
          <a:xfrm>
            <a:off x="1371600" y="6093189"/>
            <a:ext cx="6626860" cy="659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- First factor explains 80.2% of Total variance in our dataset</a:t>
            </a:r>
          </a:p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</a:tabLst>
            </a:pPr>
            <a:r>
              <a:rPr lang="en-US" b="1" dirty="0">
                <a:latin typeface="Times New Roman"/>
                <a:cs typeface="Times New Roman"/>
              </a:rPr>
              <a:t>-</a:t>
            </a:r>
            <a:r>
              <a:rPr lang="en-US" dirty="0">
                <a:latin typeface="Times New Roman"/>
                <a:cs typeface="Times New Roman"/>
              </a:rPr>
              <a:t>Second factor explains 9.1% of Total variance in our dataset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EFA</a:t>
            </a:r>
            <a:r>
              <a:rPr spc="-185" dirty="0"/>
              <a:t> </a:t>
            </a:r>
            <a:r>
              <a:rPr dirty="0"/>
              <a:t>Using</a:t>
            </a:r>
            <a:r>
              <a:rPr spc="-25" dirty="0"/>
              <a:t> </a:t>
            </a:r>
            <a:r>
              <a:rPr dirty="0"/>
              <a:t>R:</a:t>
            </a:r>
            <a:r>
              <a:rPr spc="-15" dirty="0"/>
              <a:t> </a:t>
            </a:r>
            <a:r>
              <a:rPr dirty="0">
                <a:solidFill>
                  <a:srgbClr val="006FC0"/>
                </a:solidFill>
              </a:rPr>
              <a:t>Factor</a:t>
            </a:r>
            <a:r>
              <a:rPr spc="-80" dirty="0">
                <a:solidFill>
                  <a:srgbClr val="006FC0"/>
                </a:solidFill>
              </a:rPr>
              <a:t> </a:t>
            </a:r>
            <a:r>
              <a:rPr dirty="0">
                <a:solidFill>
                  <a:srgbClr val="006FC0"/>
                </a:solidFill>
              </a:rPr>
              <a:t>Rotation</a:t>
            </a:r>
            <a:r>
              <a:rPr spc="-40" dirty="0">
                <a:solidFill>
                  <a:srgbClr val="006FC0"/>
                </a:solidFill>
              </a:rPr>
              <a:t> </a:t>
            </a:r>
            <a:r>
              <a:rPr b="0" dirty="0">
                <a:solidFill>
                  <a:srgbClr val="006FC0"/>
                </a:solidFill>
                <a:latin typeface="Wingdings"/>
                <a:cs typeface="Wingdings"/>
              </a:rPr>
              <a:t></a:t>
            </a:r>
            <a:r>
              <a:rPr b="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6FC0"/>
                </a:solidFill>
              </a:rPr>
              <a:t>Orthogonal</a:t>
            </a:r>
            <a:r>
              <a:rPr spc="-35" dirty="0">
                <a:solidFill>
                  <a:srgbClr val="006FC0"/>
                </a:solidFill>
              </a:rPr>
              <a:t> </a:t>
            </a:r>
            <a:r>
              <a:rPr dirty="0">
                <a:solidFill>
                  <a:srgbClr val="006FC0"/>
                </a:solidFill>
              </a:rPr>
              <a:t>rotation</a:t>
            </a:r>
            <a:r>
              <a:rPr spc="-40" dirty="0">
                <a:solidFill>
                  <a:srgbClr val="006FC0"/>
                </a:solidFill>
              </a:rPr>
              <a:t> </a:t>
            </a:r>
            <a:r>
              <a:rPr spc="-10" dirty="0">
                <a:solidFill>
                  <a:srgbClr val="006FC0"/>
                </a:solidFill>
              </a:rPr>
              <a:t>(varimax)</a:t>
            </a:r>
          </a:p>
        </p:txBody>
      </p:sp>
      <p:pic>
        <p:nvPicPr>
          <p:cNvPr id="14" name="Picture 1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03ACFB2-B42F-76FC-3E51-D7484730F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14400"/>
            <a:ext cx="9091448" cy="4237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C8D643-E659-A18D-9818-053CDD8FAE98}"/>
              </a:ext>
            </a:extLst>
          </p:cNvPr>
          <p:cNvSpPr txBox="1"/>
          <p:nvPr/>
        </p:nvSpPr>
        <p:spPr>
          <a:xfrm>
            <a:off x="700404" y="5511205"/>
            <a:ext cx="10348595" cy="1225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After applying the Orthogonal rotation.</a:t>
            </a:r>
          </a:p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- First factor explains 48.9% of Total variance in our dataset</a:t>
            </a:r>
          </a:p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</a:tabLst>
            </a:pPr>
            <a:r>
              <a:rPr lang="en-US" b="1" dirty="0">
                <a:latin typeface="Times New Roman"/>
                <a:cs typeface="Times New Roman"/>
              </a:rPr>
              <a:t>-</a:t>
            </a:r>
            <a:r>
              <a:rPr lang="en-US" dirty="0">
                <a:latin typeface="Times New Roman"/>
                <a:cs typeface="Times New Roman"/>
              </a:rPr>
              <a:t>Second factor explains 40.4% of Total variance in our dataset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EFA</a:t>
            </a:r>
            <a:r>
              <a:rPr spc="-185" dirty="0"/>
              <a:t> </a:t>
            </a:r>
            <a:r>
              <a:rPr dirty="0"/>
              <a:t>Using</a:t>
            </a:r>
            <a:r>
              <a:rPr spc="-25" dirty="0"/>
              <a:t> </a:t>
            </a:r>
            <a:r>
              <a:rPr dirty="0" err="1"/>
              <a:t>R:</a:t>
            </a:r>
            <a:r>
              <a:rPr lang="en-US" spc="-10" dirty="0" err="1">
                <a:solidFill>
                  <a:srgbClr val="006FC0"/>
                </a:solidFill>
              </a:rPr>
              <a:t>Data</a:t>
            </a:r>
            <a:r>
              <a:rPr lang="en-US" spc="-10" dirty="0">
                <a:solidFill>
                  <a:srgbClr val="006FC0"/>
                </a:solidFill>
              </a:rPr>
              <a:t> Conversion</a:t>
            </a:r>
            <a:endParaRPr spc="-10" dirty="0">
              <a:solidFill>
                <a:srgbClr val="006F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23955" y="6447359"/>
            <a:ext cx="16764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25" dirty="0">
                <a:solidFill>
                  <a:srgbClr val="888888"/>
                </a:solidFill>
                <a:latin typeface="Tahoma"/>
                <a:cs typeface="Tahoma"/>
              </a:rPr>
              <a:t>16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4" name="Picture 13" descr="A group of people with numbers&#10;&#10;Description automatically generated with medium confidence">
            <a:extLst>
              <a:ext uri="{FF2B5EF4-FFF2-40B4-BE49-F238E27FC236}">
                <a16:creationId xmlns:a16="http://schemas.microsoft.com/office/drawing/2014/main" id="{9C5644B7-9D37-FC9E-E13D-7D7CE77CA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1" y="914400"/>
            <a:ext cx="11506200" cy="36144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EFA</a:t>
            </a:r>
            <a:r>
              <a:rPr spc="-185" dirty="0"/>
              <a:t> </a:t>
            </a:r>
            <a:r>
              <a:rPr dirty="0"/>
              <a:t>Using</a:t>
            </a:r>
            <a:r>
              <a:rPr spc="-25" dirty="0"/>
              <a:t> </a:t>
            </a:r>
            <a:r>
              <a:rPr dirty="0"/>
              <a:t>R:</a:t>
            </a:r>
            <a:r>
              <a:rPr spc="-15" dirty="0"/>
              <a:t> </a:t>
            </a:r>
            <a:r>
              <a:rPr dirty="0">
                <a:solidFill>
                  <a:srgbClr val="006FC0"/>
                </a:solidFill>
              </a:rPr>
              <a:t>Factor</a:t>
            </a:r>
            <a:r>
              <a:rPr spc="-80" dirty="0">
                <a:solidFill>
                  <a:srgbClr val="006FC0"/>
                </a:solidFill>
              </a:rPr>
              <a:t> </a:t>
            </a:r>
            <a:r>
              <a:rPr lang="en-US" dirty="0">
                <a:solidFill>
                  <a:srgbClr val="006FC0"/>
                </a:solidFill>
              </a:rPr>
              <a:t>plot</a:t>
            </a:r>
            <a:r>
              <a:rPr spc="-40" dirty="0">
                <a:solidFill>
                  <a:srgbClr val="006FC0"/>
                </a:solidFill>
              </a:rPr>
              <a:t> </a:t>
            </a:r>
            <a:r>
              <a:rPr b="0" dirty="0">
                <a:solidFill>
                  <a:srgbClr val="006FC0"/>
                </a:solidFill>
                <a:latin typeface="Wingdings"/>
                <a:cs typeface="Wingdings"/>
              </a:rPr>
              <a:t></a:t>
            </a:r>
            <a:r>
              <a:rPr b="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6FC0"/>
                </a:solidFill>
              </a:rPr>
              <a:t>Factor 1 vs Factor 2</a:t>
            </a:r>
            <a:endParaRPr spc="-10" dirty="0">
              <a:solidFill>
                <a:srgbClr val="006FC0"/>
              </a:solidFill>
            </a:endParaRPr>
          </a:p>
        </p:txBody>
      </p:sp>
      <p:pic>
        <p:nvPicPr>
          <p:cNvPr id="16" name="Picture 15" descr="A white background with blue dots&#10;&#10;Description automatically generated">
            <a:extLst>
              <a:ext uri="{FF2B5EF4-FFF2-40B4-BE49-F238E27FC236}">
                <a16:creationId xmlns:a16="http://schemas.microsoft.com/office/drawing/2014/main" id="{0EE0B6BA-3DFD-6185-98BF-DDC7431F2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749292"/>
            <a:ext cx="8062468" cy="5943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B7FE7F-D746-4DE7-E3D3-8ACC94545651}"/>
              </a:ext>
            </a:extLst>
          </p:cNvPr>
          <p:cNvSpPr txBox="1"/>
          <p:nvPr/>
        </p:nvSpPr>
        <p:spPr>
          <a:xfrm>
            <a:off x="243331" y="11430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Interpretation:-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EFA</a:t>
            </a:r>
            <a:r>
              <a:rPr spc="-185" dirty="0"/>
              <a:t> </a:t>
            </a:r>
            <a:r>
              <a:rPr dirty="0"/>
              <a:t>Using</a:t>
            </a:r>
            <a:r>
              <a:rPr spc="-25" dirty="0"/>
              <a:t> </a:t>
            </a:r>
            <a:r>
              <a:rPr dirty="0"/>
              <a:t>R:</a:t>
            </a:r>
            <a:r>
              <a:rPr spc="-15" dirty="0"/>
              <a:t> </a:t>
            </a:r>
            <a:r>
              <a:rPr lang="en-US" dirty="0">
                <a:solidFill>
                  <a:srgbClr val="006FC0"/>
                </a:solidFill>
              </a:rPr>
              <a:t>Factor</a:t>
            </a:r>
            <a:r>
              <a:rPr lang="en-US" spc="-80" dirty="0">
                <a:solidFill>
                  <a:srgbClr val="006FC0"/>
                </a:solidFill>
              </a:rPr>
              <a:t> </a:t>
            </a:r>
            <a:r>
              <a:rPr lang="en-US" dirty="0">
                <a:solidFill>
                  <a:srgbClr val="006FC0"/>
                </a:solidFill>
              </a:rPr>
              <a:t>plot</a:t>
            </a:r>
            <a:r>
              <a:rPr lang="en-US" spc="-40" dirty="0">
                <a:solidFill>
                  <a:srgbClr val="006FC0"/>
                </a:solidFill>
              </a:rPr>
              <a:t> </a:t>
            </a:r>
            <a:r>
              <a:rPr lang="en-US" b="0" dirty="0">
                <a:solidFill>
                  <a:srgbClr val="006FC0"/>
                </a:solidFill>
                <a:latin typeface="Wingdings"/>
                <a:cs typeface="Wingdings"/>
              </a:rPr>
              <a:t></a:t>
            </a:r>
            <a:r>
              <a:rPr lang="en-US" b="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6FC0"/>
                </a:solidFill>
              </a:rPr>
              <a:t>Factor 1 vs Factor 2</a:t>
            </a:r>
            <a:endParaRPr spc="-10" dirty="0">
              <a:solidFill>
                <a:srgbClr val="006F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1255" y="6434734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ahoma"/>
                <a:cs typeface="Tahoma"/>
              </a:rPr>
              <a:t>18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0C77494-4356-F8D1-3F5E-84F10B2D5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819" y="1127448"/>
            <a:ext cx="3195320" cy="307777"/>
          </a:xfrm>
        </p:spPr>
        <p:txBody>
          <a:bodyPr/>
          <a:lstStyle/>
          <a:p>
            <a:r>
              <a:rPr lang="en-US" sz="2000" b="1" dirty="0"/>
              <a:t>Interpretation:-</a:t>
            </a:r>
          </a:p>
        </p:txBody>
      </p:sp>
      <p:pic>
        <p:nvPicPr>
          <p:cNvPr id="17" name="Picture 16" descr="A graph with blue dots&#10;&#10;Description automatically generated with medium confidence">
            <a:extLst>
              <a:ext uri="{FF2B5EF4-FFF2-40B4-BE49-F238E27FC236}">
                <a16:creationId xmlns:a16="http://schemas.microsoft.com/office/drawing/2014/main" id="{AC4FDBDC-5671-6003-3045-164936D00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47013"/>
            <a:ext cx="8229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EFA</a:t>
            </a:r>
            <a:r>
              <a:rPr spc="-185" dirty="0"/>
              <a:t> </a:t>
            </a:r>
            <a:r>
              <a:rPr dirty="0"/>
              <a:t>Using</a:t>
            </a:r>
            <a:r>
              <a:rPr spc="-10" dirty="0"/>
              <a:t> </a:t>
            </a:r>
            <a:r>
              <a:rPr dirty="0"/>
              <a:t>R:</a:t>
            </a:r>
            <a:r>
              <a:rPr spc="-5" dirty="0"/>
              <a:t> </a:t>
            </a:r>
            <a:r>
              <a:rPr lang="en-US" dirty="0">
                <a:solidFill>
                  <a:srgbClr val="006FC0"/>
                </a:solidFill>
              </a:rPr>
              <a:t>Outlier detection and Removal</a:t>
            </a:r>
            <a:endParaRPr spc="-10" dirty="0">
              <a:solidFill>
                <a:srgbClr val="006F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1255" y="6434734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ahoma"/>
                <a:cs typeface="Tahoma"/>
              </a:rPr>
              <a:t>19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EA8AC74-5325-A250-FA75-A214BEFB3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17959"/>
            <a:ext cx="7780694" cy="43209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F328F40E-2ECE-68CC-2EE7-FF54F072F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6722"/>
            <a:ext cx="8093141" cy="1295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578BE5-0565-2797-C6CA-2B9AA7403281}"/>
              </a:ext>
            </a:extLst>
          </p:cNvPr>
          <p:cNvSpPr txBox="1"/>
          <p:nvPr/>
        </p:nvSpPr>
        <p:spPr>
          <a:xfrm>
            <a:off x="8763000" y="952813"/>
            <a:ext cx="3012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These are the two observation </a:t>
            </a:r>
          </a:p>
          <a:p>
            <a:r>
              <a:rPr lang="en-US" dirty="0">
                <a:latin typeface="Times New Roman"/>
                <a:cs typeface="Times New Roman"/>
              </a:rPr>
              <a:t>Which act as outlier </a:t>
            </a:r>
          </a:p>
          <a:p>
            <a:r>
              <a:rPr lang="en-US" dirty="0">
                <a:latin typeface="Times New Roman"/>
                <a:cs typeface="Times New Roman"/>
              </a:rPr>
              <a:t>when observer jointly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80E74A-E289-FEEB-AC13-6B014955DC68}"/>
              </a:ext>
            </a:extLst>
          </p:cNvPr>
          <p:cNvSpPr txBox="1"/>
          <p:nvPr/>
        </p:nvSpPr>
        <p:spPr>
          <a:xfrm>
            <a:off x="277663" y="2750890"/>
            <a:ext cx="3379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We are getting the same two</a:t>
            </a:r>
          </a:p>
          <a:p>
            <a:r>
              <a:rPr lang="en-US" dirty="0">
                <a:latin typeface="Times New Roman"/>
                <a:cs typeface="Times New Roman"/>
              </a:rPr>
              <a:t>Factor but this time with each variable having good factor loading.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Outlier detection make interpretation and Factor selection nicer.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90" dirty="0"/>
              <a:t>EFA</a:t>
            </a:r>
            <a:r>
              <a:rPr lang="en-US" spc="-185" dirty="0"/>
              <a:t> </a:t>
            </a:r>
            <a:r>
              <a:rPr lang="en-US" dirty="0"/>
              <a:t>Using</a:t>
            </a:r>
            <a:r>
              <a:rPr lang="en-US" spc="-25" dirty="0"/>
              <a:t> </a:t>
            </a:r>
            <a:r>
              <a:rPr lang="en-US" dirty="0"/>
              <a:t>R:</a:t>
            </a:r>
            <a:r>
              <a:rPr lang="en-US" spc="-15" dirty="0"/>
              <a:t> </a:t>
            </a:r>
            <a:r>
              <a:rPr lang="en-US" dirty="0">
                <a:solidFill>
                  <a:srgbClr val="006FC0"/>
                </a:solidFill>
              </a:rPr>
              <a:t>Factor</a:t>
            </a:r>
            <a:r>
              <a:rPr lang="en-US" spc="-80" dirty="0">
                <a:solidFill>
                  <a:srgbClr val="006FC0"/>
                </a:solidFill>
              </a:rPr>
              <a:t> </a:t>
            </a:r>
            <a:r>
              <a:rPr lang="en-US" dirty="0">
                <a:solidFill>
                  <a:srgbClr val="006FC0"/>
                </a:solidFill>
              </a:rPr>
              <a:t>plot</a:t>
            </a:r>
            <a:r>
              <a:rPr lang="en-US" spc="-40" dirty="0">
                <a:solidFill>
                  <a:srgbClr val="006FC0"/>
                </a:solidFill>
              </a:rPr>
              <a:t> </a:t>
            </a:r>
            <a:r>
              <a:rPr lang="en-US" b="0" dirty="0">
                <a:solidFill>
                  <a:srgbClr val="006FC0"/>
                </a:solidFill>
                <a:latin typeface="Wingdings"/>
                <a:cs typeface="Wingdings"/>
              </a:rPr>
              <a:t></a:t>
            </a:r>
            <a:r>
              <a:rPr lang="en-US" b="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6FC0"/>
                </a:solidFill>
              </a:rPr>
              <a:t>Factor 1 vs Factor 2 (W/O Outlier)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1323955" y="6447359"/>
            <a:ext cx="16764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25" dirty="0">
                <a:solidFill>
                  <a:srgbClr val="888888"/>
                </a:solidFill>
                <a:latin typeface="Tahoma"/>
                <a:cs typeface="Tahoma"/>
              </a:rPr>
              <a:t>20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DBE9FF5-A94E-40AF-0021-6E56D1931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04" y="711200"/>
            <a:ext cx="11110595" cy="591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648" y="929462"/>
            <a:ext cx="71418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10" dirty="0"/>
              <a:t>QUESTIONS</a:t>
            </a:r>
            <a:endParaRPr sz="9600"/>
          </a:p>
        </p:txBody>
      </p:sp>
      <p:grpSp>
        <p:nvGrpSpPr>
          <p:cNvPr id="3" name="object 3"/>
          <p:cNvGrpSpPr/>
          <p:nvPr/>
        </p:nvGrpSpPr>
        <p:grpSpPr>
          <a:xfrm>
            <a:off x="4622298" y="2818805"/>
            <a:ext cx="2921635" cy="3048000"/>
            <a:chOff x="4622298" y="2818805"/>
            <a:chExt cx="2921635" cy="304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3815" y="2819400"/>
              <a:ext cx="2919984" cy="30464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256571" y="3903082"/>
              <a:ext cx="1627505" cy="1962785"/>
            </a:xfrm>
            <a:custGeom>
              <a:avLst/>
              <a:gdLst/>
              <a:ahLst/>
              <a:cxnLst/>
              <a:rect l="l" t="t" r="r" b="b"/>
              <a:pathLst>
                <a:path w="1627504" h="1962785">
                  <a:moveTo>
                    <a:pt x="1613625" y="0"/>
                  </a:moveTo>
                  <a:lnTo>
                    <a:pt x="1923" y="74028"/>
                  </a:lnTo>
                  <a:lnTo>
                    <a:pt x="0" y="1070167"/>
                  </a:lnTo>
                  <a:lnTo>
                    <a:pt x="191381" y="1296169"/>
                  </a:lnTo>
                  <a:lnTo>
                    <a:pt x="298075" y="1962538"/>
                  </a:lnTo>
                  <a:lnTo>
                    <a:pt x="295213" y="751939"/>
                  </a:lnTo>
                  <a:lnTo>
                    <a:pt x="475051" y="734581"/>
                  </a:lnTo>
                  <a:lnTo>
                    <a:pt x="585641" y="835558"/>
                  </a:lnTo>
                  <a:lnTo>
                    <a:pt x="695276" y="448056"/>
                  </a:lnTo>
                  <a:lnTo>
                    <a:pt x="580870" y="209563"/>
                  </a:lnTo>
                  <a:lnTo>
                    <a:pt x="1075146" y="167317"/>
                  </a:lnTo>
                  <a:lnTo>
                    <a:pt x="1353012" y="946125"/>
                  </a:lnTo>
                  <a:lnTo>
                    <a:pt x="884734" y="1006759"/>
                  </a:lnTo>
                  <a:lnTo>
                    <a:pt x="1198218" y="1004778"/>
                  </a:lnTo>
                  <a:lnTo>
                    <a:pt x="1145348" y="1584643"/>
                  </a:lnTo>
                  <a:lnTo>
                    <a:pt x="620225" y="1597143"/>
                  </a:lnTo>
                  <a:lnTo>
                    <a:pt x="1002002" y="1639452"/>
                  </a:lnTo>
                  <a:lnTo>
                    <a:pt x="1015518" y="1955808"/>
                  </a:lnTo>
                  <a:lnTo>
                    <a:pt x="1084766" y="1641370"/>
                  </a:lnTo>
                  <a:lnTo>
                    <a:pt x="1248226" y="1658680"/>
                  </a:lnTo>
                  <a:lnTo>
                    <a:pt x="1234710" y="1006759"/>
                  </a:lnTo>
                  <a:lnTo>
                    <a:pt x="1466464" y="1006759"/>
                  </a:lnTo>
                  <a:lnTo>
                    <a:pt x="1118396" y="237462"/>
                  </a:lnTo>
                  <a:lnTo>
                    <a:pt x="1340530" y="378862"/>
                  </a:lnTo>
                  <a:lnTo>
                    <a:pt x="1223182" y="222086"/>
                  </a:lnTo>
                  <a:lnTo>
                    <a:pt x="1627062" y="222086"/>
                  </a:lnTo>
                  <a:lnTo>
                    <a:pt x="1236698" y="132681"/>
                  </a:lnTo>
                  <a:lnTo>
                    <a:pt x="1613625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56571" y="3903082"/>
              <a:ext cx="1627505" cy="1962785"/>
            </a:xfrm>
            <a:custGeom>
              <a:avLst/>
              <a:gdLst/>
              <a:ahLst/>
              <a:cxnLst/>
              <a:rect l="l" t="t" r="r" b="b"/>
              <a:pathLst>
                <a:path w="1627504" h="1962785">
                  <a:moveTo>
                    <a:pt x="298075" y="1962538"/>
                  </a:moveTo>
                  <a:lnTo>
                    <a:pt x="191381" y="1296169"/>
                  </a:lnTo>
                  <a:lnTo>
                    <a:pt x="0" y="1070167"/>
                  </a:lnTo>
                  <a:lnTo>
                    <a:pt x="1923" y="74028"/>
                  </a:lnTo>
                  <a:lnTo>
                    <a:pt x="1613625" y="0"/>
                  </a:lnTo>
                  <a:lnTo>
                    <a:pt x="1236698" y="132681"/>
                  </a:lnTo>
                  <a:lnTo>
                    <a:pt x="1627062" y="222086"/>
                  </a:lnTo>
                  <a:lnTo>
                    <a:pt x="1223182" y="222086"/>
                  </a:lnTo>
                  <a:lnTo>
                    <a:pt x="1340530" y="378862"/>
                  </a:lnTo>
                  <a:lnTo>
                    <a:pt x="1118396" y="237462"/>
                  </a:lnTo>
                  <a:lnTo>
                    <a:pt x="1466464" y="1006759"/>
                  </a:lnTo>
                  <a:lnTo>
                    <a:pt x="1234710" y="1006759"/>
                  </a:lnTo>
                  <a:lnTo>
                    <a:pt x="1248226" y="1658680"/>
                  </a:lnTo>
                  <a:lnTo>
                    <a:pt x="1084766" y="1641370"/>
                  </a:lnTo>
                  <a:lnTo>
                    <a:pt x="1015518" y="1955808"/>
                  </a:lnTo>
                  <a:lnTo>
                    <a:pt x="1002002" y="1639452"/>
                  </a:lnTo>
                  <a:lnTo>
                    <a:pt x="620225" y="1597143"/>
                  </a:lnTo>
                  <a:lnTo>
                    <a:pt x="1145348" y="1584643"/>
                  </a:lnTo>
                  <a:lnTo>
                    <a:pt x="1198218" y="1004778"/>
                  </a:lnTo>
                  <a:lnTo>
                    <a:pt x="884734" y="1006759"/>
                  </a:lnTo>
                  <a:lnTo>
                    <a:pt x="1353012" y="946125"/>
                  </a:lnTo>
                  <a:lnTo>
                    <a:pt x="1075146" y="167317"/>
                  </a:lnTo>
                  <a:lnTo>
                    <a:pt x="580870" y="209563"/>
                  </a:lnTo>
                  <a:lnTo>
                    <a:pt x="695276" y="448056"/>
                  </a:lnTo>
                  <a:lnTo>
                    <a:pt x="585641" y="835558"/>
                  </a:lnTo>
                  <a:lnTo>
                    <a:pt x="475051" y="734581"/>
                  </a:lnTo>
                  <a:lnTo>
                    <a:pt x="295213" y="751939"/>
                  </a:lnTo>
                  <a:lnTo>
                    <a:pt x="298075" y="1962538"/>
                  </a:lnTo>
                  <a:close/>
                </a:path>
              </a:pathLst>
            </a:custGeom>
            <a:ln w="31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27837" y="4579962"/>
              <a:ext cx="422275" cy="89535"/>
            </a:xfrm>
            <a:custGeom>
              <a:avLst/>
              <a:gdLst/>
              <a:ahLst/>
              <a:cxnLst/>
              <a:rect l="l" t="t" r="r" b="b"/>
              <a:pathLst>
                <a:path w="422275" h="89535">
                  <a:moveTo>
                    <a:pt x="263475" y="0"/>
                  </a:moveTo>
                  <a:lnTo>
                    <a:pt x="211559" y="2932"/>
                  </a:lnTo>
                  <a:lnTo>
                    <a:pt x="156702" y="9669"/>
                  </a:lnTo>
                  <a:lnTo>
                    <a:pt x="103832" y="21162"/>
                  </a:lnTo>
                  <a:lnTo>
                    <a:pt x="51916" y="36538"/>
                  </a:lnTo>
                  <a:lnTo>
                    <a:pt x="0" y="55798"/>
                  </a:lnTo>
                  <a:lnTo>
                    <a:pt x="50961" y="46208"/>
                  </a:lnTo>
                  <a:lnTo>
                    <a:pt x="102877" y="39471"/>
                  </a:lnTo>
                  <a:lnTo>
                    <a:pt x="156702" y="37569"/>
                  </a:lnTo>
                  <a:lnTo>
                    <a:pt x="212513" y="37569"/>
                  </a:lnTo>
                  <a:lnTo>
                    <a:pt x="267291" y="43275"/>
                  </a:lnTo>
                  <a:lnTo>
                    <a:pt x="321116" y="52945"/>
                  </a:lnTo>
                  <a:lnTo>
                    <a:pt x="373111" y="69273"/>
                  </a:lnTo>
                  <a:lnTo>
                    <a:pt x="422085" y="89484"/>
                  </a:lnTo>
                  <a:lnTo>
                    <a:pt x="413499" y="12523"/>
                  </a:lnTo>
                  <a:lnTo>
                    <a:pt x="365399" y="5785"/>
                  </a:lnTo>
                  <a:lnTo>
                    <a:pt x="315391" y="1981"/>
                  </a:lnTo>
                  <a:lnTo>
                    <a:pt x="263475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27837" y="4579962"/>
              <a:ext cx="422275" cy="89535"/>
            </a:xfrm>
            <a:custGeom>
              <a:avLst/>
              <a:gdLst/>
              <a:ahLst/>
              <a:cxnLst/>
              <a:rect l="l" t="t" r="r" b="b"/>
              <a:pathLst>
                <a:path w="422275" h="89535">
                  <a:moveTo>
                    <a:pt x="413499" y="12523"/>
                  </a:moveTo>
                  <a:lnTo>
                    <a:pt x="365399" y="5785"/>
                  </a:lnTo>
                  <a:lnTo>
                    <a:pt x="315391" y="1981"/>
                  </a:lnTo>
                  <a:lnTo>
                    <a:pt x="263475" y="0"/>
                  </a:lnTo>
                  <a:lnTo>
                    <a:pt x="211559" y="2932"/>
                  </a:lnTo>
                  <a:lnTo>
                    <a:pt x="156702" y="9669"/>
                  </a:lnTo>
                  <a:lnTo>
                    <a:pt x="103832" y="21162"/>
                  </a:lnTo>
                  <a:lnTo>
                    <a:pt x="51916" y="36538"/>
                  </a:lnTo>
                  <a:lnTo>
                    <a:pt x="0" y="55798"/>
                  </a:lnTo>
                  <a:lnTo>
                    <a:pt x="50961" y="46208"/>
                  </a:lnTo>
                  <a:lnTo>
                    <a:pt x="102877" y="39471"/>
                  </a:lnTo>
                  <a:lnTo>
                    <a:pt x="156702" y="37569"/>
                  </a:lnTo>
                  <a:lnTo>
                    <a:pt x="212513" y="37569"/>
                  </a:lnTo>
                  <a:lnTo>
                    <a:pt x="267291" y="43275"/>
                  </a:lnTo>
                  <a:lnTo>
                    <a:pt x="321116" y="52945"/>
                  </a:lnTo>
                  <a:lnTo>
                    <a:pt x="373111" y="69273"/>
                  </a:lnTo>
                  <a:lnTo>
                    <a:pt x="422085" y="89484"/>
                  </a:lnTo>
                  <a:lnTo>
                    <a:pt x="413499" y="12523"/>
                  </a:lnTo>
                  <a:close/>
                </a:path>
              </a:pathLst>
            </a:custGeom>
            <a:ln w="31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83498" y="4019436"/>
              <a:ext cx="571500" cy="1126490"/>
            </a:xfrm>
            <a:custGeom>
              <a:avLst/>
              <a:gdLst/>
              <a:ahLst/>
              <a:cxnLst/>
              <a:rect l="l" t="t" r="r" b="b"/>
              <a:pathLst>
                <a:path w="571500" h="1126489">
                  <a:moveTo>
                    <a:pt x="443353" y="0"/>
                  </a:moveTo>
                  <a:lnTo>
                    <a:pt x="50969" y="21083"/>
                  </a:lnTo>
                  <a:lnTo>
                    <a:pt x="0" y="929798"/>
                  </a:lnTo>
                  <a:lnTo>
                    <a:pt x="201979" y="1125966"/>
                  </a:lnTo>
                  <a:lnTo>
                    <a:pt x="204841" y="993285"/>
                  </a:lnTo>
                  <a:lnTo>
                    <a:pt x="43273" y="917275"/>
                  </a:lnTo>
                  <a:lnTo>
                    <a:pt x="209611" y="896112"/>
                  </a:lnTo>
                  <a:lnTo>
                    <a:pt x="39425" y="843246"/>
                  </a:lnTo>
                  <a:lnTo>
                    <a:pt x="209611" y="807658"/>
                  </a:lnTo>
                  <a:lnTo>
                    <a:pt x="43273" y="762480"/>
                  </a:lnTo>
                  <a:lnTo>
                    <a:pt x="214461" y="719204"/>
                  </a:lnTo>
                  <a:lnTo>
                    <a:pt x="43273" y="670222"/>
                  </a:lnTo>
                  <a:lnTo>
                    <a:pt x="218277" y="638438"/>
                  </a:lnTo>
                  <a:lnTo>
                    <a:pt x="47121" y="586523"/>
                  </a:lnTo>
                  <a:lnTo>
                    <a:pt x="522141" y="550935"/>
                  </a:lnTo>
                  <a:lnTo>
                    <a:pt x="50969" y="502904"/>
                  </a:lnTo>
                  <a:lnTo>
                    <a:pt x="539473" y="467316"/>
                  </a:lnTo>
                  <a:lnTo>
                    <a:pt x="56741" y="423089"/>
                  </a:lnTo>
                  <a:lnTo>
                    <a:pt x="566425" y="360553"/>
                  </a:lnTo>
                  <a:lnTo>
                    <a:pt x="60581" y="334556"/>
                  </a:lnTo>
                  <a:lnTo>
                    <a:pt x="571195" y="272099"/>
                  </a:lnTo>
                  <a:lnTo>
                    <a:pt x="60581" y="232627"/>
                  </a:lnTo>
                  <a:lnTo>
                    <a:pt x="531761" y="179761"/>
                  </a:lnTo>
                  <a:lnTo>
                    <a:pt x="69239" y="145124"/>
                  </a:lnTo>
                  <a:lnTo>
                    <a:pt x="482707" y="83619"/>
                  </a:lnTo>
                  <a:lnTo>
                    <a:pt x="73087" y="60554"/>
                  </a:lnTo>
                  <a:lnTo>
                    <a:pt x="4433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83498" y="4019436"/>
              <a:ext cx="571500" cy="1126490"/>
            </a:xfrm>
            <a:custGeom>
              <a:avLst/>
              <a:gdLst/>
              <a:ahLst/>
              <a:cxnLst/>
              <a:rect l="l" t="t" r="r" b="b"/>
              <a:pathLst>
                <a:path w="571500" h="1126489">
                  <a:moveTo>
                    <a:pt x="50969" y="21083"/>
                  </a:moveTo>
                  <a:lnTo>
                    <a:pt x="443353" y="0"/>
                  </a:lnTo>
                  <a:lnTo>
                    <a:pt x="73087" y="60554"/>
                  </a:lnTo>
                  <a:lnTo>
                    <a:pt x="482707" y="83619"/>
                  </a:lnTo>
                  <a:lnTo>
                    <a:pt x="69239" y="145124"/>
                  </a:lnTo>
                  <a:lnTo>
                    <a:pt x="531761" y="179761"/>
                  </a:lnTo>
                  <a:lnTo>
                    <a:pt x="60581" y="232627"/>
                  </a:lnTo>
                  <a:lnTo>
                    <a:pt x="571195" y="272099"/>
                  </a:lnTo>
                  <a:lnTo>
                    <a:pt x="60581" y="334556"/>
                  </a:lnTo>
                  <a:lnTo>
                    <a:pt x="566425" y="360553"/>
                  </a:lnTo>
                  <a:lnTo>
                    <a:pt x="56741" y="423089"/>
                  </a:lnTo>
                  <a:lnTo>
                    <a:pt x="539473" y="467316"/>
                  </a:lnTo>
                  <a:lnTo>
                    <a:pt x="50969" y="502904"/>
                  </a:lnTo>
                  <a:lnTo>
                    <a:pt x="522141" y="550935"/>
                  </a:lnTo>
                  <a:lnTo>
                    <a:pt x="47121" y="586523"/>
                  </a:lnTo>
                  <a:lnTo>
                    <a:pt x="218277" y="638438"/>
                  </a:lnTo>
                  <a:lnTo>
                    <a:pt x="43273" y="670222"/>
                  </a:lnTo>
                  <a:lnTo>
                    <a:pt x="214461" y="719204"/>
                  </a:lnTo>
                  <a:lnTo>
                    <a:pt x="43273" y="762480"/>
                  </a:lnTo>
                  <a:lnTo>
                    <a:pt x="209611" y="807658"/>
                  </a:lnTo>
                  <a:lnTo>
                    <a:pt x="39425" y="843246"/>
                  </a:lnTo>
                  <a:lnTo>
                    <a:pt x="209611" y="896112"/>
                  </a:lnTo>
                  <a:lnTo>
                    <a:pt x="43273" y="917275"/>
                  </a:lnTo>
                  <a:lnTo>
                    <a:pt x="204841" y="993285"/>
                  </a:lnTo>
                  <a:lnTo>
                    <a:pt x="201979" y="1125966"/>
                  </a:lnTo>
                  <a:lnTo>
                    <a:pt x="0" y="929798"/>
                  </a:lnTo>
                  <a:lnTo>
                    <a:pt x="50969" y="21083"/>
                  </a:lnTo>
                  <a:close/>
                </a:path>
              </a:pathLst>
            </a:custGeom>
            <a:ln w="31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4265" y="3449636"/>
              <a:ext cx="139527" cy="12317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760560" y="3121262"/>
              <a:ext cx="298450" cy="328930"/>
            </a:xfrm>
            <a:custGeom>
              <a:avLst/>
              <a:gdLst/>
              <a:ahLst/>
              <a:cxnLst/>
              <a:rect l="l" t="t" r="r" b="b"/>
              <a:pathLst>
                <a:path w="298450" h="328929">
                  <a:moveTo>
                    <a:pt x="71155" y="0"/>
                  </a:moveTo>
                  <a:lnTo>
                    <a:pt x="18285" y="156776"/>
                  </a:lnTo>
                  <a:lnTo>
                    <a:pt x="81729" y="94240"/>
                  </a:lnTo>
                  <a:lnTo>
                    <a:pt x="141357" y="99074"/>
                  </a:lnTo>
                  <a:lnTo>
                    <a:pt x="171171" y="148136"/>
                  </a:lnTo>
                  <a:lnTo>
                    <a:pt x="126013" y="194266"/>
                  </a:lnTo>
                  <a:lnTo>
                    <a:pt x="38479" y="235639"/>
                  </a:lnTo>
                  <a:lnTo>
                    <a:pt x="0" y="328928"/>
                  </a:lnTo>
                  <a:lnTo>
                    <a:pt x="78867" y="275031"/>
                  </a:lnTo>
                  <a:lnTo>
                    <a:pt x="227937" y="249113"/>
                  </a:lnTo>
                  <a:lnTo>
                    <a:pt x="298139" y="146155"/>
                  </a:lnTo>
                  <a:lnTo>
                    <a:pt x="201939" y="32734"/>
                  </a:lnTo>
                  <a:lnTo>
                    <a:pt x="71155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60560" y="3121262"/>
              <a:ext cx="298450" cy="328930"/>
            </a:xfrm>
            <a:custGeom>
              <a:avLst/>
              <a:gdLst/>
              <a:ahLst/>
              <a:cxnLst/>
              <a:rect l="l" t="t" r="r" b="b"/>
              <a:pathLst>
                <a:path w="298450" h="328929">
                  <a:moveTo>
                    <a:pt x="201939" y="32734"/>
                  </a:moveTo>
                  <a:lnTo>
                    <a:pt x="298139" y="146155"/>
                  </a:lnTo>
                  <a:lnTo>
                    <a:pt x="227937" y="249113"/>
                  </a:lnTo>
                  <a:lnTo>
                    <a:pt x="78867" y="275031"/>
                  </a:lnTo>
                  <a:lnTo>
                    <a:pt x="0" y="328928"/>
                  </a:lnTo>
                  <a:lnTo>
                    <a:pt x="38479" y="235639"/>
                  </a:lnTo>
                  <a:lnTo>
                    <a:pt x="126013" y="194266"/>
                  </a:lnTo>
                  <a:lnTo>
                    <a:pt x="171171" y="148136"/>
                  </a:lnTo>
                  <a:lnTo>
                    <a:pt x="141357" y="99074"/>
                  </a:lnTo>
                  <a:lnTo>
                    <a:pt x="81729" y="94240"/>
                  </a:lnTo>
                  <a:lnTo>
                    <a:pt x="18285" y="156776"/>
                  </a:lnTo>
                  <a:lnTo>
                    <a:pt x="71155" y="0"/>
                  </a:lnTo>
                  <a:lnTo>
                    <a:pt x="201939" y="32734"/>
                  </a:lnTo>
                  <a:close/>
                </a:path>
              </a:pathLst>
            </a:custGeom>
            <a:ln w="31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5603" y="4027520"/>
              <a:ext cx="127085" cy="14148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22854" y="3772304"/>
              <a:ext cx="340995" cy="291465"/>
            </a:xfrm>
            <a:custGeom>
              <a:avLst/>
              <a:gdLst/>
              <a:ahLst/>
              <a:cxnLst/>
              <a:rect l="l" t="t" r="r" b="b"/>
              <a:pathLst>
                <a:path w="340995" h="291464">
                  <a:moveTo>
                    <a:pt x="136555" y="0"/>
                  </a:moveTo>
                  <a:lnTo>
                    <a:pt x="25964" y="101928"/>
                  </a:lnTo>
                  <a:lnTo>
                    <a:pt x="0" y="237462"/>
                  </a:lnTo>
                  <a:lnTo>
                    <a:pt x="164437" y="281689"/>
                  </a:lnTo>
                  <a:lnTo>
                    <a:pt x="97129" y="223037"/>
                  </a:lnTo>
                  <a:lnTo>
                    <a:pt x="98083" y="160580"/>
                  </a:lnTo>
                  <a:lnTo>
                    <a:pt x="146167" y="127846"/>
                  </a:lnTo>
                  <a:lnTo>
                    <a:pt x="195213" y="171122"/>
                  </a:lnTo>
                  <a:lnTo>
                    <a:pt x="244259" y="256722"/>
                  </a:lnTo>
                  <a:lnTo>
                    <a:pt x="340419" y="291359"/>
                  </a:lnTo>
                  <a:lnTo>
                    <a:pt x="281761" y="214398"/>
                  </a:lnTo>
                  <a:lnTo>
                    <a:pt x="245221" y="63407"/>
                  </a:lnTo>
                  <a:lnTo>
                    <a:pt x="136555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22854" y="3772304"/>
              <a:ext cx="340995" cy="291465"/>
            </a:xfrm>
            <a:custGeom>
              <a:avLst/>
              <a:gdLst/>
              <a:ahLst/>
              <a:cxnLst/>
              <a:rect l="l" t="t" r="r" b="b"/>
              <a:pathLst>
                <a:path w="340995" h="291464">
                  <a:moveTo>
                    <a:pt x="25964" y="101928"/>
                  </a:moveTo>
                  <a:lnTo>
                    <a:pt x="136555" y="0"/>
                  </a:lnTo>
                  <a:lnTo>
                    <a:pt x="245221" y="63407"/>
                  </a:lnTo>
                  <a:lnTo>
                    <a:pt x="281761" y="214398"/>
                  </a:lnTo>
                  <a:lnTo>
                    <a:pt x="340419" y="291359"/>
                  </a:lnTo>
                  <a:lnTo>
                    <a:pt x="244259" y="256722"/>
                  </a:lnTo>
                  <a:lnTo>
                    <a:pt x="195213" y="171122"/>
                  </a:lnTo>
                  <a:lnTo>
                    <a:pt x="146167" y="127846"/>
                  </a:lnTo>
                  <a:lnTo>
                    <a:pt x="98083" y="160580"/>
                  </a:lnTo>
                  <a:lnTo>
                    <a:pt x="97129" y="223037"/>
                  </a:lnTo>
                  <a:lnTo>
                    <a:pt x="164437" y="281689"/>
                  </a:lnTo>
                  <a:lnTo>
                    <a:pt x="0" y="237462"/>
                  </a:lnTo>
                  <a:lnTo>
                    <a:pt x="25964" y="101928"/>
                  </a:lnTo>
                  <a:close/>
                </a:path>
              </a:pathLst>
            </a:custGeom>
            <a:ln w="31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34859" y="3644773"/>
              <a:ext cx="204983" cy="22422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775755" y="3155899"/>
              <a:ext cx="479425" cy="527050"/>
            </a:xfrm>
            <a:custGeom>
              <a:avLst/>
              <a:gdLst/>
              <a:ahLst/>
              <a:cxnLst/>
              <a:rect l="l" t="t" r="r" b="b"/>
              <a:pathLst>
                <a:path w="479425" h="527050">
                  <a:moveTo>
                    <a:pt x="312529" y="0"/>
                  </a:moveTo>
                  <a:lnTo>
                    <a:pt x="100969" y="101928"/>
                  </a:lnTo>
                  <a:lnTo>
                    <a:pt x="0" y="290408"/>
                  </a:lnTo>
                  <a:lnTo>
                    <a:pt x="221179" y="433710"/>
                  </a:lnTo>
                  <a:lnTo>
                    <a:pt x="150015" y="313473"/>
                  </a:lnTo>
                  <a:lnTo>
                    <a:pt x="179821" y="222165"/>
                  </a:lnTo>
                  <a:lnTo>
                    <a:pt x="265407" y="196168"/>
                  </a:lnTo>
                  <a:lnTo>
                    <a:pt x="318301" y="281769"/>
                  </a:lnTo>
                  <a:lnTo>
                    <a:pt x="352917" y="434661"/>
                  </a:lnTo>
                  <a:lnTo>
                    <a:pt x="478899" y="526920"/>
                  </a:lnTo>
                  <a:lnTo>
                    <a:pt x="427929" y="387501"/>
                  </a:lnTo>
                  <a:lnTo>
                    <a:pt x="444275" y="145204"/>
                  </a:lnTo>
                  <a:lnTo>
                    <a:pt x="312529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75755" y="3155899"/>
              <a:ext cx="479425" cy="527050"/>
            </a:xfrm>
            <a:custGeom>
              <a:avLst/>
              <a:gdLst/>
              <a:ahLst/>
              <a:cxnLst/>
              <a:rect l="l" t="t" r="r" b="b"/>
              <a:pathLst>
                <a:path w="479425" h="527050">
                  <a:moveTo>
                    <a:pt x="100969" y="101928"/>
                  </a:moveTo>
                  <a:lnTo>
                    <a:pt x="312529" y="0"/>
                  </a:lnTo>
                  <a:lnTo>
                    <a:pt x="444275" y="145204"/>
                  </a:lnTo>
                  <a:lnTo>
                    <a:pt x="427929" y="387501"/>
                  </a:lnTo>
                  <a:lnTo>
                    <a:pt x="478899" y="526920"/>
                  </a:lnTo>
                  <a:lnTo>
                    <a:pt x="352917" y="434661"/>
                  </a:lnTo>
                  <a:lnTo>
                    <a:pt x="318301" y="281769"/>
                  </a:lnTo>
                  <a:lnTo>
                    <a:pt x="265407" y="196168"/>
                  </a:lnTo>
                  <a:lnTo>
                    <a:pt x="179821" y="222165"/>
                  </a:lnTo>
                  <a:lnTo>
                    <a:pt x="150015" y="313473"/>
                  </a:lnTo>
                  <a:lnTo>
                    <a:pt x="221179" y="433710"/>
                  </a:lnTo>
                  <a:lnTo>
                    <a:pt x="0" y="290408"/>
                  </a:lnTo>
                  <a:lnTo>
                    <a:pt x="100969" y="101928"/>
                  </a:lnTo>
                  <a:close/>
                </a:path>
              </a:pathLst>
            </a:custGeom>
            <a:ln w="31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8156" y="3277483"/>
              <a:ext cx="291539" cy="33764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49368" y="3512092"/>
              <a:ext cx="196372" cy="27519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31177" y="3925591"/>
              <a:ext cx="205992" cy="18087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091376" y="3443454"/>
              <a:ext cx="450215" cy="485775"/>
            </a:xfrm>
            <a:custGeom>
              <a:avLst/>
              <a:gdLst/>
              <a:ahLst/>
              <a:cxnLst/>
              <a:rect l="l" t="t" r="r" b="b"/>
              <a:pathLst>
                <a:path w="450215" h="485775">
                  <a:moveTo>
                    <a:pt x="123071" y="0"/>
                  </a:moveTo>
                  <a:lnTo>
                    <a:pt x="35617" y="231676"/>
                  </a:lnTo>
                  <a:lnTo>
                    <a:pt x="132691" y="142271"/>
                  </a:lnTo>
                  <a:lnTo>
                    <a:pt x="220225" y="152892"/>
                  </a:lnTo>
                  <a:lnTo>
                    <a:pt x="261567" y="225970"/>
                  </a:lnTo>
                  <a:lnTo>
                    <a:pt x="193273" y="291359"/>
                  </a:lnTo>
                  <a:lnTo>
                    <a:pt x="60581" y="350963"/>
                  </a:lnTo>
                  <a:lnTo>
                    <a:pt x="0" y="485546"/>
                  </a:lnTo>
                  <a:lnTo>
                    <a:pt x="118301" y="410566"/>
                  </a:lnTo>
                  <a:lnTo>
                    <a:pt x="341389" y="377832"/>
                  </a:lnTo>
                  <a:lnTo>
                    <a:pt x="450071" y="230725"/>
                  </a:lnTo>
                  <a:lnTo>
                    <a:pt x="315391" y="56670"/>
                  </a:lnTo>
                  <a:lnTo>
                    <a:pt x="123071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91376" y="3443454"/>
              <a:ext cx="450215" cy="485775"/>
            </a:xfrm>
            <a:custGeom>
              <a:avLst/>
              <a:gdLst/>
              <a:ahLst/>
              <a:cxnLst/>
              <a:rect l="l" t="t" r="r" b="b"/>
              <a:pathLst>
                <a:path w="450215" h="485775">
                  <a:moveTo>
                    <a:pt x="315391" y="56670"/>
                  </a:moveTo>
                  <a:lnTo>
                    <a:pt x="450071" y="230725"/>
                  </a:lnTo>
                  <a:lnTo>
                    <a:pt x="341389" y="377832"/>
                  </a:lnTo>
                  <a:lnTo>
                    <a:pt x="118301" y="410566"/>
                  </a:lnTo>
                  <a:lnTo>
                    <a:pt x="0" y="485546"/>
                  </a:lnTo>
                  <a:lnTo>
                    <a:pt x="60581" y="350963"/>
                  </a:lnTo>
                  <a:lnTo>
                    <a:pt x="193273" y="291359"/>
                  </a:lnTo>
                  <a:lnTo>
                    <a:pt x="261567" y="225970"/>
                  </a:lnTo>
                  <a:lnTo>
                    <a:pt x="220225" y="152892"/>
                  </a:lnTo>
                  <a:lnTo>
                    <a:pt x="132691" y="142271"/>
                  </a:lnTo>
                  <a:lnTo>
                    <a:pt x="35617" y="231676"/>
                  </a:lnTo>
                  <a:lnTo>
                    <a:pt x="123071" y="0"/>
                  </a:lnTo>
                  <a:lnTo>
                    <a:pt x="315391" y="56670"/>
                  </a:lnTo>
                  <a:close/>
                </a:path>
              </a:pathLst>
            </a:custGeom>
            <a:ln w="31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38395" y="3581921"/>
              <a:ext cx="290830" cy="264795"/>
            </a:xfrm>
            <a:custGeom>
              <a:avLst/>
              <a:gdLst/>
              <a:ahLst/>
              <a:cxnLst/>
              <a:rect l="l" t="t" r="r" b="b"/>
              <a:pathLst>
                <a:path w="290829" h="264795">
                  <a:moveTo>
                    <a:pt x="217283" y="0"/>
                  </a:moveTo>
                  <a:lnTo>
                    <a:pt x="31722" y="36538"/>
                  </a:lnTo>
                  <a:lnTo>
                    <a:pt x="0" y="192284"/>
                  </a:lnTo>
                  <a:lnTo>
                    <a:pt x="144219" y="264411"/>
                  </a:lnTo>
                  <a:lnTo>
                    <a:pt x="290348" y="155745"/>
                  </a:lnTo>
                  <a:lnTo>
                    <a:pt x="217283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38395" y="3581921"/>
              <a:ext cx="290830" cy="264795"/>
            </a:xfrm>
            <a:custGeom>
              <a:avLst/>
              <a:gdLst/>
              <a:ahLst/>
              <a:cxnLst/>
              <a:rect l="l" t="t" r="r" b="b"/>
              <a:pathLst>
                <a:path w="290829" h="264795">
                  <a:moveTo>
                    <a:pt x="0" y="192284"/>
                  </a:moveTo>
                  <a:lnTo>
                    <a:pt x="31722" y="36538"/>
                  </a:lnTo>
                  <a:lnTo>
                    <a:pt x="217283" y="0"/>
                  </a:lnTo>
                  <a:lnTo>
                    <a:pt x="290348" y="155745"/>
                  </a:lnTo>
                  <a:lnTo>
                    <a:pt x="144219" y="264411"/>
                  </a:lnTo>
                  <a:lnTo>
                    <a:pt x="0" y="192284"/>
                  </a:lnTo>
                  <a:close/>
                </a:path>
              </a:pathLst>
            </a:custGeom>
            <a:ln w="31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44104" y="2819361"/>
              <a:ext cx="558165" cy="741045"/>
            </a:xfrm>
            <a:custGeom>
              <a:avLst/>
              <a:gdLst/>
              <a:ahLst/>
              <a:cxnLst/>
              <a:rect l="l" t="t" r="r" b="b"/>
              <a:pathLst>
                <a:path w="558164" h="741045">
                  <a:moveTo>
                    <a:pt x="267371" y="0"/>
                  </a:moveTo>
                  <a:lnTo>
                    <a:pt x="0" y="79814"/>
                  </a:lnTo>
                  <a:lnTo>
                    <a:pt x="73143" y="415401"/>
                  </a:lnTo>
                  <a:lnTo>
                    <a:pt x="116393" y="240395"/>
                  </a:lnTo>
                  <a:lnTo>
                    <a:pt x="229845" y="184596"/>
                  </a:lnTo>
                  <a:lnTo>
                    <a:pt x="331769" y="238493"/>
                  </a:lnTo>
                  <a:lnTo>
                    <a:pt x="301955" y="367290"/>
                  </a:lnTo>
                  <a:lnTo>
                    <a:pt x="192319" y="536589"/>
                  </a:lnTo>
                  <a:lnTo>
                    <a:pt x="222133" y="740446"/>
                  </a:lnTo>
                  <a:lnTo>
                    <a:pt x="304897" y="563458"/>
                  </a:lnTo>
                  <a:lnTo>
                    <a:pt x="542375" y="357700"/>
                  </a:lnTo>
                  <a:lnTo>
                    <a:pt x="557798" y="101928"/>
                  </a:lnTo>
                  <a:lnTo>
                    <a:pt x="267371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44104" y="2819361"/>
              <a:ext cx="558165" cy="741045"/>
            </a:xfrm>
            <a:custGeom>
              <a:avLst/>
              <a:gdLst/>
              <a:ahLst/>
              <a:cxnLst/>
              <a:rect l="l" t="t" r="r" b="b"/>
              <a:pathLst>
                <a:path w="558164" h="741045">
                  <a:moveTo>
                    <a:pt x="267371" y="0"/>
                  </a:moveTo>
                  <a:lnTo>
                    <a:pt x="557798" y="101928"/>
                  </a:lnTo>
                  <a:lnTo>
                    <a:pt x="542375" y="357700"/>
                  </a:lnTo>
                  <a:lnTo>
                    <a:pt x="304897" y="563458"/>
                  </a:lnTo>
                  <a:lnTo>
                    <a:pt x="222133" y="740446"/>
                  </a:lnTo>
                  <a:lnTo>
                    <a:pt x="192319" y="536589"/>
                  </a:lnTo>
                  <a:lnTo>
                    <a:pt x="301955" y="367290"/>
                  </a:lnTo>
                  <a:lnTo>
                    <a:pt x="331769" y="238493"/>
                  </a:lnTo>
                  <a:lnTo>
                    <a:pt x="229845" y="184596"/>
                  </a:lnTo>
                  <a:lnTo>
                    <a:pt x="116393" y="240395"/>
                  </a:lnTo>
                  <a:lnTo>
                    <a:pt x="73143" y="415401"/>
                  </a:lnTo>
                  <a:lnTo>
                    <a:pt x="0" y="79814"/>
                  </a:lnTo>
                  <a:lnTo>
                    <a:pt x="267371" y="0"/>
                  </a:lnTo>
                  <a:close/>
                </a:path>
              </a:pathLst>
            </a:custGeom>
            <a:ln w="31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1311255" y="6434734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ahoma"/>
                <a:cs typeface="Tahoma"/>
              </a:rPr>
              <a:t>21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331" y="4063"/>
            <a:ext cx="49345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Factor</a:t>
            </a:r>
            <a:r>
              <a:rPr spc="-254" dirty="0"/>
              <a:t> </a:t>
            </a:r>
            <a:r>
              <a:rPr dirty="0"/>
              <a:t>Analysis</a:t>
            </a:r>
            <a:r>
              <a:rPr spc="-5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10" dirty="0"/>
              <a:t>It’s</a:t>
            </a:r>
            <a:r>
              <a:rPr spc="-90" dirty="0"/>
              <a:t> </a:t>
            </a:r>
            <a:r>
              <a:rPr spc="-35" dirty="0"/>
              <a:t>Types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68322" y="478523"/>
            <a:ext cx="6743700" cy="1269365"/>
            <a:chOff x="2068322" y="478523"/>
            <a:chExt cx="6743700" cy="1269365"/>
          </a:xfrm>
        </p:grpSpPr>
        <p:sp>
          <p:nvSpPr>
            <p:cNvPr id="4" name="object 4"/>
            <p:cNvSpPr/>
            <p:nvPr/>
          </p:nvSpPr>
          <p:spPr>
            <a:xfrm>
              <a:off x="2081022" y="1369313"/>
              <a:ext cx="6718300" cy="365760"/>
            </a:xfrm>
            <a:custGeom>
              <a:avLst/>
              <a:gdLst/>
              <a:ahLst/>
              <a:cxnLst/>
              <a:rect l="l" t="t" r="r" b="b"/>
              <a:pathLst>
                <a:path w="6718300" h="365760">
                  <a:moveTo>
                    <a:pt x="3942588" y="0"/>
                  </a:moveTo>
                  <a:lnTo>
                    <a:pt x="3942588" y="183261"/>
                  </a:lnTo>
                  <a:lnTo>
                    <a:pt x="6718173" y="183261"/>
                  </a:lnTo>
                  <a:lnTo>
                    <a:pt x="6718173" y="365251"/>
                  </a:lnTo>
                </a:path>
                <a:path w="6718300" h="365760">
                  <a:moveTo>
                    <a:pt x="3942841" y="0"/>
                  </a:moveTo>
                  <a:lnTo>
                    <a:pt x="3942841" y="171069"/>
                  </a:lnTo>
                  <a:lnTo>
                    <a:pt x="0" y="171069"/>
                  </a:lnTo>
                  <a:lnTo>
                    <a:pt x="0" y="353060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3020" y="478523"/>
              <a:ext cx="1818894" cy="101118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460619" y="552703"/>
            <a:ext cx="1127125" cy="7067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 indent="121920">
              <a:lnSpc>
                <a:spcPts val="2480"/>
              </a:lnSpc>
              <a:spcBef>
                <a:spcPts val="515"/>
              </a:spcBef>
            </a:pP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Factor Analysis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2019" y="1700783"/>
            <a:ext cx="2315718" cy="95173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72032" y="1930400"/>
            <a:ext cx="1617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Exploratory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75804" y="1712963"/>
            <a:ext cx="2443733" cy="9517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79842" y="1942591"/>
            <a:ext cx="1838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Confirmatory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21194" y="536829"/>
            <a:ext cx="479488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3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method</a:t>
            </a:r>
            <a:r>
              <a:rPr sz="1600" spc="4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450" dirty="0"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modeling</a:t>
            </a:r>
            <a:r>
              <a:rPr sz="1600" i="1" spc="4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observed</a:t>
            </a:r>
            <a:r>
              <a:rPr sz="1600" i="1" spc="4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variables,</a:t>
            </a:r>
            <a:r>
              <a:rPr sz="1600" i="1" spc="4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1600" i="1" spc="4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6FC0"/>
                </a:solidFill>
                <a:latin typeface="Times New Roman"/>
                <a:cs typeface="Times New Roman"/>
              </a:rPr>
              <a:t>their 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covariance</a:t>
            </a:r>
            <a:r>
              <a:rPr sz="1600" i="1" spc="3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structure,</a:t>
            </a:r>
            <a:r>
              <a:rPr sz="1600" i="1" spc="3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3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terms</a:t>
            </a:r>
            <a:r>
              <a:rPr sz="1600" spc="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3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smaller</a:t>
            </a:r>
            <a:r>
              <a:rPr sz="1600" spc="3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number</a:t>
            </a:r>
            <a:r>
              <a:rPr sz="1600" spc="37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of 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underlying</a:t>
            </a:r>
            <a:r>
              <a:rPr sz="1600" i="1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unobservable</a:t>
            </a:r>
            <a:r>
              <a:rPr sz="1600" i="1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(latent)</a:t>
            </a:r>
            <a:r>
              <a:rPr sz="1600" i="1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6FC0"/>
                </a:solidFill>
                <a:latin typeface="Times New Roman"/>
                <a:cs typeface="Times New Roman"/>
              </a:rPr>
              <a:t>“factors.”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6247" y="2762487"/>
            <a:ext cx="2680034" cy="274895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6417" y="2667000"/>
            <a:ext cx="2540889" cy="29188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83540" y="5534050"/>
            <a:ext cx="433705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</a:tabLst>
            </a:pPr>
            <a:r>
              <a:rPr sz="1600" spc="-10" dirty="0">
                <a:latin typeface="Times New Roman"/>
                <a:cs typeface="Times New Roman"/>
              </a:rPr>
              <a:t>EFA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discover</a:t>
            </a:r>
            <a:r>
              <a:rPr sz="1600" i="1" spc="8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the</a:t>
            </a:r>
            <a:r>
              <a:rPr sz="1600" i="1" spc="7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factor</a:t>
            </a:r>
            <a:r>
              <a:rPr sz="1600" i="1" spc="7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structure</a:t>
            </a:r>
            <a:r>
              <a:rPr sz="1600" i="1" spc="6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of</a:t>
            </a:r>
            <a:r>
              <a:rPr sz="1600" i="1" spc="65" dirty="0">
                <a:latin typeface="Times New Roman"/>
                <a:cs typeface="Times New Roman"/>
              </a:rPr>
              <a:t> </a:t>
            </a:r>
            <a:r>
              <a:rPr sz="1600" i="1" spc="-50" dirty="0">
                <a:latin typeface="Times New Roman"/>
                <a:cs typeface="Times New Roman"/>
              </a:rPr>
              <a:t>a </a:t>
            </a:r>
            <a:r>
              <a:rPr sz="1600" i="1" dirty="0">
                <a:latin typeface="Times New Roman"/>
                <a:cs typeface="Times New Roman"/>
              </a:rPr>
              <a:t>construct</a:t>
            </a:r>
            <a:r>
              <a:rPr sz="1600" i="1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examine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reliability.</a:t>
            </a: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driven.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21194" y="5549290"/>
            <a:ext cx="4942205" cy="1094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</a:tabLst>
            </a:pPr>
            <a:r>
              <a:rPr sz="1600" spc="-25" dirty="0">
                <a:latin typeface="Times New Roman"/>
                <a:cs typeface="Times New Roman"/>
              </a:rPr>
              <a:t>CFA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confirm</a:t>
            </a:r>
            <a:r>
              <a:rPr sz="1600" i="1" spc="4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the</a:t>
            </a:r>
            <a:r>
              <a:rPr sz="1600" i="1" spc="4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fit</a:t>
            </a:r>
            <a:r>
              <a:rPr sz="1600" i="1" spc="4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of</a:t>
            </a:r>
            <a:r>
              <a:rPr sz="1600" i="1" spc="5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the</a:t>
            </a:r>
            <a:r>
              <a:rPr sz="1600" i="1" spc="4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hypothesized</a:t>
            </a:r>
            <a:r>
              <a:rPr sz="1600" i="1" spc="55" dirty="0">
                <a:latin typeface="Times New Roman"/>
                <a:cs typeface="Times New Roman"/>
              </a:rPr>
              <a:t> </a:t>
            </a:r>
            <a:r>
              <a:rPr sz="1600" i="1" spc="-10" dirty="0">
                <a:latin typeface="Times New Roman"/>
                <a:cs typeface="Times New Roman"/>
              </a:rPr>
              <a:t>factor </a:t>
            </a:r>
            <a:r>
              <a:rPr sz="1600" i="1" dirty="0">
                <a:latin typeface="Times New Roman"/>
                <a:cs typeface="Times New Roman"/>
              </a:rPr>
              <a:t>structure</a:t>
            </a:r>
            <a:r>
              <a:rPr sz="1600" i="1" spc="-4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to</a:t>
            </a:r>
            <a:r>
              <a:rPr sz="1600" i="1" spc="-6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observed</a:t>
            </a:r>
            <a:r>
              <a:rPr sz="1600" i="1" spc="-4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(sample)</a:t>
            </a:r>
            <a:r>
              <a:rPr sz="1600" i="1" spc="-35" dirty="0">
                <a:latin typeface="Times New Roman"/>
                <a:cs typeface="Times New Roman"/>
              </a:rPr>
              <a:t> </a:t>
            </a:r>
            <a:r>
              <a:rPr sz="1600" i="1" spc="-20" dirty="0">
                <a:latin typeface="Times New Roman"/>
                <a:cs typeface="Times New Roman"/>
              </a:rPr>
              <a:t>data</a:t>
            </a:r>
            <a:r>
              <a:rPr sz="1600" spc="-20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theory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driven.</a:t>
            </a:r>
            <a:endParaRPr sz="1600">
              <a:latin typeface="Times New Roman"/>
              <a:cs typeface="Times New Roman"/>
            </a:endParaRPr>
          </a:p>
          <a:p>
            <a:pPr marR="464184" algn="r">
              <a:lnSpc>
                <a:spcPct val="100000"/>
              </a:lnSpc>
              <a:spcBef>
                <a:spcPts val="1215"/>
              </a:spcBef>
            </a:pPr>
            <a:r>
              <a:rPr sz="1200" spc="-50" dirty="0">
                <a:solidFill>
                  <a:srgbClr val="888888"/>
                </a:solidFill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EFA</a:t>
            </a:r>
            <a:r>
              <a:rPr spc="-180" dirty="0"/>
              <a:t> </a:t>
            </a:r>
            <a:r>
              <a:rPr dirty="0"/>
              <a:t>Using</a:t>
            </a:r>
            <a:r>
              <a:rPr spc="-30" dirty="0"/>
              <a:t> </a:t>
            </a:r>
            <a:r>
              <a:rPr dirty="0"/>
              <a:t>R:</a:t>
            </a:r>
            <a:r>
              <a:rPr spc="-80" dirty="0"/>
              <a:t> </a:t>
            </a:r>
            <a:r>
              <a:rPr lang="en-US" dirty="0">
                <a:solidFill>
                  <a:srgbClr val="006FC0"/>
                </a:solidFill>
              </a:rPr>
              <a:t>Data and its Structure</a:t>
            </a:r>
            <a:endParaRPr spc="-10" dirty="0">
              <a:solidFill>
                <a:srgbClr val="006FC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400" y="1447800"/>
            <a:ext cx="3581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Data</a:t>
            </a:r>
            <a:r>
              <a:rPr sz="18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file</a:t>
            </a:r>
            <a:r>
              <a:rPr sz="1800" b="1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Wingdings"/>
                <a:cs typeface="Wingdings"/>
              </a:rPr>
              <a:t>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National track </a:t>
            </a:r>
            <a:r>
              <a:rPr lang="en-US" sz="1800" spc="-15" dirty="0" err="1">
                <a:solidFill>
                  <a:srgbClr val="006FC0"/>
                </a:solidFill>
                <a:latin typeface="Times New Roman"/>
                <a:cs typeface="Times New Roman"/>
              </a:rPr>
              <a:t>record.xlsx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E3A6191-DFD4-6DB2-3451-3E54E7E67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58" y="2209800"/>
            <a:ext cx="5457142" cy="4343400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2330486-6FF2-F982-4084-B4F7CC3F9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9800"/>
            <a:ext cx="5609542" cy="2286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31363D-D729-D6D4-DD59-A0EDDAF7ADA7}"/>
              </a:ext>
            </a:extLst>
          </p:cNvPr>
          <p:cNvSpPr txBox="1"/>
          <p:nvPr/>
        </p:nvSpPr>
        <p:spPr>
          <a:xfrm>
            <a:off x="6553200" y="4703802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Data columns to be analyzed are </a:t>
            </a:r>
            <a:r>
              <a:rPr lang="en-US" b="1" dirty="0"/>
              <a:t>Numeric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E04FA6-4972-B7A9-925D-88EAD3013630}"/>
              </a:ext>
            </a:extLst>
          </p:cNvPr>
          <p:cNvSpPr txBox="1"/>
          <p:nvPr/>
        </p:nvSpPr>
        <p:spPr>
          <a:xfrm>
            <a:off x="6731872" y="1447800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5" dirty="0">
                <a:solidFill>
                  <a:srgbClr val="006FC0"/>
                </a:solidFill>
                <a:latin typeface="Times New Roman"/>
                <a:cs typeface="Times New Roman"/>
              </a:rPr>
              <a:t>Data</a:t>
            </a:r>
            <a:r>
              <a:rPr lang="en-US" sz="18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006FC0"/>
                </a:solidFill>
                <a:latin typeface="Times New Roman"/>
                <a:cs typeface="Times New Roman"/>
              </a:rPr>
              <a:t>type</a:t>
            </a:r>
            <a:r>
              <a:rPr lang="en-US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/</a:t>
            </a:r>
            <a:r>
              <a:rPr lang="en-US" spc="-15" dirty="0">
                <a:solidFill>
                  <a:srgbClr val="006FC0"/>
                </a:solidFill>
                <a:latin typeface="Times New Roman"/>
                <a:cs typeface="Times New Roman"/>
              </a:rPr>
              <a:t>structure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331" y="225678"/>
            <a:ext cx="79832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EFA</a:t>
            </a:r>
            <a:r>
              <a:rPr spc="-185" dirty="0"/>
              <a:t> </a:t>
            </a:r>
            <a:r>
              <a:rPr dirty="0"/>
              <a:t>Using</a:t>
            </a:r>
            <a:r>
              <a:rPr spc="-30" dirty="0"/>
              <a:t> </a:t>
            </a:r>
            <a:r>
              <a:rPr dirty="0"/>
              <a:t>R:</a:t>
            </a:r>
            <a:r>
              <a:rPr spc="-20" dirty="0"/>
              <a:t> </a:t>
            </a:r>
            <a:r>
              <a:rPr dirty="0">
                <a:solidFill>
                  <a:srgbClr val="006FC0"/>
                </a:solidFill>
              </a:rPr>
              <a:t>Initial</a:t>
            </a:r>
            <a:r>
              <a:rPr spc="-20" dirty="0">
                <a:solidFill>
                  <a:srgbClr val="006FC0"/>
                </a:solidFill>
              </a:rPr>
              <a:t> </a:t>
            </a:r>
            <a:r>
              <a:rPr dirty="0">
                <a:solidFill>
                  <a:srgbClr val="006FC0"/>
                </a:solidFill>
              </a:rPr>
              <a:t>preparation</a:t>
            </a:r>
            <a:r>
              <a:rPr spc="-45" dirty="0">
                <a:solidFill>
                  <a:srgbClr val="006FC0"/>
                </a:solidFill>
              </a:rPr>
              <a:t> </a:t>
            </a:r>
            <a:r>
              <a:rPr dirty="0">
                <a:solidFill>
                  <a:srgbClr val="006FC0"/>
                </a:solidFill>
              </a:rPr>
              <a:t>and</a:t>
            </a:r>
            <a:r>
              <a:rPr spc="-25" dirty="0">
                <a:solidFill>
                  <a:srgbClr val="006FC0"/>
                </a:solidFill>
              </a:rPr>
              <a:t> </a:t>
            </a:r>
            <a:r>
              <a:rPr spc="-10" dirty="0">
                <a:solidFill>
                  <a:srgbClr val="006FC0"/>
                </a:solidFill>
              </a:rPr>
              <a:t>analysis</a:t>
            </a:r>
          </a:p>
        </p:txBody>
      </p:sp>
      <p:sp>
        <p:nvSpPr>
          <p:cNvPr id="5" name="object 5"/>
          <p:cNvSpPr/>
          <p:nvPr/>
        </p:nvSpPr>
        <p:spPr>
          <a:xfrm>
            <a:off x="3854958" y="2115311"/>
            <a:ext cx="3016250" cy="833755"/>
          </a:xfrm>
          <a:custGeom>
            <a:avLst/>
            <a:gdLst/>
            <a:ahLst/>
            <a:cxnLst/>
            <a:rect l="l" t="t" r="r" b="b"/>
            <a:pathLst>
              <a:path w="3016250" h="833755">
                <a:moveTo>
                  <a:pt x="114300" y="719074"/>
                </a:moveTo>
                <a:lnTo>
                  <a:pt x="0" y="776224"/>
                </a:lnTo>
                <a:lnTo>
                  <a:pt x="114300" y="833374"/>
                </a:lnTo>
                <a:lnTo>
                  <a:pt x="114300" y="795274"/>
                </a:lnTo>
                <a:lnTo>
                  <a:pt x="95250" y="795274"/>
                </a:lnTo>
                <a:lnTo>
                  <a:pt x="95250" y="757174"/>
                </a:lnTo>
                <a:lnTo>
                  <a:pt x="114300" y="757174"/>
                </a:lnTo>
                <a:lnTo>
                  <a:pt x="114300" y="719074"/>
                </a:lnTo>
                <a:close/>
              </a:path>
              <a:path w="3016250" h="833755">
                <a:moveTo>
                  <a:pt x="114300" y="757174"/>
                </a:moveTo>
                <a:lnTo>
                  <a:pt x="95250" y="757174"/>
                </a:lnTo>
                <a:lnTo>
                  <a:pt x="95250" y="795274"/>
                </a:lnTo>
                <a:lnTo>
                  <a:pt x="114300" y="795274"/>
                </a:lnTo>
                <a:lnTo>
                  <a:pt x="114300" y="757174"/>
                </a:lnTo>
                <a:close/>
              </a:path>
              <a:path w="3016250" h="833755">
                <a:moveTo>
                  <a:pt x="2977895" y="757174"/>
                </a:moveTo>
                <a:lnTo>
                  <a:pt x="114300" y="757174"/>
                </a:lnTo>
                <a:lnTo>
                  <a:pt x="114300" y="795274"/>
                </a:lnTo>
                <a:lnTo>
                  <a:pt x="2996945" y="795274"/>
                </a:lnTo>
                <a:lnTo>
                  <a:pt x="3004369" y="793779"/>
                </a:lnTo>
                <a:lnTo>
                  <a:pt x="3010423" y="789701"/>
                </a:lnTo>
                <a:lnTo>
                  <a:pt x="3014501" y="783647"/>
                </a:lnTo>
                <a:lnTo>
                  <a:pt x="3015995" y="776224"/>
                </a:lnTo>
                <a:lnTo>
                  <a:pt x="2977895" y="776224"/>
                </a:lnTo>
                <a:lnTo>
                  <a:pt x="2977895" y="757174"/>
                </a:lnTo>
                <a:close/>
              </a:path>
              <a:path w="3016250" h="833755">
                <a:moveTo>
                  <a:pt x="2977895" y="19050"/>
                </a:moveTo>
                <a:lnTo>
                  <a:pt x="2977895" y="776224"/>
                </a:lnTo>
                <a:lnTo>
                  <a:pt x="2996945" y="757174"/>
                </a:lnTo>
                <a:lnTo>
                  <a:pt x="3015995" y="757174"/>
                </a:lnTo>
                <a:lnTo>
                  <a:pt x="3015995" y="38100"/>
                </a:lnTo>
                <a:lnTo>
                  <a:pt x="2996945" y="38100"/>
                </a:lnTo>
                <a:lnTo>
                  <a:pt x="2977895" y="19050"/>
                </a:lnTo>
                <a:close/>
              </a:path>
              <a:path w="3016250" h="833755">
                <a:moveTo>
                  <a:pt x="3015995" y="757174"/>
                </a:moveTo>
                <a:lnTo>
                  <a:pt x="2996945" y="757174"/>
                </a:lnTo>
                <a:lnTo>
                  <a:pt x="2977895" y="776224"/>
                </a:lnTo>
                <a:lnTo>
                  <a:pt x="3015995" y="776224"/>
                </a:lnTo>
                <a:lnTo>
                  <a:pt x="3015995" y="757174"/>
                </a:lnTo>
                <a:close/>
              </a:path>
              <a:path w="3016250" h="833755">
                <a:moveTo>
                  <a:pt x="2996945" y="0"/>
                </a:moveTo>
                <a:lnTo>
                  <a:pt x="2139695" y="0"/>
                </a:lnTo>
                <a:lnTo>
                  <a:pt x="2139695" y="38100"/>
                </a:lnTo>
                <a:lnTo>
                  <a:pt x="2977895" y="38100"/>
                </a:lnTo>
                <a:lnTo>
                  <a:pt x="2977895" y="19050"/>
                </a:lnTo>
                <a:lnTo>
                  <a:pt x="3015995" y="19050"/>
                </a:lnTo>
                <a:lnTo>
                  <a:pt x="3014501" y="11626"/>
                </a:lnTo>
                <a:lnTo>
                  <a:pt x="3010423" y="5572"/>
                </a:lnTo>
                <a:lnTo>
                  <a:pt x="3004369" y="1494"/>
                </a:lnTo>
                <a:lnTo>
                  <a:pt x="2996945" y="0"/>
                </a:lnTo>
                <a:close/>
              </a:path>
              <a:path w="3016250" h="833755">
                <a:moveTo>
                  <a:pt x="3015995" y="19050"/>
                </a:moveTo>
                <a:lnTo>
                  <a:pt x="2977895" y="19050"/>
                </a:lnTo>
                <a:lnTo>
                  <a:pt x="2996945" y="38100"/>
                </a:lnTo>
                <a:lnTo>
                  <a:pt x="3015995" y="38100"/>
                </a:lnTo>
                <a:lnTo>
                  <a:pt x="301599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2000" y="1080926"/>
            <a:ext cx="11108690" cy="485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93700" algn="l"/>
              </a:tabLst>
            </a:pPr>
            <a:r>
              <a:rPr sz="1800" b="1" dirty="0">
                <a:latin typeface="Times New Roman"/>
                <a:cs typeface="Times New Roman"/>
              </a:rPr>
              <a:t>Correlation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matrix:</a:t>
            </a:r>
            <a:endParaRPr sz="1800" dirty="0">
              <a:latin typeface="Times New Roman"/>
              <a:cs typeface="Times New Roman"/>
            </a:endParaRPr>
          </a:p>
          <a:p>
            <a:pPr marL="793750" lvl="1" indent="-28575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793750" algn="l"/>
              </a:tabLst>
            </a:pPr>
            <a:r>
              <a:rPr sz="1800" dirty="0">
                <a:latin typeface="Times New Roman"/>
                <a:cs typeface="Times New Roman"/>
              </a:rPr>
              <a:t>Check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correlations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variables</a:t>
            </a:r>
            <a:endParaRPr sz="1800" dirty="0">
              <a:latin typeface="Times New Roman"/>
              <a:cs typeface="Times New Roman"/>
            </a:endParaRPr>
          </a:p>
          <a:p>
            <a:pPr marL="1250950" lvl="2" indent="-285750">
              <a:lnSpc>
                <a:spcPct val="100000"/>
              </a:lnSpc>
              <a:buFont typeface="Courier New"/>
              <a:buChar char="o"/>
              <a:tabLst>
                <a:tab pos="1250950" algn="l"/>
              </a:tabLst>
            </a:pPr>
            <a:r>
              <a:rPr sz="1800" dirty="0">
                <a:latin typeface="Times New Roman"/>
                <a:cs typeface="Times New Roman"/>
              </a:rPr>
              <a:t>There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essentially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two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potential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problems:</a:t>
            </a:r>
            <a:endParaRPr sz="1800" dirty="0">
              <a:latin typeface="Times New Roman"/>
              <a:cs typeface="Times New Roman"/>
            </a:endParaRPr>
          </a:p>
          <a:p>
            <a:pPr marL="1765300" lvl="3" indent="-342900">
              <a:lnSpc>
                <a:spcPct val="100000"/>
              </a:lnSpc>
              <a:buAutoNum type="arabicPeriod"/>
              <a:tabLst>
                <a:tab pos="1765300" algn="l"/>
              </a:tabLst>
            </a:pPr>
            <a:r>
              <a:rPr sz="1800" dirty="0">
                <a:latin typeface="Times New Roman"/>
                <a:cs typeface="Times New Roman"/>
              </a:rPr>
              <a:t>Correlations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high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enough</a:t>
            </a:r>
            <a:endParaRPr sz="1800" dirty="0">
              <a:latin typeface="Times New Roman"/>
              <a:cs typeface="Times New Roman"/>
            </a:endParaRPr>
          </a:p>
          <a:p>
            <a:pPr marL="1765300" lvl="3" indent="-342900">
              <a:lnSpc>
                <a:spcPct val="100000"/>
              </a:lnSpc>
              <a:buAutoNum type="arabicPeriod"/>
              <a:tabLst>
                <a:tab pos="1765300" algn="l"/>
              </a:tabLst>
            </a:pPr>
            <a:r>
              <a:rPr sz="1800" dirty="0">
                <a:latin typeface="Times New Roman"/>
                <a:cs typeface="Times New Roman"/>
              </a:rPr>
              <a:t>Correlations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high.</a:t>
            </a:r>
            <a:endParaRPr sz="1800" dirty="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1525"/>
              </a:spcBef>
            </a:pPr>
            <a:r>
              <a:rPr sz="1800" b="1" dirty="0">
                <a:latin typeface="Times New Roman"/>
                <a:cs typeface="Times New Roman"/>
              </a:rPr>
              <a:t>Bartlett's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Test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Sphericity:</a:t>
            </a:r>
            <a:endParaRPr sz="1800" dirty="0">
              <a:latin typeface="Times New Roman"/>
              <a:cs typeface="Times New Roman"/>
            </a:endParaRPr>
          </a:p>
          <a:p>
            <a:pPr marL="1021715" indent="-285115">
              <a:lnSpc>
                <a:spcPct val="100000"/>
              </a:lnSpc>
              <a:buFont typeface="Courier New"/>
              <a:buChar char="o"/>
              <a:tabLst>
                <a:tab pos="1021715" algn="l"/>
              </a:tabLst>
            </a:pPr>
            <a:r>
              <a:rPr sz="1800" dirty="0">
                <a:latin typeface="Times New Roman"/>
                <a:cs typeface="Times New Roman"/>
              </a:rPr>
              <a:t>Compares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observed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correlation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matrix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identity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matrix</a:t>
            </a:r>
            <a:endParaRPr sz="1800" dirty="0">
              <a:latin typeface="Times New Roman"/>
              <a:cs typeface="Times New Roman"/>
            </a:endParaRPr>
          </a:p>
          <a:p>
            <a:pPr marL="1261110" lvl="1" indent="-26416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1261110" algn="l"/>
              </a:tabLst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𝐻</a:t>
            </a:r>
            <a:r>
              <a:rPr sz="1950" baseline="-14957" dirty="0">
                <a:solidFill>
                  <a:srgbClr val="006FC0"/>
                </a:solidFill>
                <a:latin typeface="Cambria Math"/>
                <a:cs typeface="Cambria Math"/>
              </a:rPr>
              <a:t>0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:</a:t>
            </a:r>
            <a:r>
              <a:rPr sz="1800" spc="2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Matrix</a:t>
            </a:r>
            <a:r>
              <a:rPr sz="1800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=</a:t>
            </a:r>
            <a:r>
              <a:rPr sz="18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Identity</a:t>
            </a:r>
            <a:r>
              <a:rPr sz="1800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Matrix</a:t>
            </a:r>
            <a:r>
              <a:rPr sz="1800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(i.e.,</a:t>
            </a:r>
            <a:r>
              <a:rPr sz="1800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There</a:t>
            </a:r>
            <a:r>
              <a:rPr sz="18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is</a:t>
            </a:r>
            <a:r>
              <a:rPr sz="1800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No</a:t>
            </a:r>
            <a:r>
              <a:rPr sz="18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Correlation</a:t>
            </a:r>
            <a:r>
              <a:rPr sz="1800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Between</a:t>
            </a:r>
            <a:r>
              <a:rPr sz="1800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Variables)</a:t>
            </a:r>
            <a:endParaRPr sz="1800" dirty="0">
              <a:latin typeface="Times New Roman"/>
              <a:cs typeface="Times New Roman"/>
            </a:endParaRPr>
          </a:p>
          <a:p>
            <a:pPr marL="1261110" lvl="1" indent="-264160">
              <a:lnSpc>
                <a:spcPct val="100000"/>
              </a:lnSpc>
              <a:buFont typeface="Courier New"/>
              <a:buChar char="o"/>
              <a:tabLst>
                <a:tab pos="1261110" algn="l"/>
              </a:tabLst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𝐻</a:t>
            </a:r>
            <a:r>
              <a:rPr sz="1950" baseline="-14957" dirty="0">
                <a:solidFill>
                  <a:srgbClr val="006FC0"/>
                </a:solidFill>
                <a:latin typeface="Cambria Math"/>
                <a:cs typeface="Cambria Math"/>
              </a:rPr>
              <a:t>1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:</a:t>
            </a:r>
            <a:r>
              <a:rPr sz="1800" spc="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Matrix</a:t>
            </a:r>
            <a:r>
              <a:rPr sz="18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≠</a:t>
            </a:r>
            <a:r>
              <a:rPr sz="18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Identity</a:t>
            </a:r>
            <a:r>
              <a:rPr sz="1800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Matrix</a:t>
            </a:r>
            <a:r>
              <a:rPr sz="18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(i.e.,</a:t>
            </a:r>
            <a:r>
              <a:rPr sz="1800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There</a:t>
            </a:r>
            <a:r>
              <a:rPr sz="18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is</a:t>
            </a:r>
            <a:r>
              <a:rPr sz="18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00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Correlation</a:t>
            </a:r>
            <a:r>
              <a:rPr sz="18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Between</a:t>
            </a:r>
            <a:r>
              <a:rPr sz="1800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Variables)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006FC0"/>
              </a:buClr>
              <a:buFont typeface="Courier New"/>
              <a:buChar char="o"/>
            </a:pP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610"/>
              </a:spcBef>
              <a:buClr>
                <a:srgbClr val="006FC0"/>
              </a:buClr>
              <a:buFont typeface="Courier New"/>
              <a:buChar char="o"/>
            </a:pPr>
            <a:endParaRPr sz="1800" dirty="0">
              <a:latin typeface="Times New Roman"/>
              <a:cs typeface="Times New Roman"/>
            </a:endParaRPr>
          </a:p>
          <a:p>
            <a:pPr marL="2051685" lvl="2" indent="-286385" algn="ctr">
              <a:lnSpc>
                <a:spcPct val="100000"/>
              </a:lnSpc>
              <a:buFont typeface="Wingdings"/>
              <a:buChar char=""/>
              <a:tabLst>
                <a:tab pos="2051685" algn="l"/>
              </a:tabLst>
            </a:pPr>
            <a:r>
              <a:rPr sz="1800" spc="-10" dirty="0">
                <a:latin typeface="Times New Roman"/>
                <a:cs typeface="Times New Roman"/>
              </a:rPr>
              <a:t>P-Value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&lt;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0.01;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so,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Bartlett’s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test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highly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significant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(i.e.,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R</a:t>
            </a:r>
            <a:r>
              <a:rPr sz="1800" spc="-10" dirty="0">
                <a:latin typeface="Times New Roman"/>
                <a:cs typeface="Times New Roman"/>
              </a:rPr>
              <a:t>-</a:t>
            </a:r>
            <a:r>
              <a:rPr sz="1800" dirty="0">
                <a:latin typeface="Times New Roman"/>
                <a:cs typeface="Times New Roman"/>
              </a:rPr>
              <a:t>matrix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identity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matrix);</a:t>
            </a:r>
            <a:endParaRPr sz="1800" dirty="0">
              <a:latin typeface="Times New Roman"/>
              <a:cs typeface="Times New Roman"/>
            </a:endParaRPr>
          </a:p>
          <a:p>
            <a:pPr marR="280035" algn="ctr">
              <a:lnSpc>
                <a:spcPct val="100000"/>
              </a:lnSpc>
            </a:pPr>
            <a:r>
              <a:rPr sz="1800" i="1" dirty="0">
                <a:latin typeface="Times New Roman"/>
                <a:cs typeface="Times New Roman"/>
              </a:rPr>
              <a:t>χ</a:t>
            </a:r>
            <a:r>
              <a:rPr sz="800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(253)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706.6819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p </a:t>
            </a:r>
            <a:r>
              <a:rPr sz="1800" dirty="0">
                <a:latin typeface="Times New Roman"/>
                <a:cs typeface="Times New Roman"/>
              </a:rPr>
              <a:t>&lt;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.01,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therefore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factor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analysis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appropriate.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Determinant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Times New Roman"/>
                <a:cs typeface="Times New Roman"/>
              </a:rPr>
              <a:t>R</a:t>
            </a:r>
            <a:r>
              <a:rPr sz="1800" b="1" spc="-10" dirty="0">
                <a:latin typeface="Times New Roman"/>
                <a:cs typeface="Times New Roman"/>
              </a:rPr>
              <a:t>-</a:t>
            </a:r>
            <a:r>
              <a:rPr sz="1800" b="1" dirty="0">
                <a:latin typeface="Times New Roman"/>
                <a:cs typeface="Times New Roman"/>
              </a:rPr>
              <a:t>matrix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should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be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greater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than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0.00001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4771" y="2337942"/>
            <a:ext cx="1466850" cy="3480435"/>
          </a:xfrm>
          <a:custGeom>
            <a:avLst/>
            <a:gdLst/>
            <a:ahLst/>
            <a:cxnLst/>
            <a:rect l="l" t="t" r="r" b="b"/>
            <a:pathLst>
              <a:path w="1466850" h="3480435">
                <a:moveTo>
                  <a:pt x="418490" y="3365652"/>
                </a:moveTo>
                <a:lnTo>
                  <a:pt x="418490" y="3479952"/>
                </a:lnTo>
                <a:lnTo>
                  <a:pt x="494690" y="3441852"/>
                </a:lnTo>
                <a:lnTo>
                  <a:pt x="437540" y="3441852"/>
                </a:lnTo>
                <a:lnTo>
                  <a:pt x="437540" y="3403752"/>
                </a:lnTo>
                <a:lnTo>
                  <a:pt x="494690" y="3403752"/>
                </a:lnTo>
                <a:lnTo>
                  <a:pt x="418490" y="3365652"/>
                </a:lnTo>
                <a:close/>
              </a:path>
              <a:path w="1466850" h="3480435">
                <a:moveTo>
                  <a:pt x="1447190" y="0"/>
                </a:moveTo>
                <a:lnTo>
                  <a:pt x="19050" y="0"/>
                </a:lnTo>
                <a:lnTo>
                  <a:pt x="11637" y="1512"/>
                </a:lnTo>
                <a:lnTo>
                  <a:pt x="5581" y="5619"/>
                </a:lnTo>
                <a:lnTo>
                  <a:pt x="1497" y="11680"/>
                </a:lnTo>
                <a:lnTo>
                  <a:pt x="0" y="19049"/>
                </a:lnTo>
                <a:lnTo>
                  <a:pt x="0" y="3422802"/>
                </a:lnTo>
                <a:lnTo>
                  <a:pt x="1497" y="3430220"/>
                </a:lnTo>
                <a:lnTo>
                  <a:pt x="5581" y="3436275"/>
                </a:lnTo>
                <a:lnTo>
                  <a:pt x="11637" y="3440356"/>
                </a:lnTo>
                <a:lnTo>
                  <a:pt x="19050" y="3441852"/>
                </a:lnTo>
                <a:lnTo>
                  <a:pt x="418490" y="3441852"/>
                </a:lnTo>
                <a:lnTo>
                  <a:pt x="418490" y="3422802"/>
                </a:lnTo>
                <a:lnTo>
                  <a:pt x="38100" y="3422802"/>
                </a:lnTo>
                <a:lnTo>
                  <a:pt x="19050" y="3403752"/>
                </a:lnTo>
                <a:lnTo>
                  <a:pt x="38100" y="3403752"/>
                </a:lnTo>
                <a:lnTo>
                  <a:pt x="38100" y="38100"/>
                </a:lnTo>
                <a:lnTo>
                  <a:pt x="19050" y="38100"/>
                </a:lnTo>
                <a:lnTo>
                  <a:pt x="38100" y="19050"/>
                </a:lnTo>
                <a:lnTo>
                  <a:pt x="1466240" y="19050"/>
                </a:lnTo>
                <a:lnTo>
                  <a:pt x="1464746" y="11680"/>
                </a:lnTo>
                <a:lnTo>
                  <a:pt x="1460668" y="5619"/>
                </a:lnTo>
                <a:lnTo>
                  <a:pt x="1454613" y="1512"/>
                </a:lnTo>
                <a:lnTo>
                  <a:pt x="1447190" y="0"/>
                </a:lnTo>
                <a:close/>
              </a:path>
              <a:path w="1466850" h="3480435">
                <a:moveTo>
                  <a:pt x="494690" y="3403752"/>
                </a:moveTo>
                <a:lnTo>
                  <a:pt x="437540" y="3403752"/>
                </a:lnTo>
                <a:lnTo>
                  <a:pt x="437540" y="3441852"/>
                </a:lnTo>
                <a:lnTo>
                  <a:pt x="494690" y="3441852"/>
                </a:lnTo>
                <a:lnTo>
                  <a:pt x="532790" y="3422802"/>
                </a:lnTo>
                <a:lnTo>
                  <a:pt x="494690" y="3403752"/>
                </a:lnTo>
                <a:close/>
              </a:path>
              <a:path w="1466850" h="3480435">
                <a:moveTo>
                  <a:pt x="38100" y="3403752"/>
                </a:moveTo>
                <a:lnTo>
                  <a:pt x="19050" y="3403752"/>
                </a:lnTo>
                <a:lnTo>
                  <a:pt x="38100" y="3422802"/>
                </a:lnTo>
                <a:lnTo>
                  <a:pt x="38100" y="3403752"/>
                </a:lnTo>
                <a:close/>
              </a:path>
              <a:path w="1466850" h="3480435">
                <a:moveTo>
                  <a:pt x="418490" y="3403752"/>
                </a:moveTo>
                <a:lnTo>
                  <a:pt x="38100" y="3403752"/>
                </a:lnTo>
                <a:lnTo>
                  <a:pt x="38100" y="3422802"/>
                </a:lnTo>
                <a:lnTo>
                  <a:pt x="418490" y="3422802"/>
                </a:lnTo>
                <a:lnTo>
                  <a:pt x="418490" y="3403752"/>
                </a:lnTo>
                <a:close/>
              </a:path>
              <a:path w="1466850" h="3480435">
                <a:moveTo>
                  <a:pt x="38100" y="19050"/>
                </a:moveTo>
                <a:lnTo>
                  <a:pt x="19050" y="38100"/>
                </a:lnTo>
                <a:lnTo>
                  <a:pt x="38100" y="38100"/>
                </a:lnTo>
                <a:lnTo>
                  <a:pt x="38100" y="19050"/>
                </a:lnTo>
                <a:close/>
              </a:path>
              <a:path w="1466850" h="3480435">
                <a:moveTo>
                  <a:pt x="1428140" y="19050"/>
                </a:moveTo>
                <a:lnTo>
                  <a:pt x="38100" y="19050"/>
                </a:lnTo>
                <a:lnTo>
                  <a:pt x="38100" y="38100"/>
                </a:lnTo>
                <a:lnTo>
                  <a:pt x="1447190" y="38100"/>
                </a:lnTo>
                <a:lnTo>
                  <a:pt x="1434109" y="25019"/>
                </a:lnTo>
                <a:lnTo>
                  <a:pt x="1428140" y="25019"/>
                </a:lnTo>
                <a:lnTo>
                  <a:pt x="1428140" y="19050"/>
                </a:lnTo>
                <a:close/>
              </a:path>
              <a:path w="1466850" h="3480435">
                <a:moveTo>
                  <a:pt x="1428140" y="19050"/>
                </a:moveTo>
                <a:lnTo>
                  <a:pt x="1428140" y="25019"/>
                </a:lnTo>
                <a:lnTo>
                  <a:pt x="1434109" y="25019"/>
                </a:lnTo>
                <a:lnTo>
                  <a:pt x="1428140" y="19050"/>
                </a:lnTo>
                <a:close/>
              </a:path>
              <a:path w="1466850" h="3480435">
                <a:moveTo>
                  <a:pt x="1466240" y="19050"/>
                </a:moveTo>
                <a:lnTo>
                  <a:pt x="1428140" y="19050"/>
                </a:lnTo>
                <a:lnTo>
                  <a:pt x="1434109" y="25019"/>
                </a:lnTo>
                <a:lnTo>
                  <a:pt x="1466240" y="25019"/>
                </a:lnTo>
                <a:lnTo>
                  <a:pt x="146624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FF2B71C-7741-0FF7-417A-FB388BC3B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62399"/>
            <a:ext cx="1466850" cy="1524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A close-up of a white box&#10;&#10;Description automatically generated">
            <a:extLst>
              <a:ext uri="{FF2B5EF4-FFF2-40B4-BE49-F238E27FC236}">
                <a16:creationId xmlns:a16="http://schemas.microsoft.com/office/drawing/2014/main" id="{1EF3EEE9-6D28-C3DF-94B1-6E4E80442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547" y="5933059"/>
            <a:ext cx="2208798" cy="833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EFA</a:t>
            </a:r>
            <a:r>
              <a:rPr spc="-185" dirty="0"/>
              <a:t> </a:t>
            </a:r>
            <a:r>
              <a:rPr dirty="0"/>
              <a:t>Using</a:t>
            </a:r>
            <a:r>
              <a:rPr spc="-30" dirty="0"/>
              <a:t> </a:t>
            </a:r>
            <a:r>
              <a:rPr dirty="0"/>
              <a:t>R:</a:t>
            </a:r>
            <a:r>
              <a:rPr spc="-20" dirty="0"/>
              <a:t> </a:t>
            </a:r>
            <a:r>
              <a:rPr dirty="0">
                <a:solidFill>
                  <a:srgbClr val="006FC0"/>
                </a:solidFill>
              </a:rPr>
              <a:t>Initial</a:t>
            </a:r>
            <a:r>
              <a:rPr spc="-20" dirty="0">
                <a:solidFill>
                  <a:srgbClr val="006FC0"/>
                </a:solidFill>
              </a:rPr>
              <a:t> </a:t>
            </a:r>
            <a:r>
              <a:rPr dirty="0">
                <a:solidFill>
                  <a:srgbClr val="006FC0"/>
                </a:solidFill>
              </a:rPr>
              <a:t>preparation</a:t>
            </a:r>
            <a:r>
              <a:rPr spc="-45" dirty="0">
                <a:solidFill>
                  <a:srgbClr val="006FC0"/>
                </a:solidFill>
              </a:rPr>
              <a:t> </a:t>
            </a:r>
            <a:r>
              <a:rPr dirty="0">
                <a:solidFill>
                  <a:srgbClr val="006FC0"/>
                </a:solidFill>
              </a:rPr>
              <a:t>and</a:t>
            </a:r>
            <a:r>
              <a:rPr spc="-25" dirty="0">
                <a:solidFill>
                  <a:srgbClr val="006FC0"/>
                </a:solidFill>
              </a:rPr>
              <a:t> </a:t>
            </a:r>
            <a:r>
              <a:rPr spc="-10" dirty="0">
                <a:solidFill>
                  <a:srgbClr val="006FC0"/>
                </a:solidFill>
              </a:rPr>
              <a:t>analysis…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712419"/>
            <a:ext cx="76079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354965" algn="l"/>
              </a:tabLst>
            </a:pPr>
            <a:r>
              <a:rPr sz="1800" b="1" dirty="0">
                <a:latin typeface="Times New Roman"/>
                <a:cs typeface="Times New Roman"/>
              </a:rPr>
              <a:t>Sample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Size: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KMO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Test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(Kaiser-Meyer-</a:t>
            </a:r>
            <a:r>
              <a:rPr sz="1800" dirty="0">
                <a:latin typeface="Times New Roman"/>
                <a:cs typeface="Times New Roman"/>
              </a:rPr>
              <a:t>Olkin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(KMO)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Measure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Sampling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Adequacy):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 rotWithShape="1">
          <a:blip r:embed="rId2" cstate="print"/>
          <a:srcRect b="9365"/>
          <a:stretch/>
        </p:blipFill>
        <p:spPr>
          <a:xfrm>
            <a:off x="7895843" y="2983993"/>
            <a:ext cx="3639311" cy="17404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2645" y="5182616"/>
            <a:ext cx="113264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Because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Overall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KMO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</a:t>
            </a:r>
            <a:r>
              <a:rPr lang="en-US" sz="1800" dirty="0">
                <a:latin typeface="Times New Roman"/>
                <a:cs typeface="Times New Roman"/>
              </a:rPr>
              <a:t>89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KMO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greater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than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0.5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so,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sample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size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are</a:t>
            </a:r>
            <a:endParaRPr sz="18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adequate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factor</a:t>
            </a:r>
            <a:r>
              <a:rPr sz="1800" spc="-10" dirty="0">
                <a:latin typeface="Times New Roman"/>
                <a:cs typeface="Times New Roman"/>
              </a:rPr>
              <a:t> analysis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KMO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below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.5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should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consider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excluding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analysis.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645" y="1344548"/>
            <a:ext cx="10618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KMO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ratio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squared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correlation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squared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partial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correlation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variables.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645" y="1482196"/>
            <a:ext cx="11189970" cy="15341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7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KMO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statistic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1.</a:t>
            </a:r>
            <a:endParaRPr sz="18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 err="1">
                <a:latin typeface="Times New Roman"/>
                <a:cs typeface="Times New Roman"/>
              </a:rPr>
              <a:t>KMO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close 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indicates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diffusion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pattern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correlations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factor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analysis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likely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inappropriate</a:t>
            </a:r>
            <a:endParaRPr sz="180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108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KMO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close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indicates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patterns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correlations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relatively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compact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factor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analysis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should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yield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distinct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reliable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factors.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11" name="Picture 10" descr="A close-up of a screen&#10;&#10;Description automatically generated">
            <a:extLst>
              <a:ext uri="{FF2B5EF4-FFF2-40B4-BE49-F238E27FC236}">
                <a16:creationId xmlns:a16="http://schemas.microsoft.com/office/drawing/2014/main" id="{12CF6E32-6E11-2D06-0F79-10A8664BB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45" y="3314406"/>
            <a:ext cx="7016955" cy="1348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531" y="704469"/>
            <a:ext cx="5524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EFA</a:t>
            </a:r>
            <a:r>
              <a:rPr spc="-185" dirty="0"/>
              <a:t> </a:t>
            </a:r>
            <a:r>
              <a:rPr dirty="0"/>
              <a:t>Using</a:t>
            </a:r>
            <a:r>
              <a:rPr spc="-10" dirty="0"/>
              <a:t> </a:t>
            </a:r>
            <a:r>
              <a:rPr dirty="0"/>
              <a:t>R:</a:t>
            </a:r>
            <a:r>
              <a:rPr spc="-5" dirty="0"/>
              <a:t> </a:t>
            </a:r>
            <a:r>
              <a:rPr dirty="0">
                <a:solidFill>
                  <a:srgbClr val="006FC0"/>
                </a:solidFill>
              </a:rPr>
              <a:t>Factor</a:t>
            </a:r>
            <a:r>
              <a:rPr spc="-75" dirty="0">
                <a:solidFill>
                  <a:srgbClr val="006FC0"/>
                </a:solidFill>
              </a:rPr>
              <a:t> </a:t>
            </a:r>
            <a:r>
              <a:rPr spc="-10" dirty="0">
                <a:solidFill>
                  <a:srgbClr val="006FC0"/>
                </a:solidFill>
              </a:rPr>
              <a:t>extraction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45994" y="1801495"/>
            <a:ext cx="4361180" cy="2267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Methods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Factor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Extraction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Wingdings"/>
              <a:buChar char=""/>
            </a:pPr>
            <a:endParaRPr sz="2400" dirty="0">
              <a:latin typeface="Times New Roman"/>
              <a:cs typeface="Times New Roman"/>
            </a:endParaRPr>
          </a:p>
          <a:p>
            <a:pPr marL="1219835" lvl="1" indent="-471170">
              <a:lnSpc>
                <a:spcPct val="100000"/>
              </a:lnSpc>
              <a:buFont typeface="Courier New"/>
              <a:buChar char="o"/>
              <a:tabLst>
                <a:tab pos="1219835" algn="l"/>
              </a:tabLst>
            </a:pPr>
            <a:r>
              <a:rPr sz="2400" spc="-20" dirty="0" err="1">
                <a:solidFill>
                  <a:srgbClr val="006FC0"/>
                </a:solidFill>
                <a:latin typeface="Times New Roman"/>
                <a:cs typeface="Times New Roman"/>
              </a:rPr>
              <a:t>PCA</a:t>
            </a:r>
            <a:r>
              <a:rPr sz="2400" spc="-1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Method</a:t>
            </a:r>
            <a:r>
              <a:rPr lang="en-US"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(Scree plot)</a:t>
            </a:r>
            <a:endParaRPr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20"/>
              </a:spcBef>
              <a:buFont typeface="Courier New"/>
              <a:buChar char="o"/>
            </a:pPr>
            <a:endParaRPr sz="2400" dirty="0">
              <a:latin typeface="Times New Roman"/>
              <a:cs typeface="Times New Roman"/>
            </a:endParaRPr>
          </a:p>
          <a:p>
            <a:pPr marL="1219835" lvl="1" indent="-471170">
              <a:lnSpc>
                <a:spcPct val="100000"/>
              </a:lnSpc>
              <a:buFont typeface="Courier New"/>
              <a:buChar char="o"/>
              <a:tabLst>
                <a:tab pos="1219835" algn="l"/>
              </a:tabLst>
            </a:pPr>
            <a:r>
              <a:rPr sz="2400" dirty="0">
                <a:latin typeface="Times New Roman"/>
                <a:cs typeface="Times New Roman"/>
              </a:rPr>
              <a:t>Maximum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Likelihood</a:t>
            </a:r>
            <a:endParaRPr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2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EFA</a:t>
            </a:r>
            <a:r>
              <a:rPr spc="-185" dirty="0"/>
              <a:t> </a:t>
            </a:r>
            <a:r>
              <a:rPr dirty="0"/>
              <a:t>Using</a:t>
            </a:r>
            <a:r>
              <a:rPr spc="-10" dirty="0"/>
              <a:t> </a:t>
            </a:r>
            <a:r>
              <a:rPr dirty="0"/>
              <a:t>R:</a:t>
            </a:r>
            <a:r>
              <a:rPr spc="-5" dirty="0"/>
              <a:t> </a:t>
            </a:r>
            <a:r>
              <a:rPr dirty="0">
                <a:solidFill>
                  <a:srgbClr val="006FC0"/>
                </a:solidFill>
              </a:rPr>
              <a:t>Factor</a:t>
            </a:r>
            <a:r>
              <a:rPr spc="-75" dirty="0">
                <a:solidFill>
                  <a:srgbClr val="006FC0"/>
                </a:solidFill>
              </a:rPr>
              <a:t> </a:t>
            </a:r>
            <a:r>
              <a:rPr spc="-10" dirty="0">
                <a:solidFill>
                  <a:srgbClr val="006FC0"/>
                </a:solidFill>
              </a:rPr>
              <a:t>extraction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5269229"/>
            <a:ext cx="8349615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</a:tabLst>
            </a:pPr>
            <a:r>
              <a:rPr sz="1600" b="1" dirty="0">
                <a:latin typeface="Times New Roman"/>
                <a:cs typeface="Times New Roman"/>
              </a:rPr>
              <a:t>PCA</a:t>
            </a:r>
            <a:r>
              <a:rPr sz="1600" b="1" spc="-9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Method:</a:t>
            </a:r>
            <a:endParaRPr sz="1600" dirty="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Courier New"/>
              <a:buChar char="o"/>
              <a:tabLst>
                <a:tab pos="812800" algn="l"/>
              </a:tabLst>
            </a:pP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extracting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factors,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inspect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two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columns,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communality(</a:t>
            </a:r>
            <a:r>
              <a:rPr lang="en-US" sz="1600" spc="-10" dirty="0" err="1">
                <a:latin typeface="Times New Roman"/>
                <a:cs typeface="Times New Roman"/>
              </a:rPr>
              <a:t>h2</a:t>
            </a:r>
            <a:r>
              <a:rPr lang="en-US" sz="1600" spc="-10" dirty="0">
                <a:latin typeface="Times New Roman"/>
                <a:cs typeface="Times New Roman"/>
              </a:rPr>
              <a:t>) and uniqueness(</a:t>
            </a:r>
            <a:r>
              <a:rPr lang="en-US" sz="1600" spc="-10" dirty="0" err="1">
                <a:latin typeface="Times New Roman"/>
                <a:cs typeface="Times New Roman"/>
              </a:rPr>
              <a:t>u2</a:t>
            </a:r>
            <a:r>
              <a:rPr lang="en-US" sz="1600" spc="-10" dirty="0">
                <a:latin typeface="Times New Roman"/>
                <a:cs typeface="Times New Roman"/>
              </a:rPr>
              <a:t>)</a:t>
            </a:r>
            <a:endParaRPr sz="1600" dirty="0">
              <a:latin typeface="Times New Roman"/>
              <a:cs typeface="Times New Roman"/>
            </a:endParaRPr>
          </a:p>
          <a:p>
            <a:pPr marL="1270000" lvl="2" indent="-342900">
              <a:lnSpc>
                <a:spcPct val="100000"/>
              </a:lnSpc>
              <a:buFont typeface="Arial MT"/>
              <a:buChar char="•"/>
              <a:tabLst>
                <a:tab pos="1270000" algn="l"/>
              </a:tabLst>
            </a:pPr>
            <a:r>
              <a:rPr sz="1600" dirty="0">
                <a:latin typeface="Times New Roman"/>
                <a:cs typeface="Times New Roman"/>
              </a:rPr>
              <a:t>h2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(communalities)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Wingdings"/>
                <a:cs typeface="Wingdings"/>
              </a:rPr>
              <a:t>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All</a:t>
            </a:r>
            <a:r>
              <a:rPr sz="1600" i="1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equal</a:t>
            </a:r>
            <a:r>
              <a:rPr sz="1600" i="1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to</a:t>
            </a:r>
            <a:r>
              <a:rPr sz="1600" i="1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1</a:t>
            </a:r>
            <a:r>
              <a:rPr sz="1600" i="1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(Explained</a:t>
            </a:r>
            <a:r>
              <a:rPr sz="1600" i="1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all</a:t>
            </a:r>
            <a:r>
              <a:rPr sz="1600" i="1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of</a:t>
            </a:r>
            <a:r>
              <a:rPr sz="1600" i="1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1600" i="1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variance</a:t>
            </a:r>
            <a:r>
              <a:rPr sz="1600" i="1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in</a:t>
            </a:r>
            <a:r>
              <a:rPr sz="1600" i="1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every</a:t>
            </a:r>
            <a:r>
              <a:rPr sz="1600" i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6FC0"/>
                </a:solidFill>
                <a:latin typeface="Times New Roman"/>
                <a:cs typeface="Times New Roman"/>
              </a:rPr>
              <a:t>variable)</a:t>
            </a:r>
            <a:endParaRPr sz="1600" dirty="0">
              <a:latin typeface="Times New Roman"/>
              <a:cs typeface="Times New Roman"/>
            </a:endParaRPr>
          </a:p>
          <a:p>
            <a:pPr marL="1727200" lvl="3" indent="-342900">
              <a:lnSpc>
                <a:spcPct val="100000"/>
              </a:lnSpc>
              <a:buFont typeface="Arial MT"/>
              <a:buChar char="•"/>
              <a:tabLst>
                <a:tab pos="1727200" algn="l"/>
              </a:tabLst>
            </a:pPr>
            <a:r>
              <a:rPr sz="1600" dirty="0">
                <a:latin typeface="Times New Roman"/>
                <a:cs typeface="Times New Roman"/>
              </a:rPr>
              <a:t>Because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Factor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extracted</a:t>
            </a:r>
            <a:r>
              <a:rPr lang="en-US" sz="1600" dirty="0">
                <a:latin typeface="Times New Roman"/>
                <a:cs typeface="Times New Roman"/>
              </a:rPr>
              <a:t> 8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number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variables</a:t>
            </a:r>
            <a:endParaRPr sz="1600" dirty="0">
              <a:latin typeface="Times New Roman"/>
              <a:cs typeface="Times New Roman"/>
            </a:endParaRPr>
          </a:p>
          <a:p>
            <a:pPr marL="1727200" lvl="3" indent="-342900">
              <a:lnSpc>
                <a:spcPct val="100000"/>
              </a:lnSpc>
              <a:buFont typeface="Arial MT"/>
              <a:buChar char="•"/>
              <a:tabLst>
                <a:tab pos="1727200" algn="l"/>
              </a:tabLst>
            </a:pPr>
            <a:r>
              <a:rPr sz="1600" dirty="0">
                <a:latin typeface="Times New Roman"/>
                <a:cs typeface="Times New Roman"/>
              </a:rPr>
              <a:t>When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extract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fewer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factors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(or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components)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we’ll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lower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communalities.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94" y="6488684"/>
            <a:ext cx="89077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latin typeface="Times New Roman"/>
                <a:cs typeface="Times New Roman"/>
              </a:rPr>
              <a:t>u2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(amount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unique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variance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each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variable)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Wingdings"/>
                <a:cs typeface="Wingdings"/>
              </a:rPr>
              <a:t>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Cambria Math"/>
                <a:cs typeface="Cambria Math"/>
              </a:rPr>
              <a:t>1</a:t>
            </a:r>
            <a:r>
              <a:rPr sz="1600" spc="-2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−</a:t>
            </a:r>
            <a:r>
              <a:rPr sz="1600" spc="20" dirty="0">
                <a:latin typeface="Cambria Math"/>
                <a:cs typeface="Cambria Math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communalities)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Wingdings"/>
                <a:cs typeface="Wingdings"/>
              </a:rPr>
              <a:t>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uniqueness's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3857" y="1321053"/>
            <a:ext cx="2284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Factor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Loading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Matrix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028DEF9-9EFD-A27D-6F81-78FD57957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739230"/>
            <a:ext cx="7658618" cy="459477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EFA</a:t>
            </a:r>
            <a:r>
              <a:rPr spc="-185" dirty="0"/>
              <a:t> </a:t>
            </a:r>
            <a:r>
              <a:rPr dirty="0"/>
              <a:t>Using</a:t>
            </a:r>
            <a:r>
              <a:rPr spc="-10" dirty="0"/>
              <a:t> </a:t>
            </a:r>
            <a:r>
              <a:rPr dirty="0"/>
              <a:t>R:</a:t>
            </a:r>
            <a:r>
              <a:rPr spc="-5" dirty="0"/>
              <a:t> </a:t>
            </a:r>
            <a:r>
              <a:rPr dirty="0">
                <a:solidFill>
                  <a:srgbClr val="006FC0"/>
                </a:solidFill>
              </a:rPr>
              <a:t>Factor</a:t>
            </a:r>
            <a:r>
              <a:rPr spc="-75" dirty="0">
                <a:solidFill>
                  <a:srgbClr val="006FC0"/>
                </a:solidFill>
              </a:rPr>
              <a:t> </a:t>
            </a:r>
            <a:r>
              <a:rPr spc="-10" dirty="0">
                <a:solidFill>
                  <a:srgbClr val="006FC0"/>
                </a:solidFill>
              </a:rPr>
              <a:t>Extraction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0355" y="2442210"/>
            <a:ext cx="15500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</a:tabLst>
            </a:pPr>
            <a:r>
              <a:rPr sz="1600" b="1" dirty="0">
                <a:latin typeface="Times New Roman"/>
                <a:cs typeface="Times New Roman"/>
              </a:rPr>
              <a:t>Eigen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Values: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859" y="2593746"/>
            <a:ext cx="9622155" cy="6965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19"/>
              </a:spcBef>
              <a:buFont typeface="Courier New"/>
              <a:buChar char="o"/>
              <a:tabLst>
                <a:tab pos="29908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eigenvalues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associated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each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factor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represent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variance</a:t>
            </a:r>
            <a:r>
              <a:rPr sz="1600" i="1" spc="-3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explained</a:t>
            </a:r>
            <a:r>
              <a:rPr sz="1600" i="1" spc="-2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by</a:t>
            </a:r>
            <a:r>
              <a:rPr sz="1600" i="1" spc="-4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that</a:t>
            </a:r>
            <a:r>
              <a:rPr sz="1600" i="1" spc="-5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particular</a:t>
            </a:r>
            <a:r>
              <a:rPr sz="1600" i="1" spc="-3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linear</a:t>
            </a:r>
            <a:r>
              <a:rPr sz="1600" i="1" spc="-20" dirty="0">
                <a:latin typeface="Times New Roman"/>
                <a:cs typeface="Times New Roman"/>
              </a:rPr>
              <a:t> </a:t>
            </a:r>
            <a:r>
              <a:rPr sz="1600" i="1" spc="-10" dirty="0">
                <a:latin typeface="Times New Roman"/>
                <a:cs typeface="Times New Roman"/>
              </a:rPr>
              <a:t>component</a:t>
            </a:r>
            <a:r>
              <a:rPr sz="1600" spc="-10" dirty="0"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725"/>
              </a:spcBef>
              <a:buFont typeface="Courier New"/>
              <a:buChar char="o"/>
              <a:tabLst>
                <a:tab pos="299085" algn="l"/>
              </a:tabLst>
            </a:pPr>
            <a:r>
              <a:rPr sz="1600" b="1" dirty="0">
                <a:latin typeface="Times New Roman"/>
                <a:cs typeface="Times New Roman"/>
              </a:rPr>
              <a:t>R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calls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SS</a:t>
            </a:r>
            <a:r>
              <a:rPr sz="16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loadings</a:t>
            </a:r>
            <a:r>
              <a:rPr sz="16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(sums</a:t>
            </a:r>
            <a:r>
              <a:rPr sz="1600" spc="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of</a:t>
            </a:r>
            <a:r>
              <a:rPr sz="1600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squared</a:t>
            </a:r>
            <a:r>
              <a:rPr sz="16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imes New Roman"/>
                <a:cs typeface="Times New Roman"/>
              </a:rPr>
              <a:t>loadings)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039" y="3265423"/>
            <a:ext cx="11420475" cy="2692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21105" marR="508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221105" algn="l"/>
              </a:tabLst>
            </a:pPr>
            <a:r>
              <a:rPr sz="1600" b="1" dirty="0">
                <a:latin typeface="Times New Roman"/>
                <a:cs typeface="Times New Roman"/>
              </a:rPr>
              <a:t>Factor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1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Wingdings"/>
                <a:cs typeface="Wingdings"/>
              </a:rPr>
              <a:t>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explains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lang="en-US" sz="1600" spc="55" dirty="0">
                <a:latin typeface="Times New Roman"/>
                <a:cs typeface="Times New Roman"/>
              </a:rPr>
              <a:t>6.70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units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variance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out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possible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lang="en-US" sz="1600" spc="45" dirty="0">
                <a:latin typeface="Times New Roman"/>
                <a:cs typeface="Times New Roman"/>
              </a:rPr>
              <a:t>8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(the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number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factors)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proportion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lang="en-US" sz="1600" spc="45" dirty="0">
                <a:latin typeface="Times New Roman"/>
                <a:cs typeface="Times New Roman"/>
              </a:rPr>
              <a:t>6.70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lang="en-US" sz="1600" dirty="0">
                <a:latin typeface="Times New Roman"/>
                <a:cs typeface="Times New Roman"/>
              </a:rPr>
              <a:t>8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= </a:t>
            </a:r>
            <a:r>
              <a:rPr sz="1600" dirty="0">
                <a:latin typeface="Times New Roman"/>
                <a:cs typeface="Times New Roman"/>
              </a:rPr>
              <a:t>0.</a:t>
            </a:r>
            <a:r>
              <a:rPr lang="en-US" sz="1600" dirty="0">
                <a:latin typeface="Times New Roman"/>
                <a:cs typeface="Times New Roman"/>
              </a:rPr>
              <a:t>8375 ≈ 8.4</a:t>
            </a:r>
            <a:r>
              <a:rPr sz="1600" dirty="0">
                <a:latin typeface="Times New Roman"/>
                <a:cs typeface="Times New Roman"/>
              </a:rPr>
              <a:t>;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factor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explains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84</a:t>
            </a:r>
            <a:r>
              <a:rPr sz="1600" dirty="0">
                <a:latin typeface="Times New Roman"/>
                <a:cs typeface="Times New Roman"/>
              </a:rPr>
              <a:t>%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total</a:t>
            </a:r>
            <a:r>
              <a:rPr sz="1600" spc="-10" dirty="0">
                <a:latin typeface="Times New Roman"/>
                <a:cs typeface="Times New Roman"/>
              </a:rPr>
              <a:t> variance.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3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600" b="1" dirty="0">
                <a:latin typeface="Times New Roman"/>
                <a:cs typeface="Times New Roman"/>
              </a:rPr>
              <a:t>Factor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Extraction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Criteria:</a:t>
            </a:r>
            <a:endParaRPr sz="1600" dirty="0">
              <a:latin typeface="Times New Roman"/>
              <a:cs typeface="Times New Roman"/>
            </a:endParaRPr>
          </a:p>
          <a:p>
            <a:pPr marL="756285" marR="4961255" lvl="1" indent="-287020">
              <a:lnSpc>
                <a:spcPct val="100000"/>
              </a:lnSpc>
              <a:buFont typeface="Courier New"/>
              <a:buChar char="o"/>
              <a:tabLst>
                <a:tab pos="756285" algn="l"/>
              </a:tabLst>
            </a:pPr>
            <a:r>
              <a:rPr sz="1600" dirty="0">
                <a:latin typeface="Times New Roman"/>
                <a:cs typeface="Times New Roman"/>
              </a:rPr>
              <a:t>According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Kaiser’s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criterion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(eigenvalues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&gt;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1)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Wingdings"/>
                <a:cs typeface="Wingdings"/>
              </a:rPr>
              <a:t>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We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pick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lang="en-US" sz="1600" spc="-20" dirty="0">
                <a:latin typeface="Times New Roman"/>
                <a:cs typeface="Times New Roman"/>
              </a:rPr>
              <a:t>one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components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factors)</a:t>
            </a:r>
            <a:endParaRPr lang="en-US" sz="1600" spc="-10" dirty="0">
              <a:latin typeface="Times New Roman"/>
              <a:cs typeface="Times New Roman"/>
            </a:endParaRPr>
          </a:p>
          <a:p>
            <a:pPr marL="756285" marR="4961255" lvl="1" indent="-287020">
              <a:lnSpc>
                <a:spcPct val="100000"/>
              </a:lnSpc>
              <a:buFont typeface="Courier New"/>
              <a:buChar char="o"/>
              <a:tabLst>
                <a:tab pos="756285" algn="l"/>
              </a:tabLst>
            </a:pPr>
            <a:endParaRPr sz="1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Courier New"/>
              <a:buChar char="o"/>
              <a:tabLst>
                <a:tab pos="756285" algn="l"/>
              </a:tabLst>
            </a:pPr>
            <a:r>
              <a:rPr sz="1600" spc="-50" dirty="0">
                <a:latin typeface="Times New Roman"/>
                <a:cs typeface="Times New Roman"/>
              </a:rPr>
              <a:t>We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should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also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consider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b="1" i="1" dirty="0">
                <a:latin typeface="Times New Roman"/>
                <a:cs typeface="Times New Roman"/>
              </a:rPr>
              <a:t>scree</a:t>
            </a:r>
            <a:r>
              <a:rPr sz="1600" b="1" i="1" spc="-20" dirty="0">
                <a:latin typeface="Times New Roman"/>
                <a:cs typeface="Times New Roman"/>
              </a:rPr>
              <a:t> plot</a:t>
            </a:r>
            <a:r>
              <a:rPr sz="1600" spc="-20" dirty="0">
                <a:latin typeface="Times New Roman"/>
                <a:cs typeface="Times New Roman"/>
              </a:rPr>
              <a:t>.</a:t>
            </a:r>
            <a:endParaRPr lang="en-US" sz="1600" spc="-2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Courier New"/>
              <a:buChar char="o"/>
              <a:tabLst>
                <a:tab pos="756285" algn="l"/>
              </a:tabLst>
            </a:pPr>
            <a:endParaRPr lang="en-US" sz="1600" spc="-2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Courier New"/>
              <a:buChar char="o"/>
              <a:tabLst>
                <a:tab pos="756285" algn="l"/>
              </a:tabLst>
            </a:pPr>
            <a:r>
              <a:rPr lang="en-US" sz="1600" spc="-20" dirty="0">
                <a:latin typeface="Times New Roman"/>
                <a:cs typeface="Times New Roman"/>
              </a:rPr>
              <a:t>By Scree plot we should take 2 components (or Factors)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65048" y="6384036"/>
            <a:ext cx="9928867" cy="473961"/>
            <a:chOff x="765048" y="6384036"/>
            <a:chExt cx="9928867" cy="473961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091" y="6403819"/>
              <a:ext cx="9893824" cy="4099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048" y="6384036"/>
              <a:ext cx="9915144" cy="47396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200" y="6422134"/>
              <a:ext cx="9822180" cy="33832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11530" y="6414616"/>
            <a:ext cx="9822180" cy="286617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600" b="1" dirty="0">
                <a:latin typeface="Times New Roman"/>
                <a:cs typeface="Times New Roman"/>
              </a:rPr>
              <a:t>The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evidence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from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the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scree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plot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lang="en-US" sz="1600" b="1" spc="-55" dirty="0">
                <a:latin typeface="Times New Roman"/>
                <a:cs typeface="Times New Roman"/>
              </a:rPr>
              <a:t>formula test(later slide) </a:t>
            </a:r>
            <a:r>
              <a:rPr sz="1600" b="1" dirty="0">
                <a:latin typeface="Times New Roman"/>
                <a:cs typeface="Times New Roman"/>
              </a:rPr>
              <a:t>suggests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lang="en-US" sz="1600" b="1" spc="-30" dirty="0">
                <a:solidFill>
                  <a:srgbClr val="006FC0"/>
                </a:solidFill>
                <a:latin typeface="Times New Roman"/>
                <a:cs typeface="Times New Roman"/>
              </a:rPr>
              <a:t>two</a:t>
            </a:r>
            <a:r>
              <a:rPr sz="1600" b="1" spc="-30" dirty="0">
                <a:solidFill>
                  <a:srgbClr val="006FC0"/>
                </a:solidFill>
                <a:latin typeface="Times New Roman"/>
                <a:cs typeface="Times New Roman"/>
              </a:rPr>
              <a:t>-</a:t>
            </a:r>
            <a:r>
              <a:rPr sz="1600" b="1" dirty="0">
                <a:solidFill>
                  <a:srgbClr val="006FC0"/>
                </a:solidFill>
                <a:latin typeface="Times New Roman"/>
                <a:cs typeface="Times New Roman"/>
              </a:rPr>
              <a:t>component</a:t>
            </a:r>
            <a:r>
              <a:rPr sz="16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6FC0"/>
                </a:solidFill>
                <a:latin typeface="Times New Roman"/>
                <a:cs typeface="Times New Roman"/>
              </a:rPr>
              <a:t>solution</a:t>
            </a:r>
            <a:r>
              <a:rPr sz="1600" b="1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6FC0"/>
                </a:solidFill>
                <a:latin typeface="Times New Roman"/>
                <a:cs typeface="Times New Roman"/>
              </a:rPr>
              <a:t>may</a:t>
            </a:r>
            <a:r>
              <a:rPr sz="16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6FC0"/>
                </a:solidFill>
                <a:latin typeface="Times New Roman"/>
                <a:cs typeface="Times New Roman"/>
              </a:rPr>
              <a:t>be</a:t>
            </a:r>
            <a:r>
              <a:rPr sz="1600" b="1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16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best.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999BF8CE-947A-A25D-02EA-A134D78E8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19444"/>
            <a:ext cx="28854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Picture 22" descr="A white and black text with numbers and symbols">
            <a:extLst>
              <a:ext uri="{FF2B5EF4-FFF2-40B4-BE49-F238E27FC236}">
                <a16:creationId xmlns:a16="http://schemas.microsoft.com/office/drawing/2014/main" id="{D217AF16-695B-EA52-158E-59CB155AB4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0412"/>
            <a:ext cx="7391400" cy="16678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Picture 2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4754A45-1F8D-658A-482D-A1D3B662BB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650646"/>
            <a:ext cx="3934761" cy="26562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10">
            <a:extLst>
              <a:ext uri="{FF2B5EF4-FFF2-40B4-BE49-F238E27FC236}">
                <a16:creationId xmlns:a16="http://schemas.microsoft.com/office/drawing/2014/main" id="{76740ACB-BF46-F6F9-62FD-3375A7A9C5D7}"/>
              </a:ext>
            </a:extLst>
          </p:cNvPr>
          <p:cNvGrpSpPr/>
          <p:nvPr/>
        </p:nvGrpSpPr>
        <p:grpSpPr>
          <a:xfrm>
            <a:off x="765048" y="6384036"/>
            <a:ext cx="9928867" cy="473961"/>
            <a:chOff x="765048" y="6384036"/>
            <a:chExt cx="9928867" cy="473961"/>
          </a:xfrm>
        </p:grpSpPr>
        <p:pic>
          <p:nvPicPr>
            <p:cNvPr id="10" name="object 12">
              <a:extLst>
                <a:ext uri="{FF2B5EF4-FFF2-40B4-BE49-F238E27FC236}">
                  <a16:creationId xmlns:a16="http://schemas.microsoft.com/office/drawing/2014/main" id="{835898B6-5BFE-DF5E-2529-1DEBD095169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091" y="6403819"/>
              <a:ext cx="9893824" cy="409984"/>
            </a:xfrm>
            <a:prstGeom prst="rect">
              <a:avLst/>
            </a:prstGeom>
          </p:spPr>
        </p:pic>
        <p:pic>
          <p:nvPicPr>
            <p:cNvPr id="11" name="object 13">
              <a:extLst>
                <a:ext uri="{FF2B5EF4-FFF2-40B4-BE49-F238E27FC236}">
                  <a16:creationId xmlns:a16="http://schemas.microsoft.com/office/drawing/2014/main" id="{1FC7CEF3-2176-89DB-15AB-17AD27FDAA8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048" y="6384036"/>
              <a:ext cx="9915144" cy="473961"/>
            </a:xfrm>
            <a:prstGeom prst="rect">
              <a:avLst/>
            </a:prstGeom>
          </p:spPr>
        </p:pic>
        <p:pic>
          <p:nvPicPr>
            <p:cNvPr id="12" name="object 14">
              <a:extLst>
                <a:ext uri="{FF2B5EF4-FFF2-40B4-BE49-F238E27FC236}">
                  <a16:creationId xmlns:a16="http://schemas.microsoft.com/office/drawing/2014/main" id="{104BE3CD-E43A-2A49-5219-4BE87D456B3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200" y="6422134"/>
              <a:ext cx="9822180" cy="338328"/>
            </a:xfrm>
            <a:prstGeom prst="rect">
              <a:avLst/>
            </a:prstGeom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EFA</a:t>
            </a:r>
            <a:r>
              <a:rPr spc="-185" dirty="0"/>
              <a:t> </a:t>
            </a:r>
            <a:r>
              <a:rPr dirty="0"/>
              <a:t>Using</a:t>
            </a:r>
            <a:r>
              <a:rPr spc="-15" dirty="0"/>
              <a:t> </a:t>
            </a:r>
            <a:r>
              <a:rPr dirty="0"/>
              <a:t>R:</a:t>
            </a:r>
            <a:r>
              <a:rPr spc="-15" dirty="0"/>
              <a:t> </a:t>
            </a:r>
            <a:r>
              <a:rPr dirty="0">
                <a:solidFill>
                  <a:srgbClr val="006FC0"/>
                </a:solidFill>
              </a:rPr>
              <a:t>Factor</a:t>
            </a:r>
            <a:r>
              <a:rPr spc="-75" dirty="0">
                <a:solidFill>
                  <a:srgbClr val="006FC0"/>
                </a:solidFill>
              </a:rPr>
              <a:t> </a:t>
            </a:r>
            <a:r>
              <a:rPr dirty="0">
                <a:solidFill>
                  <a:srgbClr val="006FC0"/>
                </a:solidFill>
              </a:rPr>
              <a:t>Extraction</a:t>
            </a:r>
            <a:r>
              <a:rPr spc="-95" dirty="0">
                <a:solidFill>
                  <a:srgbClr val="006FC0"/>
                </a:solidFill>
              </a:rPr>
              <a:t> </a:t>
            </a:r>
            <a:endParaRPr spc="-20" dirty="0">
              <a:solidFill>
                <a:srgbClr val="006FC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116" y="5039712"/>
            <a:ext cx="853186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spc="-30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decide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how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many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factors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extract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812165" lvl="1" indent="-342265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81216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We look at maximum likelihood approach </a:t>
            </a:r>
            <a:r>
              <a:rPr sz="2400" dirty="0">
                <a:latin typeface="Times New Roman"/>
                <a:cs typeface="Times New Roman"/>
              </a:rPr>
              <a:t>and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scree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plot.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9501F141-2906-DB2B-6BFA-375FBF4CAE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58713"/>
            <a:ext cx="9678239" cy="4046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304118-86A5-01BC-4F0E-7A971E9861F5}"/>
              </a:ext>
            </a:extLst>
          </p:cNvPr>
          <p:cNvSpPr txBox="1"/>
          <p:nvPr/>
        </p:nvSpPr>
        <p:spPr>
          <a:xfrm>
            <a:off x="990600" y="6410943"/>
            <a:ext cx="9669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Formal test for the number of factors -maximum likelihood approach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1060</Words>
  <Application>Microsoft Office PowerPoint</Application>
  <PresentationFormat>Widescreen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MT</vt:lpstr>
      <vt:lpstr>Cambria Math</vt:lpstr>
      <vt:lpstr>Courier New</vt:lpstr>
      <vt:lpstr>Tahoma</vt:lpstr>
      <vt:lpstr>Times New Roman</vt:lpstr>
      <vt:lpstr>Wingdings</vt:lpstr>
      <vt:lpstr>Office Theme</vt:lpstr>
      <vt:lpstr>Multivariate Analysis</vt:lpstr>
      <vt:lpstr>Factor Analysis &amp; It’s Types</vt:lpstr>
      <vt:lpstr>EFA Using R: Data and its Structure</vt:lpstr>
      <vt:lpstr>EFA Using R: Initial preparation and analysis</vt:lpstr>
      <vt:lpstr>EFA Using R: Initial preparation and analysis…</vt:lpstr>
      <vt:lpstr>EFA Using R: Factor extraction</vt:lpstr>
      <vt:lpstr>EFA Using R: Factor extraction</vt:lpstr>
      <vt:lpstr>EFA Using R: Factor Extraction</vt:lpstr>
      <vt:lpstr>EFA Using R: Factor Extraction </vt:lpstr>
      <vt:lpstr>EFA Using R: Factor Rotation</vt:lpstr>
      <vt:lpstr>EFA Using R: Factor Rotation  IF None</vt:lpstr>
      <vt:lpstr>EFA Using R: Factor Rotation  Orthogonal rotation (varimax)</vt:lpstr>
      <vt:lpstr>EFA Using R:Data Conversion</vt:lpstr>
      <vt:lpstr>EFA Using R: Factor plot  Factor 1 vs Factor 2</vt:lpstr>
      <vt:lpstr>EFA Using R: Factor plot  Factor 1 vs Factor 2</vt:lpstr>
      <vt:lpstr>EFA Using R: Outlier detection and Removal</vt:lpstr>
      <vt:lpstr>EFA Using R: Factor plot  Factor 1 vs Factor 2 (W/O Outlier)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Quality Management</dc:title>
  <dc:creator>Sagar Kalauni;sagarkalauni7@gmail.com</dc:creator>
  <cp:lastModifiedBy>Sagar Kalauni</cp:lastModifiedBy>
  <cp:revision>39</cp:revision>
  <dcterms:created xsi:type="dcterms:W3CDTF">2023-12-03T18:32:16Z</dcterms:created>
  <dcterms:modified xsi:type="dcterms:W3CDTF">2023-12-03T22:42:32Z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2023-12-03T00:00:00Z</vt:filetime>
  </property>
  <property fmtid="{D5CDD505-2E9C-101B-9397-08002B2CF9AE}" pid="5" name="Producer">
    <vt:lpwstr>Microsoft® PowerPoint® 2019</vt:lpwstr>
  </property>
</Properties>
</file>