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0"/>
  </p:notesMasterIdLst>
  <p:sldIdLst>
    <p:sldId id="275" r:id="rId5"/>
    <p:sldId id="300" r:id="rId6"/>
    <p:sldId id="289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9900"/>
    <a:srgbClr val="00CC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59B5D-BE76-4339-B6DC-099E9EEBE2EE}" v="2" dt="2024-07-22T17:24:2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A2F36-96BB-45BE-957C-E93E44FFD95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B70B9-F444-4871-9F48-9A002DDFA808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Need for categorization</a:t>
          </a:r>
          <a:endParaRPr lang="en-US" dirty="0"/>
        </a:p>
      </dgm:t>
    </dgm:pt>
    <dgm:pt modelId="{95789B44-C311-45E2-93E8-D932C13DB5FB}" type="parTrans" cxnId="{BD53CA9E-FCB5-4E86-93A0-8076CC33B36A}">
      <dgm:prSet/>
      <dgm:spPr/>
      <dgm:t>
        <a:bodyPr/>
        <a:lstStyle/>
        <a:p>
          <a:endParaRPr lang="en-US"/>
        </a:p>
      </dgm:t>
    </dgm:pt>
    <dgm:pt modelId="{1C709B02-5310-405F-B6A4-226992AE70FD}" type="sibTrans" cxnId="{BD53CA9E-FCB5-4E86-93A0-8076CC33B36A}">
      <dgm:prSet/>
      <dgm:spPr/>
      <dgm:t>
        <a:bodyPr/>
        <a:lstStyle/>
        <a:p>
          <a:endParaRPr lang="en-US"/>
        </a:p>
      </dgm:t>
    </dgm:pt>
    <dgm:pt modelId="{E1518C6A-8AF5-48DB-8B21-C8D92AAB7C1F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Items – 70%</a:t>
          </a:r>
          <a:endParaRPr lang="en-US" dirty="0"/>
        </a:p>
      </dgm:t>
    </dgm:pt>
    <dgm:pt modelId="{73CDE832-8461-4609-904F-DF50BA3E983C}" type="parTrans" cxnId="{79A1D145-4FF6-4967-9D5F-85242F14CDF4}">
      <dgm:prSet/>
      <dgm:spPr/>
      <dgm:t>
        <a:bodyPr/>
        <a:lstStyle/>
        <a:p>
          <a:endParaRPr lang="en-US"/>
        </a:p>
      </dgm:t>
    </dgm:pt>
    <dgm:pt modelId="{1B8B872C-2B43-47C7-BBE2-8D0B9A9F0CA9}" type="sibTrans" cxnId="{79A1D145-4FF6-4967-9D5F-85242F14CDF4}">
      <dgm:prSet/>
      <dgm:spPr/>
      <dgm:t>
        <a:bodyPr/>
        <a:lstStyle/>
        <a:p>
          <a:endParaRPr lang="en-US"/>
        </a:p>
      </dgm:t>
    </dgm:pt>
    <dgm:pt modelId="{2B4C8A78-5195-4F27-B246-E3BB0F3DB265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 Items – 20%</a:t>
          </a:r>
          <a:endParaRPr lang="en-US" dirty="0"/>
        </a:p>
      </dgm:t>
    </dgm:pt>
    <dgm:pt modelId="{D63AA8CA-884C-48D1-A86D-76DD1638B094}" type="parTrans" cxnId="{824B939A-7AE6-4694-875D-A03E097174D1}">
      <dgm:prSet/>
      <dgm:spPr/>
      <dgm:t>
        <a:bodyPr/>
        <a:lstStyle/>
        <a:p>
          <a:endParaRPr lang="en-US"/>
        </a:p>
      </dgm:t>
    </dgm:pt>
    <dgm:pt modelId="{50F7D92D-2B55-4FDD-9AF4-DE84F06E50A1}" type="sibTrans" cxnId="{824B939A-7AE6-4694-875D-A03E097174D1}">
      <dgm:prSet/>
      <dgm:spPr/>
      <dgm:t>
        <a:bodyPr/>
        <a:lstStyle/>
        <a:p>
          <a:endParaRPr lang="en-US"/>
        </a:p>
      </dgm:t>
    </dgm:pt>
    <dgm:pt modelId="{F5F9E531-CD52-4D98-BCEB-CAF833AF21B3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Annual Dollar Value per Unit (ADVU)</a:t>
          </a:r>
          <a:endParaRPr lang="en-US" dirty="0"/>
        </a:p>
      </dgm:t>
    </dgm:pt>
    <dgm:pt modelId="{D4E6C0F8-C092-40BF-8D5C-F29331D47BA1}" type="parTrans" cxnId="{DCEDFF5B-0281-45DB-A3E0-62C545280031}">
      <dgm:prSet/>
      <dgm:spPr/>
      <dgm:t>
        <a:bodyPr/>
        <a:lstStyle/>
        <a:p>
          <a:endParaRPr lang="en-US"/>
        </a:p>
      </dgm:t>
    </dgm:pt>
    <dgm:pt modelId="{0D62BAFC-366B-4F2A-806C-41ABC36C58DB}" type="sibTrans" cxnId="{DCEDFF5B-0281-45DB-A3E0-62C545280031}">
      <dgm:prSet/>
      <dgm:spPr/>
      <dgm:t>
        <a:bodyPr/>
        <a:lstStyle/>
        <a:p>
          <a:endParaRPr lang="en-US"/>
        </a:p>
      </dgm:t>
    </dgm:pt>
    <dgm:pt modelId="{E7569164-8F41-4E83-8A27-654A591B08A1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 Items – 10%</a:t>
          </a:r>
          <a:endParaRPr lang="en-US" dirty="0"/>
        </a:p>
      </dgm:t>
    </dgm:pt>
    <dgm:pt modelId="{874A4ACF-2AFE-4306-9775-4CD8B89B7DB7}" type="parTrans" cxnId="{4DA1D95E-8793-460F-A9D8-C3FAE99E8E79}">
      <dgm:prSet/>
      <dgm:spPr/>
      <dgm:t>
        <a:bodyPr/>
        <a:lstStyle/>
        <a:p>
          <a:endParaRPr lang="en-US"/>
        </a:p>
      </dgm:t>
    </dgm:pt>
    <dgm:pt modelId="{BE07D94F-7C03-4ECD-9538-50EDBE1F480A}" type="sibTrans" cxnId="{4DA1D95E-8793-460F-A9D8-C3FAE99E8E79}">
      <dgm:prSet/>
      <dgm:spPr/>
      <dgm:t>
        <a:bodyPr/>
        <a:lstStyle/>
        <a:p>
          <a:endParaRPr lang="en-US"/>
        </a:p>
      </dgm:t>
    </dgm:pt>
    <dgm:pt modelId="{167EBDDA-5D07-43B1-B445-F7EF7B679101}" type="pres">
      <dgm:prSet presAssocID="{C71A2F36-96BB-45BE-957C-E93E44FFD950}" presName="Name0" presStyleCnt="0">
        <dgm:presLayoutVars>
          <dgm:dir/>
          <dgm:resizeHandles val="exact"/>
        </dgm:presLayoutVars>
      </dgm:prSet>
      <dgm:spPr/>
    </dgm:pt>
    <dgm:pt modelId="{A3313E42-A133-429F-A1EB-67E6F188BCB1}" type="pres">
      <dgm:prSet presAssocID="{1A3B70B9-F444-4871-9F48-9A002DDFA808}" presName="composite" presStyleCnt="0"/>
      <dgm:spPr/>
    </dgm:pt>
    <dgm:pt modelId="{4AE42E9F-A973-484C-BC32-C876A0134511}" type="pres">
      <dgm:prSet presAssocID="{1A3B70B9-F444-4871-9F48-9A002DDFA808}" presName="rect1" presStyleLbl="trAlignAcc1" presStyleIdx="0" presStyleCnt="5" custScaleX="159450">
        <dgm:presLayoutVars>
          <dgm:bulletEnabled val="1"/>
        </dgm:presLayoutVars>
      </dgm:prSet>
      <dgm:spPr/>
    </dgm:pt>
    <dgm:pt modelId="{08CFC35F-5D16-4984-9EDA-91710CDF1D34}" type="pres">
      <dgm:prSet presAssocID="{1A3B70B9-F444-4871-9F48-9A002DDFA808}" presName="rect2" presStyleLbl="fgImgPlace1" presStyleIdx="0" presStyleCnt="5" custLinFactX="-75904" custLinFactNeighborX="-100000" custLinFactNeighborY="-4365"/>
      <dgm:spPr>
        <a:solidFill>
          <a:schemeClr val="accent2"/>
        </a:solidFill>
      </dgm:spPr>
    </dgm:pt>
    <dgm:pt modelId="{9F1C38C1-8975-489E-A689-A2E3B6803451}" type="pres">
      <dgm:prSet presAssocID="{1C709B02-5310-405F-B6A4-226992AE70FD}" presName="sibTrans" presStyleCnt="0"/>
      <dgm:spPr/>
    </dgm:pt>
    <dgm:pt modelId="{C14FC64F-5142-404C-8B75-D2C6A724F135}" type="pres">
      <dgm:prSet presAssocID="{E1518C6A-8AF5-48DB-8B21-C8D92AAB7C1F}" presName="composite" presStyleCnt="0"/>
      <dgm:spPr/>
    </dgm:pt>
    <dgm:pt modelId="{9528C863-7BC1-4E0E-B5B3-C3FB4FF9C7B0}" type="pres">
      <dgm:prSet presAssocID="{E1518C6A-8AF5-48DB-8B21-C8D92AAB7C1F}" presName="rect1" presStyleLbl="trAlignAcc1" presStyleIdx="1" presStyleCnt="5" custScaleX="160614">
        <dgm:presLayoutVars>
          <dgm:bulletEnabled val="1"/>
        </dgm:presLayoutVars>
      </dgm:prSet>
      <dgm:spPr/>
    </dgm:pt>
    <dgm:pt modelId="{5CC47C85-AED2-48F2-AA16-70D72B7C8447}" type="pres">
      <dgm:prSet presAssocID="{E1518C6A-8AF5-48DB-8B21-C8D92AAB7C1F}" presName="rect2" presStyleLbl="fgImgPlace1" presStyleIdx="1" presStyleCnt="5" custLinFactX="-79477" custLinFactNeighborX="-100000" custLinFactNeighborY="-8447"/>
      <dgm:spPr>
        <a:solidFill>
          <a:schemeClr val="accent1"/>
        </a:solidFill>
      </dgm:spPr>
    </dgm:pt>
    <dgm:pt modelId="{09F333F0-5D59-4041-9229-650FC2AEF438}" type="pres">
      <dgm:prSet presAssocID="{1B8B872C-2B43-47C7-BBE2-8D0B9A9F0CA9}" presName="sibTrans" presStyleCnt="0"/>
      <dgm:spPr/>
    </dgm:pt>
    <dgm:pt modelId="{E26D2365-AE03-4547-82E7-37A271465B84}" type="pres">
      <dgm:prSet presAssocID="{2B4C8A78-5195-4F27-B246-E3BB0F3DB265}" presName="composite" presStyleCnt="0"/>
      <dgm:spPr/>
    </dgm:pt>
    <dgm:pt modelId="{159BF24F-591A-4F4A-B4A5-73C0953BC19B}" type="pres">
      <dgm:prSet presAssocID="{2B4C8A78-5195-4F27-B246-E3BB0F3DB265}" presName="rect1" presStyleLbl="trAlignAcc1" presStyleIdx="2" presStyleCnt="5" custScaleX="160614">
        <dgm:presLayoutVars>
          <dgm:bulletEnabled val="1"/>
        </dgm:presLayoutVars>
      </dgm:prSet>
      <dgm:spPr/>
    </dgm:pt>
    <dgm:pt modelId="{F34F44AD-30FF-48AD-AD9A-07AA8A6F23A2}" type="pres">
      <dgm:prSet presAssocID="{2B4C8A78-5195-4F27-B246-E3BB0F3DB265}" presName="rect2" presStyleLbl="fgImgPlace1" presStyleIdx="2" presStyleCnt="5" custLinFactX="-75669" custLinFactNeighborX="-100000" custLinFactNeighborY="-11015"/>
      <dgm:spPr>
        <a:solidFill>
          <a:schemeClr val="accent2"/>
        </a:solidFill>
      </dgm:spPr>
    </dgm:pt>
    <dgm:pt modelId="{62B8C503-8E2F-4CA5-AB13-D1E97983D09D}" type="pres">
      <dgm:prSet presAssocID="{50F7D92D-2B55-4FDD-9AF4-DE84F06E50A1}" presName="sibTrans" presStyleCnt="0"/>
      <dgm:spPr/>
    </dgm:pt>
    <dgm:pt modelId="{BA2CBEDF-BAF1-435E-A8CE-CD48AC06C150}" type="pres">
      <dgm:prSet presAssocID="{E7569164-8F41-4E83-8A27-654A591B08A1}" presName="composite" presStyleCnt="0"/>
      <dgm:spPr/>
    </dgm:pt>
    <dgm:pt modelId="{7511D517-1303-4544-B5AF-DDFCDB38B3C6}" type="pres">
      <dgm:prSet presAssocID="{E7569164-8F41-4E83-8A27-654A591B08A1}" presName="rect1" presStyleLbl="trAlignAcc1" presStyleIdx="3" presStyleCnt="5" custScaleX="161192">
        <dgm:presLayoutVars>
          <dgm:bulletEnabled val="1"/>
        </dgm:presLayoutVars>
      </dgm:prSet>
      <dgm:spPr/>
    </dgm:pt>
    <dgm:pt modelId="{8B5CDF8B-044C-4013-8EF5-186AE1D564E4}" type="pres">
      <dgm:prSet presAssocID="{E7569164-8F41-4E83-8A27-654A591B08A1}" presName="rect2" presStyleLbl="fgImgPlace1" presStyleIdx="3" presStyleCnt="5" custLinFactX="-77234" custLinFactNeighborX="-100000" custLinFactNeighborY="-3034"/>
      <dgm:spPr>
        <a:solidFill>
          <a:schemeClr val="accent1"/>
        </a:solidFill>
      </dgm:spPr>
    </dgm:pt>
    <dgm:pt modelId="{71779E57-79CA-41AF-AFF9-7629736C7B89}" type="pres">
      <dgm:prSet presAssocID="{BE07D94F-7C03-4ECD-9538-50EDBE1F480A}" presName="sibTrans" presStyleCnt="0"/>
      <dgm:spPr/>
    </dgm:pt>
    <dgm:pt modelId="{65DC9C82-5299-4F8D-8C2D-6F1DE1C7D000}" type="pres">
      <dgm:prSet presAssocID="{F5F9E531-CD52-4D98-BCEB-CAF833AF21B3}" presName="composite" presStyleCnt="0"/>
      <dgm:spPr/>
    </dgm:pt>
    <dgm:pt modelId="{A0C24182-6716-4B4B-B47E-76328CEB6E05}" type="pres">
      <dgm:prSet presAssocID="{F5F9E531-CD52-4D98-BCEB-CAF833AF21B3}" presName="rect1" presStyleLbl="trAlignAcc1" presStyleIdx="4" presStyleCnt="5" custScaleX="161984">
        <dgm:presLayoutVars>
          <dgm:bulletEnabled val="1"/>
        </dgm:presLayoutVars>
      </dgm:prSet>
      <dgm:spPr/>
    </dgm:pt>
    <dgm:pt modelId="{621FBA71-8924-48A3-B5B6-AA6E3392AA1D}" type="pres">
      <dgm:prSet presAssocID="{F5F9E531-CD52-4D98-BCEB-CAF833AF21B3}" presName="rect2" presStyleLbl="fgImgPlace1" presStyleIdx="4" presStyleCnt="5" custLinFactX="-78169" custLinFactNeighborX="-100000" custLinFactNeighborY="-6980"/>
      <dgm:spPr>
        <a:solidFill>
          <a:schemeClr val="accent2"/>
        </a:solidFill>
      </dgm:spPr>
    </dgm:pt>
  </dgm:ptLst>
  <dgm:cxnLst>
    <dgm:cxn modelId="{7E2A912A-D099-4D58-93AE-1B0CC5AB40A8}" type="presOf" srcId="{2B4C8A78-5195-4F27-B246-E3BB0F3DB265}" destId="{159BF24F-591A-4F4A-B4A5-73C0953BC19B}" srcOrd="0" destOrd="0" presId="urn:microsoft.com/office/officeart/2008/layout/PictureStrips"/>
    <dgm:cxn modelId="{DCEDFF5B-0281-45DB-A3E0-62C545280031}" srcId="{C71A2F36-96BB-45BE-957C-E93E44FFD950}" destId="{F5F9E531-CD52-4D98-BCEB-CAF833AF21B3}" srcOrd="4" destOrd="0" parTransId="{D4E6C0F8-C092-40BF-8D5C-F29331D47BA1}" sibTransId="{0D62BAFC-366B-4F2A-806C-41ABC36C58DB}"/>
    <dgm:cxn modelId="{4DA1D95E-8793-460F-A9D8-C3FAE99E8E79}" srcId="{C71A2F36-96BB-45BE-957C-E93E44FFD950}" destId="{E7569164-8F41-4E83-8A27-654A591B08A1}" srcOrd="3" destOrd="0" parTransId="{874A4ACF-2AFE-4306-9775-4CD8B89B7DB7}" sibTransId="{BE07D94F-7C03-4ECD-9538-50EDBE1F480A}"/>
    <dgm:cxn modelId="{79A1D145-4FF6-4967-9D5F-85242F14CDF4}" srcId="{C71A2F36-96BB-45BE-957C-E93E44FFD950}" destId="{E1518C6A-8AF5-48DB-8B21-C8D92AAB7C1F}" srcOrd="1" destOrd="0" parTransId="{73CDE832-8461-4609-904F-DF50BA3E983C}" sibTransId="{1B8B872C-2B43-47C7-BBE2-8D0B9A9F0CA9}"/>
    <dgm:cxn modelId="{20B12653-D5AB-4934-9302-92671A78AB48}" type="presOf" srcId="{C71A2F36-96BB-45BE-957C-E93E44FFD950}" destId="{167EBDDA-5D07-43B1-B445-F7EF7B679101}" srcOrd="0" destOrd="0" presId="urn:microsoft.com/office/officeart/2008/layout/PictureStrips"/>
    <dgm:cxn modelId="{824B939A-7AE6-4694-875D-A03E097174D1}" srcId="{C71A2F36-96BB-45BE-957C-E93E44FFD950}" destId="{2B4C8A78-5195-4F27-B246-E3BB0F3DB265}" srcOrd="2" destOrd="0" parTransId="{D63AA8CA-884C-48D1-A86D-76DD1638B094}" sibTransId="{50F7D92D-2B55-4FDD-9AF4-DE84F06E50A1}"/>
    <dgm:cxn modelId="{BD53CA9E-FCB5-4E86-93A0-8076CC33B36A}" srcId="{C71A2F36-96BB-45BE-957C-E93E44FFD950}" destId="{1A3B70B9-F444-4871-9F48-9A002DDFA808}" srcOrd="0" destOrd="0" parTransId="{95789B44-C311-45E2-93E8-D932C13DB5FB}" sibTransId="{1C709B02-5310-405F-B6A4-226992AE70FD}"/>
    <dgm:cxn modelId="{48E5CADB-0F3F-44AC-8D90-06119BD5C8EA}" type="presOf" srcId="{F5F9E531-CD52-4D98-BCEB-CAF833AF21B3}" destId="{A0C24182-6716-4B4B-B47E-76328CEB6E05}" srcOrd="0" destOrd="0" presId="urn:microsoft.com/office/officeart/2008/layout/PictureStrips"/>
    <dgm:cxn modelId="{F3D990DD-597A-4E05-A99B-A3FD8CA1227C}" type="presOf" srcId="{1A3B70B9-F444-4871-9F48-9A002DDFA808}" destId="{4AE42E9F-A973-484C-BC32-C876A0134511}" srcOrd="0" destOrd="0" presId="urn:microsoft.com/office/officeart/2008/layout/PictureStrips"/>
    <dgm:cxn modelId="{5235E7F7-B9DA-48F0-948F-E21879CD410B}" type="presOf" srcId="{E1518C6A-8AF5-48DB-8B21-C8D92AAB7C1F}" destId="{9528C863-7BC1-4E0E-B5B3-C3FB4FF9C7B0}" srcOrd="0" destOrd="0" presId="urn:microsoft.com/office/officeart/2008/layout/PictureStrips"/>
    <dgm:cxn modelId="{0C41F7FA-0CA9-4A23-AA12-E970EF3991D3}" type="presOf" srcId="{E7569164-8F41-4E83-8A27-654A591B08A1}" destId="{7511D517-1303-4544-B5AF-DDFCDB38B3C6}" srcOrd="0" destOrd="0" presId="urn:microsoft.com/office/officeart/2008/layout/PictureStrips"/>
    <dgm:cxn modelId="{81D2578F-94D4-43F5-96BB-4FC60994E7D1}" type="presParOf" srcId="{167EBDDA-5D07-43B1-B445-F7EF7B679101}" destId="{A3313E42-A133-429F-A1EB-67E6F188BCB1}" srcOrd="0" destOrd="0" presId="urn:microsoft.com/office/officeart/2008/layout/PictureStrips"/>
    <dgm:cxn modelId="{427D372C-5A31-440B-919E-0A0BB74A1E5A}" type="presParOf" srcId="{A3313E42-A133-429F-A1EB-67E6F188BCB1}" destId="{4AE42E9F-A973-484C-BC32-C876A0134511}" srcOrd="0" destOrd="0" presId="urn:microsoft.com/office/officeart/2008/layout/PictureStrips"/>
    <dgm:cxn modelId="{2C5E5A95-89F9-4245-977A-145C7AFC80C9}" type="presParOf" srcId="{A3313E42-A133-429F-A1EB-67E6F188BCB1}" destId="{08CFC35F-5D16-4984-9EDA-91710CDF1D34}" srcOrd="1" destOrd="0" presId="urn:microsoft.com/office/officeart/2008/layout/PictureStrips"/>
    <dgm:cxn modelId="{0E48369C-C271-445E-A9A0-A500E5B3784D}" type="presParOf" srcId="{167EBDDA-5D07-43B1-B445-F7EF7B679101}" destId="{9F1C38C1-8975-489E-A689-A2E3B6803451}" srcOrd="1" destOrd="0" presId="urn:microsoft.com/office/officeart/2008/layout/PictureStrips"/>
    <dgm:cxn modelId="{3356C2E8-E963-4CCC-A5C3-1BAC0AE33623}" type="presParOf" srcId="{167EBDDA-5D07-43B1-B445-F7EF7B679101}" destId="{C14FC64F-5142-404C-8B75-D2C6A724F135}" srcOrd="2" destOrd="0" presId="urn:microsoft.com/office/officeart/2008/layout/PictureStrips"/>
    <dgm:cxn modelId="{742ACC72-2B10-4ED0-AE60-B38F1F9FDEC4}" type="presParOf" srcId="{C14FC64F-5142-404C-8B75-D2C6A724F135}" destId="{9528C863-7BC1-4E0E-B5B3-C3FB4FF9C7B0}" srcOrd="0" destOrd="0" presId="urn:microsoft.com/office/officeart/2008/layout/PictureStrips"/>
    <dgm:cxn modelId="{55D394D1-9547-463D-82E1-DFF913E880E0}" type="presParOf" srcId="{C14FC64F-5142-404C-8B75-D2C6A724F135}" destId="{5CC47C85-AED2-48F2-AA16-70D72B7C8447}" srcOrd="1" destOrd="0" presId="urn:microsoft.com/office/officeart/2008/layout/PictureStrips"/>
    <dgm:cxn modelId="{D9622D45-DF3E-4954-9068-B9DEDF9F1150}" type="presParOf" srcId="{167EBDDA-5D07-43B1-B445-F7EF7B679101}" destId="{09F333F0-5D59-4041-9229-650FC2AEF438}" srcOrd="3" destOrd="0" presId="urn:microsoft.com/office/officeart/2008/layout/PictureStrips"/>
    <dgm:cxn modelId="{27ED5082-8506-4A67-8A2A-BD680613EFE2}" type="presParOf" srcId="{167EBDDA-5D07-43B1-B445-F7EF7B679101}" destId="{E26D2365-AE03-4547-82E7-37A271465B84}" srcOrd="4" destOrd="0" presId="urn:microsoft.com/office/officeart/2008/layout/PictureStrips"/>
    <dgm:cxn modelId="{3E693595-D32E-4EC8-B0F3-FF6387A38FEB}" type="presParOf" srcId="{E26D2365-AE03-4547-82E7-37A271465B84}" destId="{159BF24F-591A-4F4A-B4A5-73C0953BC19B}" srcOrd="0" destOrd="0" presId="urn:microsoft.com/office/officeart/2008/layout/PictureStrips"/>
    <dgm:cxn modelId="{49603945-4872-4951-A5CC-133BE977FFB6}" type="presParOf" srcId="{E26D2365-AE03-4547-82E7-37A271465B84}" destId="{F34F44AD-30FF-48AD-AD9A-07AA8A6F23A2}" srcOrd="1" destOrd="0" presId="urn:microsoft.com/office/officeart/2008/layout/PictureStrips"/>
    <dgm:cxn modelId="{34DDBAFC-2904-43B1-872F-2799270D3E72}" type="presParOf" srcId="{167EBDDA-5D07-43B1-B445-F7EF7B679101}" destId="{62B8C503-8E2F-4CA5-AB13-D1E97983D09D}" srcOrd="5" destOrd="0" presId="urn:microsoft.com/office/officeart/2008/layout/PictureStrips"/>
    <dgm:cxn modelId="{3D8CD2D5-069B-44FD-AFE3-63C4AC721C30}" type="presParOf" srcId="{167EBDDA-5D07-43B1-B445-F7EF7B679101}" destId="{BA2CBEDF-BAF1-435E-A8CE-CD48AC06C150}" srcOrd="6" destOrd="0" presId="urn:microsoft.com/office/officeart/2008/layout/PictureStrips"/>
    <dgm:cxn modelId="{79F91FC3-C523-4609-A570-FA3FCC652AFC}" type="presParOf" srcId="{BA2CBEDF-BAF1-435E-A8CE-CD48AC06C150}" destId="{7511D517-1303-4544-B5AF-DDFCDB38B3C6}" srcOrd="0" destOrd="0" presId="urn:microsoft.com/office/officeart/2008/layout/PictureStrips"/>
    <dgm:cxn modelId="{9AE4BF19-4AC2-4672-8E5B-837651476912}" type="presParOf" srcId="{BA2CBEDF-BAF1-435E-A8CE-CD48AC06C150}" destId="{8B5CDF8B-044C-4013-8EF5-186AE1D564E4}" srcOrd="1" destOrd="0" presId="urn:microsoft.com/office/officeart/2008/layout/PictureStrips"/>
    <dgm:cxn modelId="{2B6D0265-2B93-4AF9-AD35-BE91ABEBD2E7}" type="presParOf" srcId="{167EBDDA-5D07-43B1-B445-F7EF7B679101}" destId="{71779E57-79CA-41AF-AFF9-7629736C7B89}" srcOrd="7" destOrd="0" presId="urn:microsoft.com/office/officeart/2008/layout/PictureStrips"/>
    <dgm:cxn modelId="{BF611CFC-0B99-482D-B2CF-B2E7F30EEDF9}" type="presParOf" srcId="{167EBDDA-5D07-43B1-B445-F7EF7B679101}" destId="{65DC9C82-5299-4F8D-8C2D-6F1DE1C7D000}" srcOrd="8" destOrd="0" presId="urn:microsoft.com/office/officeart/2008/layout/PictureStrips"/>
    <dgm:cxn modelId="{7650A12E-EF82-4998-B16E-84D2B3764834}" type="presParOf" srcId="{65DC9C82-5299-4F8D-8C2D-6F1DE1C7D000}" destId="{A0C24182-6716-4B4B-B47E-76328CEB6E05}" srcOrd="0" destOrd="0" presId="urn:microsoft.com/office/officeart/2008/layout/PictureStrips"/>
    <dgm:cxn modelId="{2D213E7F-A13D-4BD4-9171-1BF27F1699DD}" type="presParOf" srcId="{65DC9C82-5299-4F8D-8C2D-6F1DE1C7D000}" destId="{621FBA71-8924-48A3-B5B6-AA6E3392AA1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2E9F-A973-484C-BC32-C876A0134511}">
      <dsp:nvSpPr>
        <dsp:cNvPr id="0" name=""/>
        <dsp:cNvSpPr/>
      </dsp:nvSpPr>
      <dsp:spPr>
        <a:xfrm>
          <a:off x="500157" y="276594"/>
          <a:ext cx="2471745" cy="4844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119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Need for categorization</a:t>
          </a:r>
          <a:endParaRPr lang="en-US" sz="1400" kern="1200" dirty="0"/>
        </a:p>
      </dsp:txBody>
      <dsp:txXfrm>
        <a:off x="500157" y="276594"/>
        <a:ext cx="2471745" cy="484428"/>
      </dsp:txXfrm>
    </dsp:sp>
    <dsp:sp modelId="{08CFC35F-5D16-4984-9EDA-91710CDF1D34}">
      <dsp:nvSpPr>
        <dsp:cNvPr id="0" name=""/>
        <dsp:cNvSpPr/>
      </dsp:nvSpPr>
      <dsp:spPr>
        <a:xfrm>
          <a:off x="299865" y="184419"/>
          <a:ext cx="339099" cy="50864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8C863-7BC1-4E0E-B5B3-C3FB4FF9C7B0}">
      <dsp:nvSpPr>
        <dsp:cNvPr id="0" name=""/>
        <dsp:cNvSpPr/>
      </dsp:nvSpPr>
      <dsp:spPr>
        <a:xfrm>
          <a:off x="491135" y="886435"/>
          <a:ext cx="2489789" cy="4844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119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Items – 70%</a:t>
          </a:r>
          <a:endParaRPr lang="en-US" sz="1400" kern="1200" dirty="0"/>
        </a:p>
      </dsp:txBody>
      <dsp:txXfrm>
        <a:off x="491135" y="886435"/>
        <a:ext cx="2489789" cy="484428"/>
      </dsp:txXfrm>
    </dsp:sp>
    <dsp:sp modelId="{5CC47C85-AED2-48F2-AA16-70D72B7C8447}">
      <dsp:nvSpPr>
        <dsp:cNvPr id="0" name=""/>
        <dsp:cNvSpPr/>
      </dsp:nvSpPr>
      <dsp:spPr>
        <a:xfrm>
          <a:off x="287749" y="773497"/>
          <a:ext cx="339099" cy="50864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BF24F-591A-4F4A-B4A5-73C0953BC19B}">
      <dsp:nvSpPr>
        <dsp:cNvPr id="0" name=""/>
        <dsp:cNvSpPr/>
      </dsp:nvSpPr>
      <dsp:spPr>
        <a:xfrm>
          <a:off x="491135" y="1496276"/>
          <a:ext cx="2489789" cy="4844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119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 Items – 20%</a:t>
          </a:r>
          <a:endParaRPr lang="en-US" sz="1400" kern="1200" dirty="0"/>
        </a:p>
      </dsp:txBody>
      <dsp:txXfrm>
        <a:off x="491135" y="1496276"/>
        <a:ext cx="2489789" cy="484428"/>
      </dsp:txXfrm>
    </dsp:sp>
    <dsp:sp modelId="{F34F44AD-30FF-48AD-AD9A-07AA8A6F23A2}">
      <dsp:nvSpPr>
        <dsp:cNvPr id="0" name=""/>
        <dsp:cNvSpPr/>
      </dsp:nvSpPr>
      <dsp:spPr>
        <a:xfrm>
          <a:off x="300662" y="1370276"/>
          <a:ext cx="339099" cy="50864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1D517-1303-4544-B5AF-DDFCDB38B3C6}">
      <dsp:nvSpPr>
        <dsp:cNvPr id="0" name=""/>
        <dsp:cNvSpPr/>
      </dsp:nvSpPr>
      <dsp:spPr>
        <a:xfrm>
          <a:off x="491166" y="2106118"/>
          <a:ext cx="2498749" cy="4844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119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 Items – 10%</a:t>
          </a:r>
          <a:endParaRPr lang="en-US" sz="1400" kern="1200" dirty="0"/>
        </a:p>
      </dsp:txBody>
      <dsp:txXfrm>
        <a:off x="491166" y="2106118"/>
        <a:ext cx="2498749" cy="484428"/>
      </dsp:txXfrm>
    </dsp:sp>
    <dsp:sp modelId="{8B5CDF8B-044C-4013-8EF5-186AE1D564E4}">
      <dsp:nvSpPr>
        <dsp:cNvPr id="0" name=""/>
        <dsp:cNvSpPr/>
      </dsp:nvSpPr>
      <dsp:spPr>
        <a:xfrm>
          <a:off x="299866" y="2020712"/>
          <a:ext cx="339099" cy="50864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24182-6716-4B4B-B47E-76328CEB6E05}">
      <dsp:nvSpPr>
        <dsp:cNvPr id="0" name=""/>
        <dsp:cNvSpPr/>
      </dsp:nvSpPr>
      <dsp:spPr>
        <a:xfrm>
          <a:off x="485027" y="2715959"/>
          <a:ext cx="2511027" cy="4844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119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Annual Dollar Value per Unit (ADVU)</a:t>
          </a:r>
          <a:endParaRPr lang="en-US" sz="1400" kern="1200" dirty="0"/>
        </a:p>
      </dsp:txBody>
      <dsp:txXfrm>
        <a:off x="485027" y="2715959"/>
        <a:ext cx="2511027" cy="484428"/>
      </dsp:txXfrm>
    </dsp:sp>
    <dsp:sp modelId="{621FBA71-8924-48A3-B5B6-AA6E3392AA1D}">
      <dsp:nvSpPr>
        <dsp:cNvPr id="0" name=""/>
        <dsp:cNvSpPr/>
      </dsp:nvSpPr>
      <dsp:spPr>
        <a:xfrm>
          <a:off x="296695" y="2610482"/>
          <a:ext cx="339099" cy="50864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5C41-2BB1-4107-80B4-937FDC75B8F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C66C-B57C-49EF-8E42-16E01263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Plant, Mine &amp; LGnorth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6C66C-B57C-49EF-8E42-16E012635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5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7768"/>
            <a:ext cx="9144000" cy="1080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89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890B02-5892-4DF9-8AE7-6DAFD8A9F1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60503"/>
            <a:ext cx="10515600" cy="46164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049FA7-9327-4AB8-9106-92C1C0D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5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8937"/>
            <a:ext cx="2628900" cy="54280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8937"/>
            <a:ext cx="7734300" cy="54280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6EAA708-F2B5-42C5-9482-AA433A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ADE274-BA1E-4AE8-B7D3-A450A47A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4EE14-A0A7-41C1-A1C3-17C05E93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5257800" cy="4748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F85736-826D-4761-A071-1465289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6974D-75EA-4071-8523-DB73908E4C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9063" y="1428205"/>
            <a:ext cx="5257800" cy="4748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1A109E-D041-43D5-B583-32131E2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1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1223"/>
            <a:ext cx="5157787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1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1223"/>
            <a:ext cx="5183188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F2642BC-8CA8-40BA-84E4-5CC1E56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7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3C5D6F3-9CE6-42F0-AB46-D3AFE6C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60503"/>
            <a:ext cx="10515600" cy="46164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049FA7-9327-4AB8-9106-92C1C0D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5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200422" y="1565684"/>
            <a:ext cx="737023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056311" y="2134916"/>
            <a:ext cx="7518400" cy="457200"/>
          </a:xfrm>
        </p:spPr>
        <p:txBody>
          <a:bodyPr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36" y="1709739"/>
            <a:ext cx="9601200" cy="187120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036" y="3580945"/>
            <a:ext cx="9601200" cy="17184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6091" y="635634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4346" y="635634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9745" y="6356350"/>
            <a:ext cx="731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6EAA708-F2B5-42C5-9482-AA433A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ADE274-BA1E-4AE8-B7D3-A450A47A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4EE14-A0A7-41C1-A1C3-17C05E93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5257800" cy="4748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F85736-826D-4761-A071-1465289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6974D-75EA-4071-8523-DB73908E4C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9063" y="1428205"/>
            <a:ext cx="5257800" cy="4748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1A109E-D041-43D5-B583-32131E2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1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1223"/>
            <a:ext cx="5157787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1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1223"/>
            <a:ext cx="5183188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F2642BC-8CA8-40BA-84E4-5CC1E56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3C5D6F3-9CE6-42F0-AB46-D3AFE6C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8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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A407-5719-4B8A-B490-D369098F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53" y="1940269"/>
            <a:ext cx="9752094" cy="957298"/>
          </a:xfrm>
        </p:spPr>
        <p:txBody>
          <a:bodyPr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SAGAR KALAUNI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0DEA8-E9DA-4A44-B0A5-C97468A2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847" y="1940269"/>
            <a:ext cx="9601200" cy="17184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2024 Analytics &amp; Insight-Intern</a:t>
            </a:r>
          </a:p>
        </p:txBody>
      </p:sp>
    </p:spTree>
    <p:extLst>
      <p:ext uri="{BB962C8B-B14F-4D97-AF65-F5344CB8AC3E}">
        <p14:creationId xmlns:p14="http://schemas.microsoft.com/office/powerpoint/2010/main" val="4251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1"/>
    </mc:Choice>
    <mc:Fallback xmlns="">
      <p:transition spd="slow" advTm="62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85BBE22-B458-4735-B01B-41565A67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18377"/>
              </p:ext>
            </p:extLst>
          </p:nvPr>
        </p:nvGraphicFramePr>
        <p:xfrm>
          <a:off x="3769680" y="2607949"/>
          <a:ext cx="77677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740">
                  <a:extLst>
                    <a:ext uri="{9D8B030D-6E8A-4147-A177-3AD203B41FA5}">
                      <a16:colId xmlns:a16="http://schemas.microsoft.com/office/drawing/2014/main" val="1629671464"/>
                    </a:ext>
                  </a:extLst>
                </a:gridCol>
                <a:gridCol w="747039">
                  <a:extLst>
                    <a:ext uri="{9D8B030D-6E8A-4147-A177-3AD203B41FA5}">
                      <a16:colId xmlns:a16="http://schemas.microsoft.com/office/drawing/2014/main" val="1018483828"/>
                    </a:ext>
                  </a:extLst>
                </a:gridCol>
                <a:gridCol w="732944">
                  <a:extLst>
                    <a:ext uri="{9D8B030D-6E8A-4147-A177-3AD203B41FA5}">
                      <a16:colId xmlns:a16="http://schemas.microsoft.com/office/drawing/2014/main" val="134198259"/>
                    </a:ext>
                  </a:extLst>
                </a:gridCol>
                <a:gridCol w="775229">
                  <a:extLst>
                    <a:ext uri="{9D8B030D-6E8A-4147-A177-3AD203B41FA5}">
                      <a16:colId xmlns:a16="http://schemas.microsoft.com/office/drawing/2014/main" val="4170984989"/>
                    </a:ext>
                  </a:extLst>
                </a:gridCol>
                <a:gridCol w="700665">
                  <a:extLst>
                    <a:ext uri="{9D8B030D-6E8A-4147-A177-3AD203B41FA5}">
                      <a16:colId xmlns:a16="http://schemas.microsoft.com/office/drawing/2014/main" val="1328434686"/>
                    </a:ext>
                  </a:extLst>
                </a:gridCol>
                <a:gridCol w="863888">
                  <a:extLst>
                    <a:ext uri="{9D8B030D-6E8A-4147-A177-3AD203B41FA5}">
                      <a16:colId xmlns:a16="http://schemas.microsoft.com/office/drawing/2014/main" val="3276113825"/>
                    </a:ext>
                  </a:extLst>
                </a:gridCol>
                <a:gridCol w="1127606">
                  <a:extLst>
                    <a:ext uri="{9D8B030D-6E8A-4147-A177-3AD203B41FA5}">
                      <a16:colId xmlns:a16="http://schemas.microsoft.com/office/drawing/2014/main" val="4185090508"/>
                    </a:ext>
                  </a:extLst>
                </a:gridCol>
                <a:gridCol w="958465">
                  <a:extLst>
                    <a:ext uri="{9D8B030D-6E8A-4147-A177-3AD203B41FA5}">
                      <a16:colId xmlns:a16="http://schemas.microsoft.com/office/drawing/2014/main" val="2086193071"/>
                    </a:ext>
                  </a:extLst>
                </a:gridCol>
                <a:gridCol w="916180">
                  <a:extLst>
                    <a:ext uri="{9D8B030D-6E8A-4147-A177-3AD203B41FA5}">
                      <a16:colId xmlns:a16="http://schemas.microsoft.com/office/drawing/2014/main" val="415819630"/>
                    </a:ext>
                  </a:extLst>
                </a:gridCol>
              </a:tblGrid>
              <a:tr h="253534">
                <a:tc>
                  <a:txBody>
                    <a:bodyPr/>
                    <a:lstStyle/>
                    <a:p>
                      <a:r>
                        <a:rPr lang="en-US" sz="1200" dirty="0"/>
                        <a:t>Item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ADVU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Cum </a:t>
                      </a:r>
                      <a:r>
                        <a:rPr lang="en-US" sz="1200" dirty="0" err="1"/>
                        <a:t>ADVU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of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Cum of %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Old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68932"/>
                  </a:ext>
                </a:extLst>
              </a:tr>
              <a:tr h="159115">
                <a:tc>
                  <a:txBody>
                    <a:bodyPr/>
                    <a:lstStyle/>
                    <a:p>
                      <a:r>
                        <a:rPr lang="en-US" sz="12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9355"/>
                  </a:ext>
                </a:extLst>
              </a:tr>
              <a:tr h="159115"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10619"/>
                  </a:ext>
                </a:extLst>
              </a:tr>
              <a:tr h="212154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85672"/>
                  </a:ext>
                </a:extLst>
              </a:tr>
              <a:tr h="212154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4827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6E78D13-08C9-49B4-97ED-7E7056AC3C1B}"/>
              </a:ext>
            </a:extLst>
          </p:cNvPr>
          <p:cNvGrpSpPr/>
          <p:nvPr/>
        </p:nvGrpSpPr>
        <p:grpSpPr>
          <a:xfrm>
            <a:off x="3769680" y="924232"/>
            <a:ext cx="7268531" cy="1607860"/>
            <a:chOff x="5043870" y="924232"/>
            <a:chExt cx="5994341" cy="16078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20B233-6E7D-4CFA-B21A-F3BC0DBADB4D}"/>
                </a:ext>
              </a:extLst>
            </p:cNvPr>
            <p:cNvSpPr/>
            <p:nvPr/>
          </p:nvSpPr>
          <p:spPr>
            <a:xfrm>
              <a:off x="5413820" y="2150740"/>
              <a:ext cx="1078582" cy="381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Slicer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30FAA-D802-4269-8A79-C32A50817F09}"/>
                </a:ext>
              </a:extLst>
            </p:cNvPr>
            <p:cNvSpPr/>
            <p:nvPr/>
          </p:nvSpPr>
          <p:spPr>
            <a:xfrm>
              <a:off x="7541643" y="2104368"/>
              <a:ext cx="1078582" cy="381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Slicer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7361C1-9AF3-479F-ADD3-643D4EAB74D1}"/>
                </a:ext>
              </a:extLst>
            </p:cNvPr>
            <p:cNvSpPr/>
            <p:nvPr/>
          </p:nvSpPr>
          <p:spPr>
            <a:xfrm>
              <a:off x="9669466" y="2092060"/>
              <a:ext cx="1078582" cy="4257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Slicer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1CFBE9-494C-450F-8C9A-52B5DC2B5352}"/>
                </a:ext>
              </a:extLst>
            </p:cNvPr>
            <p:cNvSpPr/>
            <p:nvPr/>
          </p:nvSpPr>
          <p:spPr>
            <a:xfrm>
              <a:off x="5798010" y="1524005"/>
              <a:ext cx="3999183" cy="517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Main Heading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B5FEC9-F91E-4409-8220-4F965661A181}"/>
                </a:ext>
              </a:extLst>
            </p:cNvPr>
            <p:cNvSpPr/>
            <p:nvPr/>
          </p:nvSpPr>
          <p:spPr>
            <a:xfrm>
              <a:off x="5043870" y="924232"/>
              <a:ext cx="5994341" cy="5174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my dashboard should look like?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F3836C-C0E9-48B9-8720-5B7E6CD4BEE4}"/>
              </a:ext>
            </a:extLst>
          </p:cNvPr>
          <p:cNvGrpSpPr/>
          <p:nvPr/>
        </p:nvGrpSpPr>
        <p:grpSpPr>
          <a:xfrm>
            <a:off x="4273491" y="4435442"/>
            <a:ext cx="7263946" cy="2215036"/>
            <a:chOff x="4032942" y="3970702"/>
            <a:chExt cx="7504495" cy="26699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D9493B-B80B-4FA7-ACE3-6233842747CA}"/>
                </a:ext>
              </a:extLst>
            </p:cNvPr>
            <p:cNvSpPr/>
            <p:nvPr/>
          </p:nvSpPr>
          <p:spPr>
            <a:xfrm>
              <a:off x="4032942" y="5101471"/>
              <a:ext cx="2338118" cy="4144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Old Category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AED150-A7AF-4F72-B509-C04792B3A42F}"/>
                </a:ext>
              </a:extLst>
            </p:cNvPr>
            <p:cNvSpPr/>
            <p:nvPr/>
          </p:nvSpPr>
          <p:spPr>
            <a:xfrm>
              <a:off x="6492402" y="5101469"/>
              <a:ext cx="2473798" cy="4144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Change Count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F9F69C-DE4E-4BD3-8F6B-92185848D173}"/>
                </a:ext>
              </a:extLst>
            </p:cNvPr>
            <p:cNvSpPr/>
            <p:nvPr/>
          </p:nvSpPr>
          <p:spPr>
            <a:xfrm>
              <a:off x="9125804" y="5101468"/>
              <a:ext cx="2411633" cy="4144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New Category</a:t>
              </a:r>
            </a:p>
          </p:txBody>
        </p:sp>
        <p:sp>
          <p:nvSpPr>
            <p:cNvPr id="20" name="Arrow: Curved Up 19">
              <a:extLst>
                <a:ext uri="{FF2B5EF4-FFF2-40B4-BE49-F238E27FC236}">
                  <a16:creationId xmlns:a16="http://schemas.microsoft.com/office/drawing/2014/main" id="{5A4569DD-1DF3-4FEC-8B5C-B9F55C6ACA79}"/>
                </a:ext>
              </a:extLst>
            </p:cNvPr>
            <p:cNvSpPr/>
            <p:nvPr/>
          </p:nvSpPr>
          <p:spPr>
            <a:xfrm rot="10800000">
              <a:off x="5043870" y="3970702"/>
              <a:ext cx="4628869" cy="11247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B201416B-2807-4AC3-A3B5-8494D863EF70}"/>
                </a:ext>
              </a:extLst>
            </p:cNvPr>
            <p:cNvSpPr/>
            <p:nvPr/>
          </p:nvSpPr>
          <p:spPr>
            <a:xfrm>
              <a:off x="5202001" y="5515881"/>
              <a:ext cx="4628869" cy="11247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C9A2FC-F6F6-4092-B0C8-C6B692096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167698"/>
              </p:ext>
            </p:extLst>
          </p:nvPr>
        </p:nvGraphicFramePr>
        <p:xfrm>
          <a:off x="-128283" y="1223984"/>
          <a:ext cx="3481083" cy="340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9" name="Graphic 298" descr="Brain in head">
            <a:extLst>
              <a:ext uri="{FF2B5EF4-FFF2-40B4-BE49-F238E27FC236}">
                <a16:creationId xmlns:a16="http://schemas.microsoft.com/office/drawing/2014/main" id="{47295D26-F62D-DA43-E13F-265E6AB36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939711" y="4019149"/>
            <a:ext cx="2273496" cy="2273496"/>
          </a:xfrm>
          <a:prstGeom prst="rect">
            <a:avLst/>
          </a:prstGeom>
        </p:spPr>
      </p:pic>
      <p:grpSp>
        <p:nvGrpSpPr>
          <p:cNvPr id="300" name="Group 299">
            <a:extLst>
              <a:ext uri="{FF2B5EF4-FFF2-40B4-BE49-F238E27FC236}">
                <a16:creationId xmlns:a16="http://schemas.microsoft.com/office/drawing/2014/main" id="{5E790D3D-799E-F1D2-8546-2798BC19B570}"/>
              </a:ext>
            </a:extLst>
          </p:cNvPr>
          <p:cNvGrpSpPr/>
          <p:nvPr/>
        </p:nvGrpSpPr>
        <p:grpSpPr>
          <a:xfrm>
            <a:off x="4621950" y="4341021"/>
            <a:ext cx="1072793" cy="917752"/>
            <a:chOff x="5435379" y="2232632"/>
            <a:chExt cx="1640114" cy="1640114"/>
          </a:xfrm>
          <a:solidFill>
            <a:srgbClr val="02394F"/>
          </a:solidFill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B380497D-CF63-AE0D-B1CA-DD2D27CA3DB6}"/>
                </a:ext>
              </a:extLst>
            </p:cNvPr>
            <p:cNvSpPr/>
            <p:nvPr/>
          </p:nvSpPr>
          <p:spPr>
            <a:xfrm>
              <a:off x="5747657" y="2544910"/>
              <a:ext cx="1009750" cy="10097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Circle: Hollow 301">
              <a:extLst>
                <a:ext uri="{FF2B5EF4-FFF2-40B4-BE49-F238E27FC236}">
                  <a16:creationId xmlns:a16="http://schemas.microsoft.com/office/drawing/2014/main" id="{10DF60EC-2572-F37A-85C0-A3F5DD0D2EEC}"/>
                </a:ext>
              </a:extLst>
            </p:cNvPr>
            <p:cNvSpPr/>
            <p:nvPr/>
          </p:nvSpPr>
          <p:spPr>
            <a:xfrm>
              <a:off x="5435379" y="2232632"/>
              <a:ext cx="1640114" cy="1640114"/>
            </a:xfrm>
            <a:prstGeom prst="donut">
              <a:avLst>
                <a:gd name="adj" fmla="val 126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608B9E7-D236-CEBB-5CA1-19E90B0E7D8F}"/>
              </a:ext>
            </a:extLst>
          </p:cNvPr>
          <p:cNvGrpSpPr/>
          <p:nvPr/>
        </p:nvGrpSpPr>
        <p:grpSpPr>
          <a:xfrm>
            <a:off x="6693190" y="2875430"/>
            <a:ext cx="3950368" cy="3526407"/>
            <a:chOff x="7724702" y="79513"/>
            <a:chExt cx="3823471" cy="2969715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5531FA03-4BFE-341F-7444-F19FB9239ECE}"/>
                </a:ext>
              </a:extLst>
            </p:cNvPr>
            <p:cNvGrpSpPr/>
            <p:nvPr/>
          </p:nvGrpSpPr>
          <p:grpSpPr>
            <a:xfrm>
              <a:off x="7955147" y="1416035"/>
              <a:ext cx="1633193" cy="1633193"/>
              <a:chOff x="7955147" y="1416035"/>
              <a:chExt cx="1633193" cy="1633193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8DD8359F-9F0D-CAE3-1C5E-47AA0467B693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21BA3E63-C365-2610-D918-FE2C13E45359}"/>
                    </a:ext>
                  </a:extLst>
                </p:cNvPr>
                <p:cNvSpPr/>
                <p:nvPr/>
              </p:nvSpPr>
              <p:spPr>
                <a:xfrm>
                  <a:off x="7974987" y="1727757"/>
                  <a:ext cx="1009750" cy="1009750"/>
                </a:xfrm>
                <a:prstGeom prst="ellipse">
                  <a:avLst/>
                </a:prstGeom>
                <a:solidFill>
                  <a:srgbClr val="00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ircle: Hollow 323">
                  <a:extLst>
                    <a:ext uri="{FF2B5EF4-FFF2-40B4-BE49-F238E27FC236}">
                      <a16:creationId xmlns:a16="http://schemas.microsoft.com/office/drawing/2014/main" id="{6FDFCC1A-08BD-7905-342B-639B4D0240DD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33CCFF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F1A24BF6-7B18-4353-71AA-AF7151880448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2" cy="25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Oswald" panose="02000503000000000000" pitchFamily="2" charset="0"/>
                  </a:rPr>
                  <a:t>Math 💡</a:t>
                </a: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7694CCFC-0006-5DCE-98EA-8DE2980C5AB8}"/>
                </a:ext>
              </a:extLst>
            </p:cNvPr>
            <p:cNvGrpSpPr/>
            <p:nvPr/>
          </p:nvGrpSpPr>
          <p:grpSpPr>
            <a:xfrm>
              <a:off x="9470243" y="518813"/>
              <a:ext cx="812800" cy="755045"/>
              <a:chOff x="9470243" y="518813"/>
              <a:chExt cx="812800" cy="755045"/>
            </a:xfrm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5942BD05-2825-F7DF-9728-9891240E1900}"/>
                  </a:ext>
                </a:extLst>
              </p:cNvPr>
              <p:cNvSpPr/>
              <p:nvPr/>
            </p:nvSpPr>
            <p:spPr>
              <a:xfrm>
                <a:off x="9518302" y="518813"/>
                <a:ext cx="755045" cy="755045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A60D56F2-B4A0-F368-FF19-4339C1EF6959}"/>
                  </a:ext>
                </a:extLst>
              </p:cNvPr>
              <p:cNvSpPr txBox="1"/>
              <p:nvPr/>
            </p:nvSpPr>
            <p:spPr>
              <a:xfrm>
                <a:off x="9470243" y="624060"/>
                <a:ext cx="812800" cy="466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Coding Dax with math easy</a:t>
                </a: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E466C5F8-328B-0548-3E87-7FF3073DD275}"/>
                </a:ext>
              </a:extLst>
            </p:cNvPr>
            <p:cNvGrpSpPr/>
            <p:nvPr/>
          </p:nvGrpSpPr>
          <p:grpSpPr>
            <a:xfrm>
              <a:off x="7724702" y="185130"/>
              <a:ext cx="939241" cy="939241"/>
              <a:chOff x="9518302" y="518813"/>
              <a:chExt cx="939241" cy="939241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6152C720-5911-6AB4-945D-46CF5620E6A4}"/>
                  </a:ext>
                </a:extLst>
              </p:cNvPr>
              <p:cNvSpPr/>
              <p:nvPr/>
            </p:nvSpPr>
            <p:spPr>
              <a:xfrm>
                <a:off x="9518302" y="518813"/>
                <a:ext cx="939241" cy="939241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63934C76-F860-6121-C0D0-31B730CA4613}"/>
                  </a:ext>
                </a:extLst>
              </p:cNvPr>
              <p:cNvSpPr txBox="1"/>
              <p:nvPr/>
            </p:nvSpPr>
            <p:spPr>
              <a:xfrm>
                <a:off x="9581522" y="788378"/>
                <a:ext cx="812800" cy="46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Somehow calculate </a:t>
                </a:r>
              </a:p>
              <a:p>
                <a:pPr algn="ctr"/>
                <a:r>
                  <a:rPr lang="en-US" sz="1000" dirty="0"/>
                  <a:t>cumulative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0A7A2C32-3A4B-0F9C-11A8-3EE07D2049F3}"/>
                </a:ext>
              </a:extLst>
            </p:cNvPr>
            <p:cNvGrpSpPr/>
            <p:nvPr/>
          </p:nvGrpSpPr>
          <p:grpSpPr>
            <a:xfrm>
              <a:off x="8768850" y="79513"/>
              <a:ext cx="701394" cy="580138"/>
              <a:chOff x="9583568" y="649344"/>
              <a:chExt cx="755045" cy="624514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711DB58-80EE-B453-BABC-2F34E5FB7A57}"/>
                  </a:ext>
                </a:extLst>
              </p:cNvPr>
              <p:cNvSpPr/>
              <p:nvPr/>
            </p:nvSpPr>
            <p:spPr>
              <a:xfrm>
                <a:off x="9648833" y="649344"/>
                <a:ext cx="624514" cy="62451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E5EC455-3E2B-C32E-6DD2-4778F002B075}"/>
                  </a:ext>
                </a:extLst>
              </p:cNvPr>
              <p:cNvSpPr txBox="1"/>
              <p:nvPr/>
            </p:nvSpPr>
            <p:spPr>
              <a:xfrm>
                <a:off x="9583568" y="779376"/>
                <a:ext cx="755045" cy="414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Will divide top 70% A….</a:t>
                </a:r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7E74836-7194-72BE-4EA9-479400F562F6}"/>
                </a:ext>
              </a:extLst>
            </p:cNvPr>
            <p:cNvGrpSpPr/>
            <p:nvPr/>
          </p:nvGrpSpPr>
          <p:grpSpPr>
            <a:xfrm>
              <a:off x="10735373" y="1360868"/>
              <a:ext cx="812800" cy="755045"/>
              <a:chOff x="9489424" y="518813"/>
              <a:chExt cx="812800" cy="755045"/>
            </a:xfrm>
          </p:grpSpPr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6D9A13F1-4526-62C2-59F7-00AEA9748651}"/>
                  </a:ext>
                </a:extLst>
              </p:cNvPr>
              <p:cNvSpPr/>
              <p:nvPr/>
            </p:nvSpPr>
            <p:spPr>
              <a:xfrm>
                <a:off x="9518302" y="518813"/>
                <a:ext cx="755045" cy="755045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9461D78D-07B9-63C2-DC0D-0EF17614E0A1}"/>
                  </a:ext>
                </a:extLst>
              </p:cNvPr>
              <p:cNvSpPr txBox="1"/>
              <p:nvPr/>
            </p:nvSpPr>
            <p:spPr>
              <a:xfrm>
                <a:off x="9489424" y="601251"/>
                <a:ext cx="812800" cy="590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Will rank them based on ADVU</a:t>
                </a:r>
              </a:p>
            </p:txBody>
          </p:sp>
        </p:grp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FDB7CB9A-E605-5E96-FAE2-49E1194984A2}"/>
                </a:ext>
              </a:extLst>
            </p:cNvPr>
            <p:cNvCxnSpPr/>
            <p:nvPr/>
          </p:nvCxnSpPr>
          <p:spPr>
            <a:xfrm>
              <a:off x="8359686" y="1067178"/>
              <a:ext cx="142123" cy="42225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DCB2AB42-C68D-92F5-CE36-E0B516CE1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8500" y="1184414"/>
              <a:ext cx="319841" cy="36218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975B668F-CE78-6955-34B4-BFC9F03A7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9082" y="1906758"/>
              <a:ext cx="1185168" cy="16909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89CFAC7B-FA41-671B-2576-B7FDD3171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9483" y="476335"/>
              <a:ext cx="241041" cy="4247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Connector: Curved 324">
            <a:extLst>
              <a:ext uri="{FF2B5EF4-FFF2-40B4-BE49-F238E27FC236}">
                <a16:creationId xmlns:a16="http://schemas.microsoft.com/office/drawing/2014/main" id="{697D5AAB-E7DE-AF27-2181-B547CB102F48}"/>
              </a:ext>
            </a:extLst>
          </p:cNvPr>
          <p:cNvCxnSpPr>
            <a:cxnSpLocks/>
            <a:stCxn id="302" idx="5"/>
            <a:endCxn id="324" idx="1"/>
          </p:cNvCxnSpPr>
          <p:nvPr/>
        </p:nvCxnSpPr>
        <p:spPr>
          <a:xfrm rot="5400000" flipH="1" flipV="1">
            <a:off x="6169081" y="4115056"/>
            <a:ext cx="377869" cy="1640761"/>
          </a:xfrm>
          <a:prstGeom prst="curvedConnector5">
            <a:avLst>
              <a:gd name="adj1" fmla="val -60497"/>
              <a:gd name="adj2" fmla="val 47257"/>
              <a:gd name="adj3" fmla="val 16049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CCB217F-EBE2-11F0-26C8-224434974328}"/>
              </a:ext>
            </a:extLst>
          </p:cNvPr>
          <p:cNvGrpSpPr/>
          <p:nvPr/>
        </p:nvGrpSpPr>
        <p:grpSpPr>
          <a:xfrm>
            <a:off x="3296328" y="909493"/>
            <a:ext cx="3162852" cy="2241420"/>
            <a:chOff x="82264" y="163954"/>
            <a:chExt cx="3914073" cy="421358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2D845336-2864-52FF-8C7E-FB53ACD22FE6}"/>
                </a:ext>
              </a:extLst>
            </p:cNvPr>
            <p:cNvGrpSpPr/>
            <p:nvPr/>
          </p:nvGrpSpPr>
          <p:grpSpPr>
            <a:xfrm>
              <a:off x="2363144" y="1804953"/>
              <a:ext cx="1633193" cy="1633193"/>
              <a:chOff x="7955147" y="1416035"/>
              <a:chExt cx="1633193" cy="1633193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38B31313-37C2-3A00-FEEC-21CE8D16CB9A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44B99251-166E-2A63-E3B4-05D4981F3B2B}"/>
                    </a:ext>
                  </a:extLst>
                </p:cNvPr>
                <p:cNvSpPr/>
                <p:nvPr/>
              </p:nvSpPr>
              <p:spPr>
                <a:xfrm>
                  <a:off x="7974989" y="1727757"/>
                  <a:ext cx="1009750" cy="10097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ircle: Hollow 348">
                  <a:extLst>
                    <a:ext uri="{FF2B5EF4-FFF2-40B4-BE49-F238E27FC236}">
                      <a16:creationId xmlns:a16="http://schemas.microsoft.com/office/drawing/2014/main" id="{352719AE-77F3-9C23-1CA6-0EAD30F9A93C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FF3300">
                    <a:alpha val="3764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99B550AA-3A5C-2C4A-D804-DA2B37E0D6E9}"/>
                  </a:ext>
                </a:extLst>
              </p:cNvPr>
              <p:cNvSpPr txBox="1"/>
              <p:nvPr/>
            </p:nvSpPr>
            <p:spPr>
              <a:xfrm>
                <a:off x="8177907" y="1931240"/>
                <a:ext cx="1235473" cy="63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Oswald" panose="02000503000000000000" pitchFamily="2" charset="0"/>
                  </a:rPr>
                  <a:t>Power BI function💡</a:t>
                </a:r>
              </a:p>
            </p:txBody>
          </p:sp>
        </p:grp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CC334CBA-9102-7D2E-8604-DEE763909B5A}"/>
                </a:ext>
              </a:extLst>
            </p:cNvPr>
            <p:cNvSpPr/>
            <p:nvPr/>
          </p:nvSpPr>
          <p:spPr>
            <a:xfrm>
              <a:off x="1369736" y="1257374"/>
              <a:ext cx="939241" cy="9392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1A0184C0-25ED-F974-1B6E-8E780685593C}"/>
                </a:ext>
              </a:extLst>
            </p:cNvPr>
            <p:cNvSpPr txBox="1"/>
            <p:nvPr/>
          </p:nvSpPr>
          <p:spPr>
            <a:xfrm>
              <a:off x="1437670" y="1305693"/>
              <a:ext cx="812800" cy="85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Look other’s project</a:t>
              </a: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F93D445C-9DE2-BDC6-DCF2-DAB12A30F522}"/>
                </a:ext>
              </a:extLst>
            </p:cNvPr>
            <p:cNvSpPr/>
            <p:nvPr/>
          </p:nvSpPr>
          <p:spPr>
            <a:xfrm>
              <a:off x="611194" y="680545"/>
              <a:ext cx="680323" cy="6803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57F4BC09-C5D6-9422-5710-656E4F9F2A4B}"/>
                </a:ext>
              </a:extLst>
            </p:cNvPr>
            <p:cNvSpPr/>
            <p:nvPr/>
          </p:nvSpPr>
          <p:spPr>
            <a:xfrm>
              <a:off x="82264" y="298423"/>
              <a:ext cx="480872" cy="4808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A131EE1-6698-F7EB-AD85-CB4FABCF67AD}"/>
                </a:ext>
              </a:extLst>
            </p:cNvPr>
            <p:cNvSpPr txBox="1"/>
            <p:nvPr/>
          </p:nvSpPr>
          <p:spPr>
            <a:xfrm>
              <a:off x="591834" y="854805"/>
              <a:ext cx="812800" cy="45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…?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06802FA-36C4-3326-435A-0F9BDA195535}"/>
                </a:ext>
              </a:extLst>
            </p:cNvPr>
            <p:cNvSpPr txBox="1"/>
            <p:nvPr/>
          </p:nvSpPr>
          <p:spPr>
            <a:xfrm>
              <a:off x="436283" y="163954"/>
              <a:ext cx="812800" cy="45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solidFill>
                  <a:srgbClr val="CC3300"/>
                </a:solidFill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7EA8AD4D-4009-E6A1-DB63-6C60AC7A6C75}"/>
                </a:ext>
              </a:extLst>
            </p:cNvPr>
            <p:cNvSpPr/>
            <p:nvPr/>
          </p:nvSpPr>
          <p:spPr>
            <a:xfrm>
              <a:off x="1880592" y="3407240"/>
              <a:ext cx="841652" cy="84165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875A6B9-222D-2E87-CEA2-308B714ADE31}"/>
                </a:ext>
              </a:extLst>
            </p:cNvPr>
            <p:cNvSpPr txBox="1"/>
            <p:nvPr/>
          </p:nvSpPr>
          <p:spPr>
            <a:xfrm>
              <a:off x="1857494" y="3487355"/>
              <a:ext cx="934736" cy="74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Dubbing hard</a:t>
              </a: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C50C93D-3791-9B43-ABFF-9664FDC81A43}"/>
                </a:ext>
              </a:extLst>
            </p:cNvPr>
            <p:cNvSpPr/>
            <p:nvPr/>
          </p:nvSpPr>
          <p:spPr>
            <a:xfrm>
              <a:off x="878368" y="3664028"/>
              <a:ext cx="713513" cy="7135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9274C87C-1A20-12FD-F86F-8AC6B2B324A8}"/>
                </a:ext>
              </a:extLst>
            </p:cNvPr>
            <p:cNvSpPr txBox="1"/>
            <p:nvPr/>
          </p:nvSpPr>
          <p:spPr>
            <a:xfrm>
              <a:off x="828723" y="3828065"/>
              <a:ext cx="812800" cy="45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…</a:t>
              </a: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BD064052-DDF3-C5D8-20A4-5B37A01FE8EC}"/>
                </a:ext>
              </a:extLst>
            </p:cNvPr>
            <p:cNvSpPr/>
            <p:nvPr/>
          </p:nvSpPr>
          <p:spPr>
            <a:xfrm>
              <a:off x="2721040" y="293528"/>
              <a:ext cx="841652" cy="8416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2154D3B3-E32A-55E3-9221-ADE697B39427}"/>
                </a:ext>
              </a:extLst>
            </p:cNvPr>
            <p:cNvSpPr txBox="1"/>
            <p:nvPr/>
          </p:nvSpPr>
          <p:spPr>
            <a:xfrm>
              <a:off x="2749738" y="298246"/>
              <a:ext cx="812800" cy="85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Work more with DAX</a:t>
              </a:r>
            </a:p>
          </p:txBody>
        </p: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C85739E4-E865-FF9C-5620-1B778C5B9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7198" y="1986762"/>
              <a:ext cx="231301" cy="12915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E7C5DB60-B6D9-C520-B5D6-F4906651CDC9}"/>
                </a:ext>
              </a:extLst>
            </p:cNvPr>
            <p:cNvCxnSpPr>
              <a:cxnSpLocks/>
              <a:stCxn id="328" idx="1"/>
            </p:cNvCxnSpPr>
            <p:nvPr/>
          </p:nvCxnSpPr>
          <p:spPr>
            <a:xfrm flipH="1" flipV="1">
              <a:off x="1265898" y="1210469"/>
              <a:ext cx="241387" cy="18445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23E9824E-D0A3-EE0F-483D-0F7C934E70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238" y="698533"/>
              <a:ext cx="109806" cy="807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661E42AB-CC6C-EF59-94B0-027FE9DD3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96" y="958931"/>
              <a:ext cx="531044" cy="43599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81EA9B98-6AA9-3887-DCA5-19D1612D4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492" y="3346718"/>
              <a:ext cx="149984" cy="1609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CB034807-862B-BE86-9F4D-440E2FB0481F}"/>
                </a:ext>
              </a:extLst>
            </p:cNvPr>
            <p:cNvCxnSpPr>
              <a:cxnSpLocks/>
              <a:stCxn id="337" idx="3"/>
            </p:cNvCxnSpPr>
            <p:nvPr/>
          </p:nvCxnSpPr>
          <p:spPr>
            <a:xfrm flipV="1">
              <a:off x="1641523" y="3998467"/>
              <a:ext cx="247514" cy="5871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Connector: Curved 349">
            <a:extLst>
              <a:ext uri="{FF2B5EF4-FFF2-40B4-BE49-F238E27FC236}">
                <a16:creationId xmlns:a16="http://schemas.microsoft.com/office/drawing/2014/main" id="{29E51CD9-E067-8225-0444-909D5532065B}"/>
              </a:ext>
            </a:extLst>
          </p:cNvPr>
          <p:cNvCxnSpPr>
            <a:cxnSpLocks/>
            <a:stCxn id="349" idx="4"/>
            <a:endCxn id="302" idx="1"/>
          </p:cNvCxnSpPr>
          <p:nvPr/>
        </p:nvCxnSpPr>
        <p:spPr>
          <a:xfrm rot="5400000">
            <a:off x="4377074" y="3053185"/>
            <a:ext cx="1824222" cy="102025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itle 1">
            <a:extLst>
              <a:ext uri="{FF2B5EF4-FFF2-40B4-BE49-F238E27FC236}">
                <a16:creationId xmlns:a16="http://schemas.microsoft.com/office/drawing/2014/main" id="{5EAD2FC4-65BD-64C5-512C-5FDFEE5D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 Analysis of Inventory</a:t>
            </a:r>
          </a:p>
        </p:txBody>
      </p:sp>
      <p:sp>
        <p:nvSpPr>
          <p:cNvPr id="354" name="Title 1">
            <a:extLst>
              <a:ext uri="{FF2B5EF4-FFF2-40B4-BE49-F238E27FC236}">
                <a16:creationId xmlns:a16="http://schemas.microsoft.com/office/drawing/2014/main" id="{B390B959-967E-4D2F-2E0D-9C4A5B1879D5}"/>
              </a:ext>
            </a:extLst>
          </p:cNvPr>
          <p:cNvSpPr txBox="1">
            <a:spLocks/>
          </p:cNvSpPr>
          <p:nvPr/>
        </p:nvSpPr>
        <p:spPr>
          <a:xfrm>
            <a:off x="677197" y="605866"/>
            <a:ext cx="9620794" cy="333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b="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Conduct ABC analysis of inventory across Plant, Mine, and </a:t>
            </a:r>
            <a:r>
              <a:rPr lang="en-US" sz="1200" b="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Lgnorth</a:t>
            </a:r>
            <a:r>
              <a:rPr lang="en-US" sz="1200" b="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locations.</a:t>
            </a:r>
          </a:p>
        </p:txBody>
      </p:sp>
    </p:spTree>
    <p:extLst>
      <p:ext uri="{BB962C8B-B14F-4D97-AF65-F5344CB8AC3E}">
        <p14:creationId xmlns:p14="http://schemas.microsoft.com/office/powerpoint/2010/main" val="389937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7CB931-A217-3A10-4840-4F72AB765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7" y="676693"/>
            <a:ext cx="9963776" cy="55960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C6A62D-635D-2929-C75D-9839B29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 Analysis of Plant Inventory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91AF8-EEF2-0C8E-4633-D1CD7C4B04E4}"/>
              </a:ext>
            </a:extLst>
          </p:cNvPr>
          <p:cNvSpPr/>
          <p:nvPr/>
        </p:nvSpPr>
        <p:spPr>
          <a:xfrm>
            <a:off x="9098280" y="2450592"/>
            <a:ext cx="1542693" cy="1874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EB3EB-D70F-41E1-BF6E-85173BF86EC5}"/>
              </a:ext>
            </a:extLst>
          </p:cNvPr>
          <p:cNvSpPr/>
          <p:nvPr/>
        </p:nvSpPr>
        <p:spPr>
          <a:xfrm>
            <a:off x="677197" y="2304288"/>
            <a:ext cx="8192483" cy="237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66BF9A-E64A-8CA4-B7AA-778E2390BCB6}"/>
              </a:ext>
            </a:extLst>
          </p:cNvPr>
          <p:cNvGrpSpPr/>
          <p:nvPr/>
        </p:nvGrpSpPr>
        <p:grpSpPr>
          <a:xfrm>
            <a:off x="8557047" y="1667041"/>
            <a:ext cx="3496822" cy="1332747"/>
            <a:chOff x="8557047" y="1667041"/>
            <a:chExt cx="3496822" cy="1332747"/>
          </a:xfrm>
        </p:grpSpPr>
        <p:sp>
          <p:nvSpPr>
            <p:cNvPr id="7" name="Arrow: Curved Up 6">
              <a:extLst>
                <a:ext uri="{FF2B5EF4-FFF2-40B4-BE49-F238E27FC236}">
                  <a16:creationId xmlns:a16="http://schemas.microsoft.com/office/drawing/2014/main" id="{89803C39-974E-4CB5-E2BE-D4EA98F8EE13}"/>
                </a:ext>
              </a:extLst>
            </p:cNvPr>
            <p:cNvSpPr/>
            <p:nvPr/>
          </p:nvSpPr>
          <p:spPr>
            <a:xfrm rot="10800000" flipH="1">
              <a:off x="8557047" y="1667041"/>
              <a:ext cx="2625158" cy="619398"/>
            </a:xfrm>
            <a:prstGeom prst="curvedUpArrow">
              <a:avLst>
                <a:gd name="adj1" fmla="val 27108"/>
                <a:gd name="adj2" fmla="val 75257"/>
                <a:gd name="adj3" fmla="val 53898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B00EDD-DD40-6946-DCD9-B399DD7D4308}"/>
                </a:ext>
              </a:extLst>
            </p:cNvPr>
            <p:cNvSpPr/>
            <p:nvPr/>
          </p:nvSpPr>
          <p:spPr>
            <a:xfrm>
              <a:off x="10767741" y="2268152"/>
              <a:ext cx="1286128" cy="7316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Drill</a:t>
              </a:r>
              <a:br>
                <a:rPr lang="en-U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Through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15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CAF3-EB93-4211-8D44-F265CC03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3238440"/>
            <a:ext cx="12103100" cy="2796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Josh Hagene, Mackenzie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Tabing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Jonathan Sander, Jeff Miller, Tom Foust Jr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Tyler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Tiemann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Claire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Beyes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Alyssa Lohmann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David Sohn, Dustin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Wethen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Justin Gale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Randy Short and whole PSGC teams.</a:t>
            </a:r>
          </a:p>
        </p:txBody>
      </p:sp>
      <p:pic>
        <p:nvPicPr>
          <p:cNvPr id="8198" name="Picture 6" descr="9,100+ Thank You Blue Stock Photos, Pictures &amp; Royalty-Free Images - iStock">
            <a:extLst>
              <a:ext uri="{FF2B5EF4-FFF2-40B4-BE49-F238E27FC236}">
                <a16:creationId xmlns:a16="http://schemas.microsoft.com/office/drawing/2014/main" id="{51D537F1-4AF3-4A95-9599-D50421BB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95815"/>
            <a:ext cx="6165850" cy="30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8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y questions png 20 free Cliparts | Download images on Clipground 2024">
            <a:extLst>
              <a:ext uri="{FF2B5EF4-FFF2-40B4-BE49-F238E27FC236}">
                <a16:creationId xmlns:a16="http://schemas.microsoft.com/office/drawing/2014/main" id="{C46C3BA1-F088-4989-8D67-BDB15C23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42" y="0"/>
            <a:ext cx="8948737" cy="53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76123"/>
      </p:ext>
    </p:extLst>
  </p:cSld>
  <p:clrMapOvr>
    <a:masterClrMapping/>
  </p:clrMapOvr>
</p:sld>
</file>

<file path=ppt/theme/theme1.xml><?xml version="1.0" encoding="utf-8"?>
<a:theme xmlns:a="http://schemas.openxmlformats.org/drawingml/2006/main" name="Current Theme">
  <a:themeElements>
    <a:clrScheme name="2021 Op3 Colors">
      <a:dk1>
        <a:sysClr val="windowText" lastClr="000000"/>
      </a:dk1>
      <a:lt1>
        <a:sysClr val="window" lastClr="FFFFFF"/>
      </a:lt1>
      <a:dk2>
        <a:srgbClr val="02394F"/>
      </a:dk2>
      <a:lt2>
        <a:srgbClr val="E7E6E6"/>
      </a:lt2>
      <a:accent1>
        <a:srgbClr val="0B5268"/>
      </a:accent1>
      <a:accent2>
        <a:srgbClr val="B95927"/>
      </a:accent2>
      <a:accent3>
        <a:srgbClr val="00A97A"/>
      </a:accent3>
      <a:accent4>
        <a:srgbClr val="0B5268"/>
      </a:accent4>
      <a:accent5>
        <a:srgbClr val="B95927"/>
      </a:accent5>
      <a:accent6>
        <a:srgbClr val="00A97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t Theme" id="{5B33DE95-C7ED-4997-8B4D-57578C97F831}" vid="{1A5A79D3-D573-432E-BA90-C328375A2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d5abc7-2951-461c-b4d0-8e94c3793c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5A02FAEE18C4CBD9D70DCA1C374B5" ma:contentTypeVersion="13" ma:contentTypeDescription="Create a new document." ma:contentTypeScope="" ma:versionID="c11069076d7b9fc596f0ed74302825a6">
  <xsd:schema xmlns:xsd="http://www.w3.org/2001/XMLSchema" xmlns:xs="http://www.w3.org/2001/XMLSchema" xmlns:p="http://schemas.microsoft.com/office/2006/metadata/properties" xmlns:ns3="4dd5abc7-2951-461c-b4d0-8e94c3793c31" xmlns:ns4="e1906ca1-7f29-4fd6-84bf-a85e92becae7" targetNamespace="http://schemas.microsoft.com/office/2006/metadata/properties" ma:root="true" ma:fieldsID="6ac0f154623a41b34484af648781105c" ns3:_="" ns4:_="">
    <xsd:import namespace="4dd5abc7-2951-461c-b4d0-8e94c3793c31"/>
    <xsd:import namespace="e1906ca1-7f29-4fd6-84bf-a85e92becae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5abc7-2951-461c-b4d0-8e94c3793c3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06ca1-7f29-4fd6-84bf-a85e92beca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ECF149-9AFD-4D29-9799-B84AAD077A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2A46A-23C1-4458-B496-BDDEFDC57E2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e1906ca1-7f29-4fd6-84bf-a85e92becae7"/>
    <ds:schemaRef ds:uri="4dd5abc7-2951-461c-b4d0-8e94c3793c3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4EAFCA-F1EB-4FA8-8631-2DDA2B57F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d5abc7-2951-461c-b4d0-8e94c3793c31"/>
    <ds:schemaRef ds:uri="e1906ca1-7f29-4fd6-84bf-a85e92bec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Theme</Template>
  <TotalTime>2996</TotalTime>
  <Words>200</Words>
  <Application>Microsoft Office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Oswald</vt:lpstr>
      <vt:lpstr>Symbol</vt:lpstr>
      <vt:lpstr>Times New Roman</vt:lpstr>
      <vt:lpstr>Wingdings</vt:lpstr>
      <vt:lpstr>Current Theme</vt:lpstr>
      <vt:lpstr>  SAGAR KALAUNI</vt:lpstr>
      <vt:lpstr>ABC Analysis of Inventory</vt:lpstr>
      <vt:lpstr>ABC Analysis of Plant Inventory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Prairie State Trivia</dc:title>
  <dc:creator>Lohmann, Alyssa</dc:creator>
  <cp:lastModifiedBy>Kalauni, Sagar</cp:lastModifiedBy>
  <cp:revision>115</cp:revision>
  <dcterms:created xsi:type="dcterms:W3CDTF">2021-06-23T16:28:22Z</dcterms:created>
  <dcterms:modified xsi:type="dcterms:W3CDTF">2024-08-01T15:10:01Z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0x0101003375A02FAEE18C4CBD9D70DCA1C374B5</vt:lpwstr>
  </property>
</Properties>
</file>