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</p:sldMasterIdLst>
  <p:notesMasterIdLst>
    <p:notesMasterId r:id="rId10"/>
  </p:notesMasterIdLst>
  <p:sldIdLst>
    <p:sldId id="275" r:id="rId5"/>
    <p:sldId id="311" r:id="rId6"/>
    <p:sldId id="286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FF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E5C41-2BB1-4107-80B4-937FDC75B8F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6C66C-B57C-49EF-8E42-16E01263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9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During the last week of May, </a:t>
            </a:r>
            <a:r>
              <a:rPr lang="en-US" b="1" dirty="0"/>
              <a:t>Unit 1 was shut down</a:t>
            </a:r>
            <a:r>
              <a:rPr lang="en-US" dirty="0"/>
              <a:t>. David gave me a tour of Unit 1, including the Boiler and gypsum walk down.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6C66C-B57C-49EF-8E42-16E0126359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7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5540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77768"/>
            <a:ext cx="9144000" cy="10800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891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6890B02-5892-4DF9-8AE7-6DAFD8A9F1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0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60503"/>
            <a:ext cx="10515600" cy="461646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049FA7-9327-4AB8-9106-92C1C0D4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65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9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48937"/>
            <a:ext cx="2628900" cy="542802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48937"/>
            <a:ext cx="7734300" cy="542802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1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6EAA708-F2B5-42C5-9482-AA433ABE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6ADE274-BA1E-4AE8-B7D3-A450A47A8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205"/>
            <a:ext cx="10515600" cy="4748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46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14EE14-A0A7-41C1-A1C3-17C05E93D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206"/>
            <a:ext cx="5257800" cy="47487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4F85736-826D-4761-A071-1465289A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AC6974D-75EA-4071-8523-DB73908E4CF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09063" y="1428205"/>
            <a:ext cx="5257800" cy="47487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D1A109E-D041-43D5-B583-32131E28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00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11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61223"/>
            <a:ext cx="5157787" cy="39284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1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61223"/>
            <a:ext cx="5183188" cy="39284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DF2642BC-8CA8-40BA-84E4-5CC1E561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70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3C5D6F3-9CE6-42F0-AB46-D3AFE6C99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95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60503"/>
            <a:ext cx="10515600" cy="461646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049FA7-9327-4AB8-9106-92C1C0D4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65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8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3F3F3F"/>
                </a:solidFill>
              </a:defRPr>
            </a:lvl1pPr>
          </a:lstStyle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200422" y="1565684"/>
            <a:ext cx="737023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056311" y="2134916"/>
            <a:ext cx="7518400" cy="457200"/>
          </a:xfrm>
        </p:spPr>
        <p:txBody>
          <a:bodyPr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0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036" y="1709739"/>
            <a:ext cx="9601200" cy="187120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036" y="3580945"/>
            <a:ext cx="9601200" cy="17184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6091" y="635634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04346" y="635634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9745" y="6356350"/>
            <a:ext cx="73198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3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6EAA708-F2B5-42C5-9482-AA433ABE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6ADE274-BA1E-4AE8-B7D3-A450A47A8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205"/>
            <a:ext cx="10515600" cy="4748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1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14EE14-A0A7-41C1-A1C3-17C05E93D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206"/>
            <a:ext cx="5257800" cy="47487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4F85736-826D-4761-A071-1465289A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AC6974D-75EA-4071-8523-DB73908E4CF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09063" y="1428205"/>
            <a:ext cx="5257800" cy="47487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D1A109E-D041-43D5-B583-32131E28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5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11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61223"/>
            <a:ext cx="5157787" cy="39284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1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61223"/>
            <a:ext cx="5183188" cy="39284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DF2642BC-8CA8-40BA-84E4-5CC1E561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5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3C5D6F3-9CE6-42F0-AB46-D3AFE6C99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2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2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1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28205"/>
            <a:ext cx="10515600" cy="4748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8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8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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A407-5719-4B8A-B490-D369098F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46" y="1574509"/>
            <a:ext cx="9752094" cy="957298"/>
          </a:xfrm>
        </p:spPr>
        <p:txBody>
          <a:bodyPr>
            <a:noAutofit/>
          </a:bodyPr>
          <a:lstStyle/>
          <a:p>
            <a:br>
              <a:rPr lang="en-US" sz="5400" dirty="0"/>
            </a:br>
            <a:br>
              <a:rPr lang="en-US" sz="5400" dirty="0"/>
            </a:b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SAGAR KALAUNI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0DEA8-E9DA-4A44-B0A5-C97468A2D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346" y="1574509"/>
            <a:ext cx="9601200" cy="171841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2024 Analytics &amp; Insight-Intern</a:t>
            </a:r>
          </a:p>
        </p:txBody>
      </p:sp>
    </p:spTree>
    <p:extLst>
      <p:ext uri="{BB962C8B-B14F-4D97-AF65-F5344CB8AC3E}">
        <p14:creationId xmlns:p14="http://schemas.microsoft.com/office/powerpoint/2010/main" val="425157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1"/>
    </mc:Choice>
    <mc:Fallback xmlns="">
      <p:transition spd="slow" advTm="624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Shoe footprints outline">
            <a:extLst>
              <a:ext uri="{FF2B5EF4-FFF2-40B4-BE49-F238E27FC236}">
                <a16:creationId xmlns:a16="http://schemas.microsoft.com/office/drawing/2014/main" id="{CBA35472-BD48-2FA8-79B0-7F682C686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785197">
            <a:off x="1103133" y="1153365"/>
            <a:ext cx="914400" cy="914400"/>
          </a:xfrm>
          <a:prstGeom prst="rect">
            <a:avLst/>
          </a:prstGeom>
        </p:spPr>
      </p:pic>
      <p:pic>
        <p:nvPicPr>
          <p:cNvPr id="3" name="Graphic 2" descr="Shoe footprints outline">
            <a:extLst>
              <a:ext uri="{FF2B5EF4-FFF2-40B4-BE49-F238E27FC236}">
                <a16:creationId xmlns:a16="http://schemas.microsoft.com/office/drawing/2014/main" id="{8FBC0D22-2EF5-304B-21F5-2CA37A02A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478719">
            <a:off x="284138" y="3764056"/>
            <a:ext cx="914400" cy="914400"/>
          </a:xfrm>
          <a:prstGeom prst="rect">
            <a:avLst/>
          </a:prstGeom>
        </p:spPr>
      </p:pic>
      <p:pic>
        <p:nvPicPr>
          <p:cNvPr id="4" name="Graphic 3" descr="Shoe footprints outline">
            <a:extLst>
              <a:ext uri="{FF2B5EF4-FFF2-40B4-BE49-F238E27FC236}">
                <a16:creationId xmlns:a16="http://schemas.microsoft.com/office/drawing/2014/main" id="{6E49C675-17FC-55CC-0251-D50EA6CD9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04452">
            <a:off x="227158" y="2036013"/>
            <a:ext cx="914400" cy="914400"/>
          </a:xfrm>
          <a:prstGeom prst="rect">
            <a:avLst/>
          </a:prstGeom>
        </p:spPr>
      </p:pic>
      <p:pic>
        <p:nvPicPr>
          <p:cNvPr id="5" name="Graphic 4" descr="Shoe footprints outline">
            <a:extLst>
              <a:ext uri="{FF2B5EF4-FFF2-40B4-BE49-F238E27FC236}">
                <a16:creationId xmlns:a16="http://schemas.microsoft.com/office/drawing/2014/main" id="{A85E5DD6-0799-5171-09A1-6069D4CB4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785197">
            <a:off x="1104373" y="1157070"/>
            <a:ext cx="914400" cy="914400"/>
          </a:xfrm>
          <a:prstGeom prst="rect">
            <a:avLst/>
          </a:prstGeom>
        </p:spPr>
      </p:pic>
      <p:pic>
        <p:nvPicPr>
          <p:cNvPr id="6" name="Graphic 5" descr="Shoe footprints outline">
            <a:extLst>
              <a:ext uri="{FF2B5EF4-FFF2-40B4-BE49-F238E27FC236}">
                <a16:creationId xmlns:a16="http://schemas.microsoft.com/office/drawing/2014/main" id="{BECE4C1A-008C-E587-45CC-A1323E6FC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559755">
            <a:off x="3069021" y="1434810"/>
            <a:ext cx="914400" cy="914400"/>
          </a:xfrm>
          <a:prstGeom prst="rect">
            <a:avLst/>
          </a:prstGeom>
        </p:spPr>
      </p:pic>
      <p:pic>
        <p:nvPicPr>
          <p:cNvPr id="7" name="Graphic 6" descr="Shoe footprints outline">
            <a:extLst>
              <a:ext uri="{FF2B5EF4-FFF2-40B4-BE49-F238E27FC236}">
                <a16:creationId xmlns:a16="http://schemas.microsoft.com/office/drawing/2014/main" id="{A1724137-2110-E4EA-000E-AA6AA34DE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341329">
            <a:off x="3500481" y="3736817"/>
            <a:ext cx="914400" cy="914400"/>
          </a:xfrm>
          <a:prstGeom prst="rect">
            <a:avLst/>
          </a:prstGeom>
        </p:spPr>
      </p:pic>
      <p:pic>
        <p:nvPicPr>
          <p:cNvPr id="8" name="Graphic 7" descr="Shoe footprints outline">
            <a:extLst>
              <a:ext uri="{FF2B5EF4-FFF2-40B4-BE49-F238E27FC236}">
                <a16:creationId xmlns:a16="http://schemas.microsoft.com/office/drawing/2014/main" id="{3BCA2EEF-4789-D393-311B-DFAFFA877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901168">
            <a:off x="1848204" y="4663321"/>
            <a:ext cx="914400" cy="9144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332CE35-517A-FA92-E306-293ABF02FA3D}"/>
              </a:ext>
            </a:extLst>
          </p:cNvPr>
          <p:cNvSpPr/>
          <p:nvPr/>
        </p:nvSpPr>
        <p:spPr>
          <a:xfrm>
            <a:off x="455245" y="1372087"/>
            <a:ext cx="3815062" cy="3815062"/>
          </a:xfrm>
          <a:prstGeom prst="ellipse">
            <a:avLst/>
          </a:prstGeom>
          <a:solidFill>
            <a:srgbClr val="B959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 descr="Power Plant outline">
            <a:extLst>
              <a:ext uri="{FF2B5EF4-FFF2-40B4-BE49-F238E27FC236}">
                <a16:creationId xmlns:a16="http://schemas.microsoft.com/office/drawing/2014/main" id="{174878EF-A09C-3AFA-C99E-6ED3E90358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3920" y="1832349"/>
            <a:ext cx="1974530" cy="1974530"/>
          </a:xfrm>
          <a:prstGeom prst="rect">
            <a:avLst/>
          </a:prstGeom>
        </p:spPr>
      </p:pic>
      <p:pic>
        <p:nvPicPr>
          <p:cNvPr id="11" name="Picture 10" descr="A black and white sign with white text">
            <a:extLst>
              <a:ext uri="{FF2B5EF4-FFF2-40B4-BE49-F238E27FC236}">
                <a16:creationId xmlns:a16="http://schemas.microsoft.com/office/drawing/2014/main" id="{B7A0EFC7-09BA-7951-48E4-0F6E754A47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176" y="3661794"/>
            <a:ext cx="1850019" cy="531106"/>
          </a:xfrm>
          <a:prstGeom prst="rect">
            <a:avLst/>
          </a:prstGeom>
        </p:spPr>
      </p:pic>
      <p:pic>
        <p:nvPicPr>
          <p:cNvPr id="12" name="Graphic 11" descr="Brain in head">
            <a:extLst>
              <a:ext uri="{FF2B5EF4-FFF2-40B4-BE49-F238E27FC236}">
                <a16:creationId xmlns:a16="http://schemas.microsoft.com/office/drawing/2014/main" id="{07055C27-F081-C3FB-7AB9-AC387EBFB6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5847169" y="3724180"/>
            <a:ext cx="1922862" cy="192286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4ABEC69-4A6B-6C70-1B88-B3081C01E177}"/>
              </a:ext>
            </a:extLst>
          </p:cNvPr>
          <p:cNvGrpSpPr/>
          <p:nvPr/>
        </p:nvGrpSpPr>
        <p:grpSpPr>
          <a:xfrm>
            <a:off x="6418907" y="3931663"/>
            <a:ext cx="1000614" cy="927032"/>
            <a:chOff x="5435379" y="2232632"/>
            <a:chExt cx="1640114" cy="1640114"/>
          </a:xfrm>
          <a:solidFill>
            <a:srgbClr val="02394F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F2293F8-824B-2E2E-B7B7-EAEBC8E706F8}"/>
                </a:ext>
              </a:extLst>
            </p:cNvPr>
            <p:cNvSpPr/>
            <p:nvPr/>
          </p:nvSpPr>
          <p:spPr>
            <a:xfrm>
              <a:off x="5747657" y="2544910"/>
              <a:ext cx="1009750" cy="10097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1C620621-99A9-FC4C-9AD9-0D3A90F7EDED}"/>
                </a:ext>
              </a:extLst>
            </p:cNvPr>
            <p:cNvSpPr/>
            <p:nvPr/>
          </p:nvSpPr>
          <p:spPr>
            <a:xfrm>
              <a:off x="5435379" y="2232632"/>
              <a:ext cx="1640114" cy="1640114"/>
            </a:xfrm>
            <a:prstGeom prst="donut">
              <a:avLst>
                <a:gd name="adj" fmla="val 126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BA1801-2F0D-D224-CED1-8C8392A9C6EF}"/>
              </a:ext>
            </a:extLst>
          </p:cNvPr>
          <p:cNvGrpSpPr/>
          <p:nvPr/>
        </p:nvGrpSpPr>
        <p:grpSpPr>
          <a:xfrm>
            <a:off x="8375692" y="2530622"/>
            <a:ext cx="3712410" cy="3562070"/>
            <a:chOff x="7724702" y="79513"/>
            <a:chExt cx="3852349" cy="296971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B339C19-9DB0-182B-DA54-634F75382CAB}"/>
                </a:ext>
              </a:extLst>
            </p:cNvPr>
            <p:cNvGrpSpPr/>
            <p:nvPr/>
          </p:nvGrpSpPr>
          <p:grpSpPr>
            <a:xfrm>
              <a:off x="7955147" y="1416035"/>
              <a:ext cx="1633193" cy="1633193"/>
              <a:chOff x="7955147" y="1416035"/>
              <a:chExt cx="1633193" cy="1633193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36F49533-0D36-C1B6-7495-6F864A4E6792}"/>
                  </a:ext>
                </a:extLst>
              </p:cNvPr>
              <p:cNvGrpSpPr/>
              <p:nvPr/>
            </p:nvGrpSpPr>
            <p:grpSpPr>
              <a:xfrm>
                <a:off x="7955147" y="1416035"/>
                <a:ext cx="1633193" cy="1633193"/>
                <a:chOff x="7662709" y="1415479"/>
                <a:chExt cx="1640114" cy="1640114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78548311-33F8-8265-5C10-5DA7EE871C88}"/>
                    </a:ext>
                  </a:extLst>
                </p:cNvPr>
                <p:cNvSpPr/>
                <p:nvPr/>
              </p:nvSpPr>
              <p:spPr>
                <a:xfrm>
                  <a:off x="7974987" y="1727757"/>
                  <a:ext cx="1009750" cy="1009750"/>
                </a:xfrm>
                <a:prstGeom prst="ellipse">
                  <a:avLst/>
                </a:prstGeom>
                <a:solidFill>
                  <a:srgbClr val="00C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Circle: Hollow 36">
                  <a:extLst>
                    <a:ext uri="{FF2B5EF4-FFF2-40B4-BE49-F238E27FC236}">
                      <a16:creationId xmlns:a16="http://schemas.microsoft.com/office/drawing/2014/main" id="{1BF44F12-164D-0193-2AEE-E5354B92CAF3}"/>
                    </a:ext>
                  </a:extLst>
                </p:cNvPr>
                <p:cNvSpPr/>
                <p:nvPr/>
              </p:nvSpPr>
              <p:spPr>
                <a:xfrm>
                  <a:off x="7662709" y="1415479"/>
                  <a:ext cx="1640114" cy="1640114"/>
                </a:xfrm>
                <a:prstGeom prst="donut">
                  <a:avLst>
                    <a:gd name="adj" fmla="val 12600"/>
                  </a:avLst>
                </a:prstGeom>
                <a:solidFill>
                  <a:srgbClr val="33CCFF">
                    <a:alpha val="38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BB5ED1-3AF7-C0E4-0CE4-859CDE52871A}"/>
                  </a:ext>
                </a:extLst>
              </p:cNvPr>
              <p:cNvSpPr txBox="1"/>
              <p:nvPr/>
            </p:nvSpPr>
            <p:spPr>
              <a:xfrm>
                <a:off x="8151114" y="2075850"/>
                <a:ext cx="1235472" cy="256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Oswald" panose="02000503000000000000" pitchFamily="2" charset="0"/>
                  </a:rPr>
                  <a:t>Idea 💡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5203610-056C-F007-496E-B6CE87294E25}"/>
                </a:ext>
              </a:extLst>
            </p:cNvPr>
            <p:cNvGrpSpPr/>
            <p:nvPr/>
          </p:nvGrpSpPr>
          <p:grpSpPr>
            <a:xfrm>
              <a:off x="9518302" y="518813"/>
              <a:ext cx="812800" cy="755045"/>
              <a:chOff x="9518302" y="518813"/>
              <a:chExt cx="812800" cy="755045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56ADD67-D7D4-0E57-426D-D66132D409AD}"/>
                  </a:ext>
                </a:extLst>
              </p:cNvPr>
              <p:cNvSpPr/>
              <p:nvPr/>
            </p:nvSpPr>
            <p:spPr>
              <a:xfrm>
                <a:off x="9518302" y="518813"/>
                <a:ext cx="755045" cy="755045"/>
              </a:xfrm>
              <a:prstGeom prst="ellipse">
                <a:avLst/>
              </a:prstGeom>
              <a:solidFill>
                <a:srgbClr val="00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EC62DA-5853-9301-EE2E-BCDAA76FCDA1}"/>
                  </a:ext>
                </a:extLst>
              </p:cNvPr>
              <p:cNvSpPr txBox="1"/>
              <p:nvPr/>
            </p:nvSpPr>
            <p:spPr>
              <a:xfrm>
                <a:off x="9518302" y="704568"/>
                <a:ext cx="812800" cy="461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Coal feeder </a:t>
                </a:r>
              </a:p>
              <a:p>
                <a:pPr algn="ctr"/>
                <a:r>
                  <a:rPr lang="en-US" sz="1000" dirty="0"/>
                  <a:t>with </a:t>
                </a:r>
              </a:p>
              <a:p>
                <a:pPr algn="ctr"/>
                <a:r>
                  <a:rPr lang="en-US" sz="1000" dirty="0"/>
                  <a:t>status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743804F-BE92-DC0F-EEC1-E291BA1BB8F4}"/>
                </a:ext>
              </a:extLst>
            </p:cNvPr>
            <p:cNvGrpSpPr/>
            <p:nvPr/>
          </p:nvGrpSpPr>
          <p:grpSpPr>
            <a:xfrm>
              <a:off x="7724702" y="185130"/>
              <a:ext cx="939241" cy="939241"/>
              <a:chOff x="9518302" y="518813"/>
              <a:chExt cx="939241" cy="939241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A97B46B-9B7D-D55A-26DB-2FCB6B0B6D9E}"/>
                  </a:ext>
                </a:extLst>
              </p:cNvPr>
              <p:cNvSpPr/>
              <p:nvPr/>
            </p:nvSpPr>
            <p:spPr>
              <a:xfrm>
                <a:off x="9518302" y="518813"/>
                <a:ext cx="939241" cy="939241"/>
              </a:xfrm>
              <a:prstGeom prst="ellipse">
                <a:avLst/>
              </a:prstGeom>
              <a:solidFill>
                <a:srgbClr val="00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B834192-66DD-1C7D-D1E1-1B2C3486D1BD}"/>
                  </a:ext>
                </a:extLst>
              </p:cNvPr>
              <p:cNvSpPr txBox="1"/>
              <p:nvPr/>
            </p:nvSpPr>
            <p:spPr>
              <a:xfrm>
                <a:off x="9581522" y="788378"/>
                <a:ext cx="812800" cy="461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All Unit 1 shut down dates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6DF909D-5C66-1F9F-2CD7-4BAF261F9AA3}"/>
                </a:ext>
              </a:extLst>
            </p:cNvPr>
            <p:cNvGrpSpPr/>
            <p:nvPr/>
          </p:nvGrpSpPr>
          <p:grpSpPr>
            <a:xfrm>
              <a:off x="8768850" y="79513"/>
              <a:ext cx="701394" cy="580138"/>
              <a:chOff x="9583568" y="649344"/>
              <a:chExt cx="755045" cy="624514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F70F668-B2C2-A8E4-4A17-B9A228F437AE}"/>
                  </a:ext>
                </a:extLst>
              </p:cNvPr>
              <p:cNvSpPr/>
              <p:nvPr/>
            </p:nvSpPr>
            <p:spPr>
              <a:xfrm>
                <a:off x="9648833" y="649344"/>
                <a:ext cx="624514" cy="624514"/>
              </a:xfrm>
              <a:prstGeom prst="ellipse">
                <a:avLst/>
              </a:prstGeom>
              <a:solidFill>
                <a:srgbClr val="00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5F2171A-59A0-68C6-5FB8-76B4C0D9B0FE}"/>
                  </a:ext>
                </a:extLst>
              </p:cNvPr>
              <p:cNvSpPr txBox="1"/>
              <p:nvPr/>
            </p:nvSpPr>
            <p:spPr>
              <a:xfrm>
                <a:off x="9583568" y="779376"/>
                <a:ext cx="755045" cy="414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Days running from?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DE98459-6339-DC05-DB24-EE589785121C}"/>
                </a:ext>
              </a:extLst>
            </p:cNvPr>
            <p:cNvGrpSpPr/>
            <p:nvPr/>
          </p:nvGrpSpPr>
          <p:grpSpPr>
            <a:xfrm>
              <a:off x="10764251" y="1360868"/>
              <a:ext cx="812800" cy="755045"/>
              <a:chOff x="9518302" y="518813"/>
              <a:chExt cx="812800" cy="75504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1A83937-474B-DC81-3871-587FB5845973}"/>
                  </a:ext>
                </a:extLst>
              </p:cNvPr>
              <p:cNvSpPr/>
              <p:nvPr/>
            </p:nvSpPr>
            <p:spPr>
              <a:xfrm>
                <a:off x="9518302" y="518813"/>
                <a:ext cx="755045" cy="755045"/>
              </a:xfrm>
              <a:prstGeom prst="ellipse">
                <a:avLst/>
              </a:prstGeom>
              <a:solidFill>
                <a:srgbClr val="00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37C185A-CE0B-3286-F5FF-E12B9121CFFE}"/>
                  </a:ext>
                </a:extLst>
              </p:cNvPr>
              <p:cNvSpPr txBox="1"/>
              <p:nvPr/>
            </p:nvSpPr>
            <p:spPr>
              <a:xfrm>
                <a:off x="9518302" y="704568"/>
                <a:ext cx="812800" cy="461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All Unit 2 </a:t>
                </a:r>
              </a:p>
              <a:p>
                <a:pPr algn="ctr"/>
                <a:r>
                  <a:rPr lang="en-US" sz="1000" dirty="0"/>
                  <a:t>Shut down </a:t>
                </a:r>
              </a:p>
              <a:p>
                <a:pPr algn="ctr"/>
                <a:r>
                  <a:rPr lang="en-US" sz="1000" dirty="0"/>
                  <a:t>Dates</a:t>
                </a: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320CE36-AF07-D82D-BF9E-3E7DC5C22EC2}"/>
                </a:ext>
              </a:extLst>
            </p:cNvPr>
            <p:cNvCxnSpPr/>
            <p:nvPr/>
          </p:nvCxnSpPr>
          <p:spPr>
            <a:xfrm>
              <a:off x="8359686" y="1067178"/>
              <a:ext cx="142123" cy="422252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DD950AE-C67D-43F8-04EB-F71CEDAF31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8500" y="1184414"/>
              <a:ext cx="319841" cy="362185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ED339BB-E67B-3DF6-BB67-1A93C03618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79082" y="1906758"/>
              <a:ext cx="1185168" cy="169092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08D7B36-6247-B008-4D6B-051CB1D565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9483" y="476335"/>
              <a:ext cx="241041" cy="4247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BA6BFA7E-63C5-A89E-C207-B0CA0BA17FD5}"/>
              </a:ext>
            </a:extLst>
          </p:cNvPr>
          <p:cNvCxnSpPr>
            <a:cxnSpLocks/>
            <a:stCxn id="15" idx="5"/>
            <a:endCxn id="37" idx="1"/>
          </p:cNvCxnSpPr>
          <p:nvPr/>
        </p:nvCxnSpPr>
        <p:spPr>
          <a:xfrm rot="5400000" flipH="1" flipV="1">
            <a:off x="7899459" y="3794141"/>
            <a:ext cx="302317" cy="1555269"/>
          </a:xfrm>
          <a:prstGeom prst="curvedConnector5">
            <a:avLst>
              <a:gd name="adj1" fmla="val -75616"/>
              <a:gd name="adj2" fmla="val 47301"/>
              <a:gd name="adj3" fmla="val 175616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8674FA-BC51-00C9-650A-1589CFD7E277}"/>
              </a:ext>
            </a:extLst>
          </p:cNvPr>
          <p:cNvGrpSpPr/>
          <p:nvPr/>
        </p:nvGrpSpPr>
        <p:grpSpPr>
          <a:xfrm>
            <a:off x="5577703" y="73859"/>
            <a:ext cx="2950050" cy="2264088"/>
            <a:chOff x="82264" y="163954"/>
            <a:chExt cx="3914073" cy="421358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E40DF8F-5D9B-E397-F1B9-7AEB5080564A}"/>
                </a:ext>
              </a:extLst>
            </p:cNvPr>
            <p:cNvGrpSpPr/>
            <p:nvPr/>
          </p:nvGrpSpPr>
          <p:grpSpPr>
            <a:xfrm>
              <a:off x="2363144" y="1804953"/>
              <a:ext cx="1633193" cy="1633193"/>
              <a:chOff x="7955147" y="1416035"/>
              <a:chExt cx="1633193" cy="1633193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4764414-4729-0F74-DE74-652B35D282D8}"/>
                  </a:ext>
                </a:extLst>
              </p:cNvPr>
              <p:cNvGrpSpPr/>
              <p:nvPr/>
            </p:nvGrpSpPr>
            <p:grpSpPr>
              <a:xfrm>
                <a:off x="7955147" y="1416035"/>
                <a:ext cx="1633193" cy="1633193"/>
                <a:chOff x="7662709" y="1415479"/>
                <a:chExt cx="1640114" cy="1640114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BA42315B-85A9-D9C5-26E0-4831CCEADEF0}"/>
                    </a:ext>
                  </a:extLst>
                </p:cNvPr>
                <p:cNvSpPr/>
                <p:nvPr/>
              </p:nvSpPr>
              <p:spPr>
                <a:xfrm>
                  <a:off x="7974989" y="1727757"/>
                  <a:ext cx="1009750" cy="1009750"/>
                </a:xfrm>
                <a:prstGeom prst="ellipse">
                  <a:avLst/>
                </a:prstGeom>
                <a:solidFill>
                  <a:srgbClr val="FF3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Circle: Hollow 61">
                  <a:extLst>
                    <a:ext uri="{FF2B5EF4-FFF2-40B4-BE49-F238E27FC236}">
                      <a16:creationId xmlns:a16="http://schemas.microsoft.com/office/drawing/2014/main" id="{6F100303-3DF0-A8CC-7338-E5927E80D956}"/>
                    </a:ext>
                  </a:extLst>
                </p:cNvPr>
                <p:cNvSpPr/>
                <p:nvPr/>
              </p:nvSpPr>
              <p:spPr>
                <a:xfrm>
                  <a:off x="7662709" y="1415479"/>
                  <a:ext cx="1640114" cy="1640114"/>
                </a:xfrm>
                <a:prstGeom prst="donut">
                  <a:avLst>
                    <a:gd name="adj" fmla="val 12600"/>
                  </a:avLst>
                </a:prstGeom>
                <a:solidFill>
                  <a:srgbClr val="FF3300">
                    <a:alpha val="37647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B818B74-BE70-C287-5064-F5258AEF85F1}"/>
                  </a:ext>
                </a:extLst>
              </p:cNvPr>
              <p:cNvSpPr txBox="1"/>
              <p:nvPr/>
            </p:nvSpPr>
            <p:spPr>
              <a:xfrm>
                <a:off x="8177907" y="1931240"/>
                <a:ext cx="1235473" cy="630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Oswald" panose="02000503000000000000" pitchFamily="2" charset="0"/>
                  </a:rPr>
                  <a:t>Why Unit</a:t>
                </a:r>
              </a:p>
              <a:p>
                <a:pPr algn="ctr"/>
                <a:r>
                  <a:rPr lang="en-US" sz="800" dirty="0">
                    <a:latin typeface="Oswald" panose="02000503000000000000" pitchFamily="2" charset="0"/>
                  </a:rPr>
                  <a:t> shut down?</a:t>
                </a:r>
              </a:p>
            </p:txBody>
          </p: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EA55AC6-47F4-35A2-97C9-9C5C62E05CE7}"/>
                </a:ext>
              </a:extLst>
            </p:cNvPr>
            <p:cNvSpPr/>
            <p:nvPr/>
          </p:nvSpPr>
          <p:spPr>
            <a:xfrm>
              <a:off x="1369736" y="1257374"/>
              <a:ext cx="939241" cy="939241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FC3094-B62C-29AB-96C5-08B0F4478D77}"/>
                </a:ext>
              </a:extLst>
            </p:cNvPr>
            <p:cNvSpPr txBox="1"/>
            <p:nvPr/>
          </p:nvSpPr>
          <p:spPr>
            <a:xfrm>
              <a:off x="1417149" y="1305693"/>
              <a:ext cx="812800" cy="85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How many times?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B35A889-9F6A-9BAA-759D-69073A02DA9B}"/>
                </a:ext>
              </a:extLst>
            </p:cNvPr>
            <p:cNvSpPr/>
            <p:nvPr/>
          </p:nvSpPr>
          <p:spPr>
            <a:xfrm>
              <a:off x="611194" y="680545"/>
              <a:ext cx="680323" cy="680323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B7F0C15-2122-4BAF-5817-452F787E244F}"/>
                </a:ext>
              </a:extLst>
            </p:cNvPr>
            <p:cNvSpPr/>
            <p:nvPr/>
          </p:nvSpPr>
          <p:spPr>
            <a:xfrm>
              <a:off x="82264" y="298423"/>
              <a:ext cx="480872" cy="480872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AB6E7F7-285A-8874-229D-05E9592E19A3}"/>
                </a:ext>
              </a:extLst>
            </p:cNvPr>
            <p:cNvSpPr txBox="1"/>
            <p:nvPr/>
          </p:nvSpPr>
          <p:spPr>
            <a:xfrm>
              <a:off x="591834" y="854805"/>
              <a:ext cx="812800" cy="458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…?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7967560-70B2-DBC6-8FC0-7AA7BB06155D}"/>
                </a:ext>
              </a:extLst>
            </p:cNvPr>
            <p:cNvSpPr txBox="1"/>
            <p:nvPr/>
          </p:nvSpPr>
          <p:spPr>
            <a:xfrm>
              <a:off x="436283" y="163954"/>
              <a:ext cx="812800" cy="458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solidFill>
                  <a:srgbClr val="CC3300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CBB1921-33F7-2808-B510-6E62273098A0}"/>
                </a:ext>
              </a:extLst>
            </p:cNvPr>
            <p:cNvSpPr/>
            <p:nvPr/>
          </p:nvSpPr>
          <p:spPr>
            <a:xfrm>
              <a:off x="1880592" y="3407240"/>
              <a:ext cx="841652" cy="841652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0529331-7024-2D87-9C9C-147E797DB2C6}"/>
                </a:ext>
              </a:extLst>
            </p:cNvPr>
            <p:cNvSpPr txBox="1"/>
            <p:nvPr/>
          </p:nvSpPr>
          <p:spPr>
            <a:xfrm>
              <a:off x="1908240" y="3552186"/>
              <a:ext cx="812800" cy="744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Both or 1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28A1D19-B733-52C9-3B94-5F4D3DE72406}"/>
                </a:ext>
              </a:extLst>
            </p:cNvPr>
            <p:cNvSpPr/>
            <p:nvPr/>
          </p:nvSpPr>
          <p:spPr>
            <a:xfrm>
              <a:off x="878368" y="3664028"/>
              <a:ext cx="713513" cy="713513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F940CA-FE40-0934-7274-A5BB3F9F184F}"/>
                </a:ext>
              </a:extLst>
            </p:cNvPr>
            <p:cNvSpPr txBox="1"/>
            <p:nvPr/>
          </p:nvSpPr>
          <p:spPr>
            <a:xfrm>
              <a:off x="828723" y="3828065"/>
              <a:ext cx="812800" cy="458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…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5205EC0-8BBC-7724-660A-0D63C7FF04DE}"/>
                </a:ext>
              </a:extLst>
            </p:cNvPr>
            <p:cNvSpPr/>
            <p:nvPr/>
          </p:nvSpPr>
          <p:spPr>
            <a:xfrm>
              <a:off x="2721040" y="293528"/>
              <a:ext cx="841652" cy="841652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69BDD85-C8E0-4916-3F3D-CEE168D59ECE}"/>
                </a:ext>
              </a:extLst>
            </p:cNvPr>
            <p:cNvSpPr txBox="1"/>
            <p:nvPr/>
          </p:nvSpPr>
          <p:spPr>
            <a:xfrm>
              <a:off x="2749738" y="443265"/>
              <a:ext cx="812800" cy="630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Needed or forced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EB398A0-1BAF-D25C-98D8-05ED2225F4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67198" y="1986762"/>
              <a:ext cx="231301" cy="129151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CD5AF26-91C6-E3FC-8BD8-D4F39036BE1F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flipH="1" flipV="1">
              <a:off x="1265898" y="1210469"/>
              <a:ext cx="241387" cy="18445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1720C7C-4A9D-FA2F-69D6-016479332B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238" y="698533"/>
              <a:ext cx="109806" cy="8076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6AF7F1B-F768-1A11-1124-A545BA604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9996" y="958931"/>
              <a:ext cx="531044" cy="43599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CD5911E-78A0-AF3C-1A67-12223FE15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3492" y="3346718"/>
              <a:ext cx="149984" cy="16096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09C04DE-DC06-A364-6E20-B68B03F1F2A5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1641523" y="3998467"/>
              <a:ext cx="247514" cy="5871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26E7AEEA-F744-77C3-4EDE-FBF975FA6BA3}"/>
              </a:ext>
            </a:extLst>
          </p:cNvPr>
          <p:cNvCxnSpPr>
            <a:cxnSpLocks/>
          </p:cNvCxnSpPr>
          <p:nvPr/>
        </p:nvCxnSpPr>
        <p:spPr>
          <a:xfrm rot="5400000">
            <a:off x="6140107" y="2276052"/>
            <a:ext cx="2234243" cy="1346838"/>
          </a:xfrm>
          <a:prstGeom prst="curvedConnector3">
            <a:avLst>
              <a:gd name="adj1" fmla="val 44732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34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6 C 0.08868 -0.06666 0.18842 -0.00671 0.22214 0.13426 C 0.25599 0.27547 0.21107 0.44514 0.12227 0.51204 C 0.03295 0.5794 -0.0664 0.51875 -0.10013 0.37778 C -0.13372 0.23635 -0.08932 0.0676 -4.79167E-6 -3.7037E-6 Z " pathEditMode="relative" rAng="2022000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2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E755-6B31-B31E-365E-7D0002E0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97" y="0"/>
            <a:ext cx="9620794" cy="667548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Units Shut Down dates Analysis</a:t>
            </a:r>
          </a:p>
        </p:txBody>
      </p:sp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199E0897-23F5-7441-E41F-3CC9BE6A4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133" y="1160231"/>
            <a:ext cx="4391018" cy="25354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screenshot of a graph">
            <a:extLst>
              <a:ext uri="{FF2B5EF4-FFF2-40B4-BE49-F238E27FC236}">
                <a16:creationId xmlns:a16="http://schemas.microsoft.com/office/drawing/2014/main" id="{B08877DA-12D8-5057-7537-2F52D33C8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134" y="3916291"/>
            <a:ext cx="4391017" cy="2517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E658B35-984C-AB23-5483-EC90A8F406DB}"/>
              </a:ext>
            </a:extLst>
          </p:cNvPr>
          <p:cNvSpPr txBox="1">
            <a:spLocks/>
          </p:cNvSpPr>
          <p:nvPr/>
        </p:nvSpPr>
        <p:spPr>
          <a:xfrm>
            <a:off x="677197" y="605866"/>
            <a:ext cx="9620794" cy="33377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200" b="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Goal:- To get all the dates In which Units are shutdown along with other information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494C198-EB23-D1C3-2711-E675CDE8B4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2" y="1445342"/>
            <a:ext cx="7432572" cy="43507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493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1CAF3-EB93-4211-8D44-F265CC032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3238440"/>
            <a:ext cx="12103100" cy="27965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Special Thanks To: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Mackenzie </a:t>
            </a:r>
            <a:r>
              <a:rPr lang="en-US" b="1" dirty="0" err="1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Tabing</a:t>
            </a:r>
            <a:r>
              <a:rPr lang="en-US" b="1" dirty="0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Josh </a:t>
            </a:r>
            <a:r>
              <a:rPr lang="en-US" b="1" dirty="0" err="1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Hagene</a:t>
            </a:r>
            <a:r>
              <a:rPr lang="en-US" b="1" dirty="0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Jonathan Sander, Jeff Miller, Tom Foust Jr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Tyler </a:t>
            </a:r>
            <a:r>
              <a:rPr lang="en-US" b="1" dirty="0" err="1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Tiemann</a:t>
            </a:r>
            <a:r>
              <a:rPr lang="en-US" b="1" dirty="0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Claire </a:t>
            </a:r>
            <a:r>
              <a:rPr lang="en-US" b="1" dirty="0" err="1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Beyes</a:t>
            </a:r>
            <a:r>
              <a:rPr lang="en-US" b="1" dirty="0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Alyssa Lohmann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David Sohn, Dustin </a:t>
            </a:r>
            <a:r>
              <a:rPr lang="en-US" b="1" dirty="0" err="1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Wethen</a:t>
            </a:r>
            <a:r>
              <a:rPr lang="en-US" b="1" dirty="0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Justin Gale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Randy Short and whole PSGC teams.</a:t>
            </a:r>
          </a:p>
        </p:txBody>
      </p:sp>
      <p:pic>
        <p:nvPicPr>
          <p:cNvPr id="8198" name="Picture 6" descr="9,100+ Thank You Blue Stock Photos, Pictures &amp; Royalty-Free Images - iStock">
            <a:extLst>
              <a:ext uri="{FF2B5EF4-FFF2-40B4-BE49-F238E27FC236}">
                <a16:creationId xmlns:a16="http://schemas.microsoft.com/office/drawing/2014/main" id="{51D537F1-4AF3-4A95-9599-D50421BBA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95815"/>
            <a:ext cx="6165850" cy="304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38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ny questions png 20 free Cliparts | Download images on Clipground 2024">
            <a:extLst>
              <a:ext uri="{FF2B5EF4-FFF2-40B4-BE49-F238E27FC236}">
                <a16:creationId xmlns:a16="http://schemas.microsoft.com/office/drawing/2014/main" id="{C46C3BA1-F088-4989-8D67-BDB15C231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2" y="-88901"/>
            <a:ext cx="8948737" cy="541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076123"/>
      </p:ext>
    </p:extLst>
  </p:cSld>
  <p:clrMapOvr>
    <a:masterClrMapping/>
  </p:clrMapOvr>
</p:sld>
</file>

<file path=ppt/theme/theme1.xml><?xml version="1.0" encoding="utf-8"?>
<a:theme xmlns:a="http://schemas.openxmlformats.org/drawingml/2006/main" name="Current Theme">
  <a:themeElements>
    <a:clrScheme name="2021 Op3 Colors">
      <a:dk1>
        <a:sysClr val="windowText" lastClr="000000"/>
      </a:dk1>
      <a:lt1>
        <a:sysClr val="window" lastClr="FFFFFF"/>
      </a:lt1>
      <a:dk2>
        <a:srgbClr val="02394F"/>
      </a:dk2>
      <a:lt2>
        <a:srgbClr val="E7E6E6"/>
      </a:lt2>
      <a:accent1>
        <a:srgbClr val="0B5268"/>
      </a:accent1>
      <a:accent2>
        <a:srgbClr val="B95927"/>
      </a:accent2>
      <a:accent3>
        <a:srgbClr val="00A97A"/>
      </a:accent3>
      <a:accent4>
        <a:srgbClr val="0B5268"/>
      </a:accent4>
      <a:accent5>
        <a:srgbClr val="B95927"/>
      </a:accent5>
      <a:accent6>
        <a:srgbClr val="00A97A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t Theme" id="{5B33DE95-C7ED-4997-8B4D-57578C97F831}" vid="{1A5A79D3-D573-432E-BA90-C328375A2F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DBB7C874504C4B99ACE613C7BBA6D8" ma:contentTypeVersion="12" ma:contentTypeDescription="Create a new document." ma:contentTypeScope="" ma:versionID="c65bbbfb4e340186724792106e0506c9">
  <xsd:schema xmlns:xsd="http://www.w3.org/2001/XMLSchema" xmlns:xs="http://www.w3.org/2001/XMLSchema" xmlns:p="http://schemas.microsoft.com/office/2006/metadata/properties" xmlns:ns3="cf2175ed-2c7b-44db-8ea2-4256b82cb765" xmlns:ns4="ba242a58-1a9f-4dfc-afb0-eb58d9227825" targetNamespace="http://schemas.microsoft.com/office/2006/metadata/properties" ma:root="true" ma:fieldsID="8312763eedbe428edfc331c7fd5e3a7d" ns3:_="" ns4:_="">
    <xsd:import namespace="cf2175ed-2c7b-44db-8ea2-4256b82cb765"/>
    <xsd:import namespace="ba242a58-1a9f-4dfc-afb0-eb58d92278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2175ed-2c7b-44db-8ea2-4256b82cb7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242a58-1a9f-4dfc-afb0-eb58d922782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f2175ed-2c7b-44db-8ea2-4256b82cb765" xsi:nil="true"/>
  </documentManagement>
</p:properties>
</file>

<file path=customXml/itemProps1.xml><?xml version="1.0" encoding="utf-8"?>
<ds:datastoreItem xmlns:ds="http://schemas.openxmlformats.org/officeDocument/2006/customXml" ds:itemID="{2857B24C-636F-41FD-B39C-D8077F549F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2175ed-2c7b-44db-8ea2-4256b82cb765"/>
    <ds:schemaRef ds:uri="ba242a58-1a9f-4dfc-afb0-eb58d92278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ECF149-9AFD-4D29-9799-B84AAD077A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12A46A-23C1-4458-B496-BDDEFDC57E27}">
  <ds:schemaRefs>
    <ds:schemaRef ds:uri="http://schemas.openxmlformats.org/package/2006/metadata/core-properties"/>
    <ds:schemaRef ds:uri="http://www.w3.org/XML/1998/namespace"/>
    <ds:schemaRef ds:uri="cf2175ed-2c7b-44db-8ea2-4256b82cb76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ba242a58-1a9f-4dfc-afb0-eb58d922782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Current Theme</Template>
  <TotalTime>1974</TotalTime>
  <Words>142</Words>
  <Application>Microsoft Office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Oswald</vt:lpstr>
      <vt:lpstr>Symbol</vt:lpstr>
      <vt:lpstr>Times New Roman</vt:lpstr>
      <vt:lpstr>Wingdings</vt:lpstr>
      <vt:lpstr>Current Theme</vt:lpstr>
      <vt:lpstr>  SAGAR KALAUNI</vt:lpstr>
      <vt:lpstr>PowerPoint Presentation</vt:lpstr>
      <vt:lpstr>Units Shut Down dates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Prairie State Trivia</dc:title>
  <dc:creator>Lohmann, Alyssa</dc:creator>
  <cp:lastModifiedBy>Kalauni, Sagar</cp:lastModifiedBy>
  <cp:revision>110</cp:revision>
  <dcterms:created xsi:type="dcterms:W3CDTF">2021-06-23T16:28:22Z</dcterms:created>
  <dcterms:modified xsi:type="dcterms:W3CDTF">2024-08-01T15:32:08Z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0x0101006BDBB7C874504C4B99ACE613C7BBA6D8</vt:lpwstr>
  </property>
</Properties>
</file>