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8" r:id="rId4"/>
    <p:sldId id="269" r:id="rId5"/>
    <p:sldId id="271" r:id="rId6"/>
    <p:sldId id="273" r:id="rId7"/>
    <p:sldId id="274" r:id="rId8"/>
    <p:sldId id="259" r:id="rId9"/>
    <p:sldId id="260" r:id="rId10"/>
    <p:sldId id="272" r:id="rId11"/>
    <p:sldId id="263" r:id="rId12"/>
    <p:sldId id="262" r:id="rId13"/>
    <p:sldId id="261" r:id="rId14"/>
    <p:sldId id="265" r:id="rId15"/>
    <p:sldId id="266" r:id="rId16"/>
    <p:sldId id="275"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28" d="100"/>
          <a:sy n="128" d="100"/>
        </p:scale>
        <p:origin x="512" y="17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4-82CA-4794-A1DB-E46F38CA4F19}"/>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5-82CA-4794-A1DB-E46F38CA4F19}"/>
              </c:ext>
            </c:extLst>
          </c:dPt>
          <c:dPt>
            <c:idx val="3"/>
            <c:invertIfNegative val="0"/>
            <c:bubble3D val="0"/>
            <c:spPr>
              <a:solidFill>
                <a:schemeClr val="bg1">
                  <a:lumMod val="75000"/>
                </a:schemeClr>
              </a:solidFill>
              <a:ln>
                <a:noFill/>
              </a:ln>
              <a:effectLst/>
            </c:spPr>
            <c:extLst>
              <c:ext xmlns:c16="http://schemas.microsoft.com/office/drawing/2014/chart" uri="{C3380CC4-5D6E-409C-BE32-E72D297353CC}">
                <c16:uniqueId val="{00000006-82CA-4794-A1DB-E46F38CA4F19}"/>
              </c:ext>
            </c:extLst>
          </c:dPt>
          <c:dPt>
            <c:idx val="4"/>
            <c:invertIfNegative val="0"/>
            <c:bubble3D val="0"/>
            <c:spPr>
              <a:solidFill>
                <a:schemeClr val="bg1">
                  <a:lumMod val="75000"/>
                </a:schemeClr>
              </a:solidFill>
              <a:ln>
                <a:noFill/>
              </a:ln>
              <a:effectLst/>
            </c:spPr>
            <c:extLst>
              <c:ext xmlns:c16="http://schemas.microsoft.com/office/drawing/2014/chart" uri="{C3380CC4-5D6E-409C-BE32-E72D297353CC}">
                <c16:uniqueId val="{00000007-82CA-4794-A1DB-E46F38CA4F19}"/>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Generation Z
(Age 18-23)</c:v>
                </c:pt>
                <c:pt idx="1">
                  <c:v>Millennials
(Age 24-38)</c:v>
                </c:pt>
                <c:pt idx="2">
                  <c:v>Generation X
(Age 39-53)</c:v>
                </c:pt>
                <c:pt idx="3">
                  <c:v>Baby Boomers
(Age 54-73)</c:v>
                </c:pt>
                <c:pt idx="4">
                  <c:v>Silent Generation
(Age 74 and older)</c:v>
                </c:pt>
              </c:strCache>
            </c:strRef>
          </c:cat>
          <c:val>
            <c:numRef>
              <c:f>Sheet1!$B$2:$B$6</c:f>
              <c:numCache>
                <c:formatCode>General</c:formatCode>
                <c:ptCount val="5"/>
                <c:pt idx="0">
                  <c:v>0.16</c:v>
                </c:pt>
                <c:pt idx="1">
                  <c:v>0.53200000000000003</c:v>
                </c:pt>
                <c:pt idx="2">
                  <c:v>0.182</c:v>
                </c:pt>
                <c:pt idx="3">
                  <c:v>0.10099999999999999</c:v>
                </c:pt>
                <c:pt idx="4">
                  <c:v>2.5000000000000001E-2</c:v>
                </c:pt>
              </c:numCache>
            </c:numRef>
          </c:val>
          <c:extLst>
            <c:ext xmlns:c16="http://schemas.microsoft.com/office/drawing/2014/chart" uri="{C3380CC4-5D6E-409C-BE32-E72D297353CC}">
              <c16:uniqueId val="{00000000-82CA-4794-A1DB-E46F38CA4F19}"/>
            </c:ext>
          </c:extLst>
        </c:ser>
        <c:dLbls>
          <c:dLblPos val="outEnd"/>
          <c:showLegendKey val="0"/>
          <c:showVal val="1"/>
          <c:showCatName val="0"/>
          <c:showSerName val="0"/>
          <c:showPercent val="0"/>
          <c:showBubbleSize val="0"/>
        </c:dLbls>
        <c:gapWidth val="154"/>
        <c:overlap val="-27"/>
        <c:axId val="1993607775"/>
        <c:axId val="1982019663"/>
      </c:barChart>
      <c:catAx>
        <c:axId val="1993607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crossAx val="1982019663"/>
        <c:crosses val="autoZero"/>
        <c:auto val="1"/>
        <c:lblAlgn val="ctr"/>
        <c:lblOffset val="100"/>
        <c:noMultiLvlLbl val="0"/>
      </c:catAx>
      <c:valAx>
        <c:axId val="1982019663"/>
        <c:scaling>
          <c:orientation val="minMax"/>
        </c:scaling>
        <c:delete val="1"/>
        <c:axPos val="l"/>
        <c:numFmt formatCode="0%" sourceLinked="0"/>
        <c:majorTickMark val="none"/>
        <c:minorTickMark val="none"/>
        <c:tickLblPos val="nextTo"/>
        <c:crossAx val="1993607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Percentage</c:v>
                </c:pt>
              </c:strCache>
            </c:strRef>
          </c:tx>
          <c:spPr>
            <a:solidFill>
              <a:schemeClr val="accent2"/>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5-5ACE-4A9F-AB7A-2DF47864D93B}"/>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4-5ACE-4A9F-AB7A-2DF47864D93B}"/>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3-5ACE-4A9F-AB7A-2DF47864D93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Under $100</c:v>
                </c:pt>
                <c:pt idx="1">
                  <c:v>$100 to $499</c:v>
                </c:pt>
                <c:pt idx="2">
                  <c:v>$500 to $1000</c:v>
                </c:pt>
                <c:pt idx="3">
                  <c:v>Over $1000</c:v>
                </c:pt>
              </c:strCache>
            </c:strRef>
          </c:cat>
          <c:val>
            <c:numRef>
              <c:f>Sheet1!$B$2:$B$5</c:f>
              <c:numCache>
                <c:formatCode>0.0%</c:formatCode>
                <c:ptCount val="4"/>
                <c:pt idx="0">
                  <c:v>0.23499999999999999</c:v>
                </c:pt>
                <c:pt idx="1">
                  <c:v>0.27500000000000002</c:v>
                </c:pt>
                <c:pt idx="2">
                  <c:v>0.17599999999999999</c:v>
                </c:pt>
                <c:pt idx="3">
                  <c:v>0.314</c:v>
                </c:pt>
              </c:numCache>
            </c:numRef>
          </c:val>
          <c:extLst>
            <c:ext xmlns:c16="http://schemas.microsoft.com/office/drawing/2014/chart" uri="{C3380CC4-5D6E-409C-BE32-E72D297353CC}">
              <c16:uniqueId val="{00000000-5ACE-4A9F-AB7A-2DF47864D93B}"/>
            </c:ext>
          </c:extLst>
        </c:ser>
        <c:dLbls>
          <c:showLegendKey val="0"/>
          <c:showVal val="1"/>
          <c:showCatName val="0"/>
          <c:showSerName val="0"/>
          <c:showPercent val="0"/>
          <c:showBubbleSize val="0"/>
        </c:dLbls>
        <c:gapWidth val="150"/>
        <c:overlap val="-25"/>
        <c:axId val="163732544"/>
        <c:axId val="155726560"/>
      </c:barChart>
      <c:catAx>
        <c:axId val="163732544"/>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crossAx val="155726560"/>
        <c:crosses val="autoZero"/>
        <c:auto val="1"/>
        <c:lblAlgn val="ctr"/>
        <c:lblOffset val="100"/>
        <c:noMultiLvlLbl val="0"/>
      </c:catAx>
      <c:valAx>
        <c:axId val="155726560"/>
        <c:scaling>
          <c:orientation val="minMax"/>
        </c:scaling>
        <c:delete val="1"/>
        <c:axPos val="b"/>
        <c:numFmt formatCode="0.0%" sourceLinked="1"/>
        <c:majorTickMark val="none"/>
        <c:minorTickMark val="none"/>
        <c:tickLblPos val="nextTo"/>
        <c:crossAx val="163732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2485932827393E-2"/>
          <c:y val="2.9896206211484172E-2"/>
          <c:w val="0.6672597555139862"/>
          <c:h val="0.88123520258429722"/>
        </c:manualLayout>
      </c:layout>
      <c:barChart>
        <c:barDir val="col"/>
        <c:grouping val="clustered"/>
        <c:varyColors val="0"/>
        <c:ser>
          <c:idx val="0"/>
          <c:order val="0"/>
          <c:tx>
            <c:strRef>
              <c:f>Sheet1!$B$1</c:f>
              <c:strCache>
                <c:ptCount val="1"/>
                <c:pt idx="0">
                  <c:v>Other Renters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Encountered Suspicious Listing</c:v>
                </c:pt>
                <c:pt idx="1">
                  <c:v>Contacted Scam Rental</c:v>
                </c:pt>
                <c:pt idx="2">
                  <c:v>Lost Money from Fraud</c:v>
                </c:pt>
                <c:pt idx="3">
                  <c:v>Signed Scam Lease</c:v>
                </c:pt>
              </c:strCache>
            </c:strRef>
          </c:cat>
          <c:val>
            <c:numRef>
              <c:f>Sheet1!$B$2:$B$5</c:f>
              <c:numCache>
                <c:formatCode>0.0%</c:formatCode>
                <c:ptCount val="4"/>
                <c:pt idx="0">
                  <c:v>0.43099999999999999</c:v>
                </c:pt>
                <c:pt idx="1">
                  <c:v>0.23899999999999999</c:v>
                </c:pt>
                <c:pt idx="2">
                  <c:v>6.4000000000000001E-2</c:v>
                </c:pt>
                <c:pt idx="3">
                  <c:v>4.8000000000000001E-2</c:v>
                </c:pt>
              </c:numCache>
            </c:numRef>
          </c:val>
          <c:extLst>
            <c:ext xmlns:c16="http://schemas.microsoft.com/office/drawing/2014/chart" uri="{C3380CC4-5D6E-409C-BE32-E72D297353CC}">
              <c16:uniqueId val="{00000000-6B41-40B2-84C7-7AC34F869836}"/>
            </c:ext>
          </c:extLst>
        </c:ser>
        <c:ser>
          <c:idx val="1"/>
          <c:order val="1"/>
          <c:tx>
            <c:strRef>
              <c:f>Sheet1!$C$1</c:f>
              <c:strCache>
                <c:ptCount val="1"/>
                <c:pt idx="0">
                  <c:v>Millennial Renters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Encountered Suspicious Listing</c:v>
                </c:pt>
                <c:pt idx="1">
                  <c:v>Contacted Scam Rental</c:v>
                </c:pt>
                <c:pt idx="2">
                  <c:v>Lost Money from Fraud</c:v>
                </c:pt>
                <c:pt idx="3">
                  <c:v>Signed Scam Lease</c:v>
                </c:pt>
              </c:strCache>
            </c:strRef>
          </c:cat>
          <c:val>
            <c:numRef>
              <c:f>Sheet1!$C$2:$C$5</c:f>
              <c:numCache>
                <c:formatCode>0.0%</c:formatCode>
                <c:ptCount val="4"/>
                <c:pt idx="0">
                  <c:v>0.48599999999999999</c:v>
                </c:pt>
                <c:pt idx="1">
                  <c:v>0.27400000000000002</c:v>
                </c:pt>
                <c:pt idx="2">
                  <c:v>9.0999999999999998E-2</c:v>
                </c:pt>
                <c:pt idx="3">
                  <c:v>7.1999999999999995E-2</c:v>
                </c:pt>
              </c:numCache>
            </c:numRef>
          </c:val>
          <c:extLst>
            <c:ext xmlns:c16="http://schemas.microsoft.com/office/drawing/2014/chart" uri="{C3380CC4-5D6E-409C-BE32-E72D297353CC}">
              <c16:uniqueId val="{00000001-6B41-40B2-84C7-7AC34F869836}"/>
            </c:ext>
          </c:extLst>
        </c:ser>
        <c:dLbls>
          <c:showLegendKey val="0"/>
          <c:showVal val="1"/>
          <c:showCatName val="0"/>
          <c:showSerName val="0"/>
          <c:showPercent val="0"/>
          <c:showBubbleSize val="0"/>
        </c:dLbls>
        <c:gapWidth val="150"/>
        <c:overlap val="-25"/>
        <c:axId val="1940393888"/>
        <c:axId val="163097232"/>
      </c:barChart>
      <c:catAx>
        <c:axId val="194039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crossAx val="163097232"/>
        <c:crosses val="autoZero"/>
        <c:auto val="1"/>
        <c:lblAlgn val="ctr"/>
        <c:lblOffset val="100"/>
        <c:noMultiLvlLbl val="0"/>
      </c:catAx>
      <c:valAx>
        <c:axId val="163097232"/>
        <c:scaling>
          <c:orientation val="minMax"/>
        </c:scaling>
        <c:delete val="1"/>
        <c:axPos val="l"/>
        <c:numFmt formatCode="0.0%" sourceLinked="0"/>
        <c:majorTickMark val="none"/>
        <c:minorTickMark val="none"/>
        <c:tickLblPos val="nextTo"/>
        <c:crossAx val="1940393888"/>
        <c:crosses val="autoZero"/>
        <c:crossBetween val="between"/>
      </c:valAx>
      <c:spPr>
        <a:noFill/>
        <a:ln>
          <a:noFill/>
        </a:ln>
        <a:effectLst/>
      </c:spPr>
    </c:plotArea>
    <c:legend>
      <c:legendPos val="t"/>
      <c:layout>
        <c:manualLayout>
          <c:xMode val="edge"/>
          <c:yMode val="edge"/>
          <c:x val="0.68124410898913867"/>
          <c:y val="0.45159318524264763"/>
          <c:w val="0.2702505257494987"/>
          <c:h val="0.179503764512729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Century Gothic" panose="020B0502020202020204" pitchFamily="34" charset="0"/>
              <a:ea typeface="+mn-ea"/>
              <a:cs typeface="+mn-cs"/>
            </a:defRPr>
          </a:pPr>
          <a:endParaRPr lang="en-US"/>
        </a:p>
      </c:txPr>
    </c:title>
    <c:autoTitleDeleted val="0"/>
    <c:plotArea>
      <c:layout/>
      <c:barChart>
        <c:barDir val="bar"/>
        <c:grouping val="clustered"/>
        <c:varyColors val="0"/>
        <c:ser>
          <c:idx val="0"/>
          <c:order val="0"/>
          <c:tx>
            <c:strRef>
              <c:f>Sheet1!$B$1</c:f>
              <c:strCache>
                <c:ptCount val="1"/>
                <c:pt idx="0">
                  <c:v>Encountered Fraud listing</c:v>
                </c:pt>
              </c:strCache>
            </c:strRef>
          </c:tx>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C-F663-4676-8105-1FCF985DD6D1}"/>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B-F663-4676-8105-1FCF985DD6D1}"/>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A-F663-4676-8105-1FCF985DD6D1}"/>
              </c:ext>
            </c:extLst>
          </c:dPt>
          <c:dPt>
            <c:idx val="3"/>
            <c:invertIfNegative val="0"/>
            <c:bubble3D val="0"/>
            <c:spPr>
              <a:solidFill>
                <a:schemeClr val="bg1">
                  <a:lumMod val="75000"/>
                </a:schemeClr>
              </a:solidFill>
              <a:ln>
                <a:noFill/>
              </a:ln>
              <a:effectLst/>
            </c:spPr>
            <c:extLst>
              <c:ext xmlns:c16="http://schemas.microsoft.com/office/drawing/2014/chart" uri="{C3380CC4-5D6E-409C-BE32-E72D297353CC}">
                <c16:uniqueId val="{00000009-F663-4676-8105-1FCF985DD6D1}"/>
              </c:ext>
            </c:extLst>
          </c:dPt>
          <c:dPt>
            <c:idx val="4"/>
            <c:invertIfNegative val="0"/>
            <c:bubble3D val="0"/>
            <c:spPr>
              <a:solidFill>
                <a:schemeClr val="bg1">
                  <a:lumMod val="75000"/>
                </a:schemeClr>
              </a:solidFill>
              <a:ln>
                <a:noFill/>
              </a:ln>
              <a:effectLst/>
            </c:spPr>
            <c:extLst>
              <c:ext xmlns:c16="http://schemas.microsoft.com/office/drawing/2014/chart" uri="{C3380CC4-5D6E-409C-BE32-E72D297353CC}">
                <c16:uniqueId val="{00000008-F663-4676-8105-1FCF985DD6D1}"/>
              </c:ext>
            </c:extLst>
          </c:dPt>
          <c:dPt>
            <c:idx val="5"/>
            <c:invertIfNegative val="0"/>
            <c:bubble3D val="0"/>
            <c:spPr>
              <a:solidFill>
                <a:schemeClr val="bg1">
                  <a:lumMod val="75000"/>
                </a:schemeClr>
              </a:solidFill>
              <a:ln>
                <a:noFill/>
              </a:ln>
              <a:effectLst/>
            </c:spPr>
            <c:extLst>
              <c:ext xmlns:c16="http://schemas.microsoft.com/office/drawing/2014/chart" uri="{C3380CC4-5D6E-409C-BE32-E72D297353CC}">
                <c16:uniqueId val="{00000007-F663-4676-8105-1FCF985DD6D1}"/>
              </c:ext>
            </c:extLst>
          </c:dPt>
          <c:dPt>
            <c:idx val="6"/>
            <c:invertIfNegative val="0"/>
            <c:bubble3D val="0"/>
            <c:spPr>
              <a:solidFill>
                <a:schemeClr val="bg1">
                  <a:lumMod val="75000"/>
                </a:schemeClr>
              </a:solidFill>
              <a:ln>
                <a:noFill/>
              </a:ln>
              <a:effectLst/>
            </c:spPr>
            <c:extLst>
              <c:ext xmlns:c16="http://schemas.microsoft.com/office/drawing/2014/chart" uri="{C3380CC4-5D6E-409C-BE32-E72D297353CC}">
                <c16:uniqueId val="{00000006-F663-4676-8105-1FCF985DD6D1}"/>
              </c:ext>
            </c:extLst>
          </c:dPt>
          <c:dPt>
            <c:idx val="7"/>
            <c:invertIfNegative val="0"/>
            <c:bubble3D val="0"/>
            <c:spPr>
              <a:solidFill>
                <a:schemeClr val="bg1">
                  <a:lumMod val="75000"/>
                </a:schemeClr>
              </a:solidFill>
              <a:ln>
                <a:noFill/>
              </a:ln>
              <a:effectLst/>
            </c:spPr>
            <c:extLst>
              <c:ext xmlns:c16="http://schemas.microsoft.com/office/drawing/2014/chart" uri="{C3380CC4-5D6E-409C-BE32-E72D297353CC}">
                <c16:uniqueId val="{00000005-F663-4676-8105-1FCF985DD6D1}"/>
              </c:ext>
            </c:extLst>
          </c:dPt>
          <c:dPt>
            <c:idx val="8"/>
            <c:invertIfNegative val="0"/>
            <c:bubble3D val="0"/>
            <c:spPr>
              <a:solidFill>
                <a:schemeClr val="accent2"/>
              </a:solidFill>
              <a:ln>
                <a:noFill/>
              </a:ln>
              <a:effectLst/>
            </c:spPr>
            <c:extLst>
              <c:ext xmlns:c16="http://schemas.microsoft.com/office/drawing/2014/chart" uri="{C3380CC4-5D6E-409C-BE32-E72D297353CC}">
                <c16:uniqueId val="{00000004-F663-4676-8105-1FCF985DD6D1}"/>
              </c:ext>
            </c:extLst>
          </c:dPt>
          <c:dPt>
            <c:idx val="9"/>
            <c:invertIfNegative val="0"/>
            <c:bubble3D val="0"/>
            <c:spPr>
              <a:solidFill>
                <a:schemeClr val="accent2"/>
              </a:solidFill>
              <a:ln>
                <a:noFill/>
              </a:ln>
              <a:effectLst/>
            </c:spPr>
            <c:extLst>
              <c:ext xmlns:c16="http://schemas.microsoft.com/office/drawing/2014/chart" uri="{C3380CC4-5D6E-409C-BE32-E72D297353CC}">
                <c16:uniqueId val="{00000003-F663-4676-8105-1FCF985DD6D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Chicago</c:v>
                </c:pt>
                <c:pt idx="1">
                  <c:v>Seattle</c:v>
                </c:pt>
                <c:pt idx="2">
                  <c:v>New York</c:v>
                </c:pt>
                <c:pt idx="3">
                  <c:v>Denver</c:v>
                </c:pt>
                <c:pt idx="4">
                  <c:v>San Diego</c:v>
                </c:pt>
                <c:pt idx="5">
                  <c:v>Phoenix</c:v>
                </c:pt>
                <c:pt idx="6">
                  <c:v>Sacramento</c:v>
                </c:pt>
                <c:pt idx="7">
                  <c:v>Cincinnati</c:v>
                </c:pt>
                <c:pt idx="8">
                  <c:v>Los Angeles</c:v>
                </c:pt>
                <c:pt idx="9">
                  <c:v>San Francisco</c:v>
                </c:pt>
              </c:strCache>
            </c:strRef>
          </c:cat>
          <c:val>
            <c:numRef>
              <c:f>Sheet1!$B$2:$B$11</c:f>
              <c:numCache>
                <c:formatCode>0.0%</c:formatCode>
                <c:ptCount val="10"/>
                <c:pt idx="0">
                  <c:v>0.36199999999999999</c:v>
                </c:pt>
                <c:pt idx="1">
                  <c:v>0.36199999999999999</c:v>
                </c:pt>
                <c:pt idx="2">
                  <c:v>0.372</c:v>
                </c:pt>
                <c:pt idx="3">
                  <c:v>0.378</c:v>
                </c:pt>
                <c:pt idx="4">
                  <c:v>0.41299999999999998</c:v>
                </c:pt>
                <c:pt idx="5">
                  <c:v>0.41499999999999998</c:v>
                </c:pt>
                <c:pt idx="6">
                  <c:v>0.42199999999999999</c:v>
                </c:pt>
                <c:pt idx="7">
                  <c:v>0.42899999999999999</c:v>
                </c:pt>
                <c:pt idx="8">
                  <c:v>0.46700000000000003</c:v>
                </c:pt>
                <c:pt idx="9">
                  <c:v>0.47799999999999998</c:v>
                </c:pt>
              </c:numCache>
            </c:numRef>
          </c:val>
          <c:extLst>
            <c:ext xmlns:c16="http://schemas.microsoft.com/office/drawing/2014/chart" uri="{C3380CC4-5D6E-409C-BE32-E72D297353CC}">
              <c16:uniqueId val="{00000000-F663-4676-8105-1FCF985DD6D1}"/>
            </c:ext>
          </c:extLst>
        </c:ser>
        <c:dLbls>
          <c:showLegendKey val="0"/>
          <c:showVal val="1"/>
          <c:showCatName val="0"/>
          <c:showSerName val="0"/>
          <c:showPercent val="0"/>
          <c:showBubbleSize val="0"/>
        </c:dLbls>
        <c:gapWidth val="150"/>
        <c:overlap val="-25"/>
        <c:axId val="56765232"/>
        <c:axId val="1965565392"/>
      </c:barChart>
      <c:catAx>
        <c:axId val="56765232"/>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crossAx val="1965565392"/>
        <c:crosses val="autoZero"/>
        <c:auto val="1"/>
        <c:lblAlgn val="ctr"/>
        <c:lblOffset val="100"/>
        <c:noMultiLvlLbl val="0"/>
      </c:catAx>
      <c:valAx>
        <c:axId val="1965565392"/>
        <c:scaling>
          <c:orientation val="minMax"/>
        </c:scaling>
        <c:delete val="1"/>
        <c:axPos val="b"/>
        <c:numFmt formatCode="0.0%" sourceLinked="1"/>
        <c:majorTickMark val="none"/>
        <c:minorTickMark val="none"/>
        <c:tickLblPos val="nextTo"/>
        <c:crossAx val="5676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81F7-93DA-49A4-93B8-A0D7C59D7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323258-9C39-475B-A56A-D79326114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D90464-9988-4697-9E47-520089AAD5B5}"/>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5" name="Footer Placeholder 4">
            <a:extLst>
              <a:ext uri="{FF2B5EF4-FFF2-40B4-BE49-F238E27FC236}">
                <a16:creationId xmlns:a16="http://schemas.microsoft.com/office/drawing/2014/main" id="{BB9E1DAC-DCE2-4D26-B5E6-EA8317198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3F88C-EE76-4050-A728-DBC8D56164CD}"/>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165884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78D3-C040-44CE-87ED-905479E741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1CC467-6096-4009-8B82-EC538CDA70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E72F1-F295-4DD4-ACA2-96E8FE5871C6}"/>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5" name="Footer Placeholder 4">
            <a:extLst>
              <a:ext uri="{FF2B5EF4-FFF2-40B4-BE49-F238E27FC236}">
                <a16:creationId xmlns:a16="http://schemas.microsoft.com/office/drawing/2014/main" id="{3C31B032-D9E6-4A1E-B3CD-7C67503D3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74D7E-F16E-4665-A242-91B7F0C86C0A}"/>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2863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104398-E507-44EF-8A59-1D155366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FA77E4-E0B7-4EFD-A584-4934EC1592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40063-E4F5-4562-A185-0F027DC304F8}"/>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5" name="Footer Placeholder 4">
            <a:extLst>
              <a:ext uri="{FF2B5EF4-FFF2-40B4-BE49-F238E27FC236}">
                <a16:creationId xmlns:a16="http://schemas.microsoft.com/office/drawing/2014/main" id="{DE553BB7-E3A2-4C83-A99E-5888A8F8D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206CA-21BE-4F5B-B4B1-E8D0D8F6C138}"/>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61118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9443-EFBE-4026-8343-36EC936FF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13454-C18B-4676-94CE-B3E5B2170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78B2D-C9CD-42D5-815D-49A6660C8C00}"/>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5" name="Footer Placeholder 4">
            <a:extLst>
              <a:ext uri="{FF2B5EF4-FFF2-40B4-BE49-F238E27FC236}">
                <a16:creationId xmlns:a16="http://schemas.microsoft.com/office/drawing/2014/main" id="{2D8A7811-9D70-4964-8F54-86DC4B8D0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162A9-6C9D-4979-A9D2-E931181C5C55}"/>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317241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F28A-168C-4B98-8C20-A72EDD7B0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61627C-091D-4262-B7A0-6F68B9497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9AB5EE-C17E-4A05-BE3C-7518836364F3}"/>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5" name="Footer Placeholder 4">
            <a:extLst>
              <a:ext uri="{FF2B5EF4-FFF2-40B4-BE49-F238E27FC236}">
                <a16:creationId xmlns:a16="http://schemas.microsoft.com/office/drawing/2014/main" id="{B3900873-1D15-4386-8373-8056F18A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445A3-D511-48FC-A7B1-2BBB9DA26A79}"/>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59752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E498-3FDF-4052-9967-76EC84801C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88D3B5-8F98-472D-BD98-297E22D173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A34E11-B635-4E1F-B0E3-EEE9AEC7C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F5C858-C62D-45C6-98DB-C530FF7D06C0}"/>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6" name="Footer Placeholder 5">
            <a:extLst>
              <a:ext uri="{FF2B5EF4-FFF2-40B4-BE49-F238E27FC236}">
                <a16:creationId xmlns:a16="http://schemas.microsoft.com/office/drawing/2014/main" id="{00351FFE-EB51-41CB-B8FB-70B41A0FF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7F8CC-25E2-4EFC-A06E-3551D24090B0}"/>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37879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CC55-3374-43BC-88B9-823596D83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B55F0-6D78-4377-9360-666DBDDC3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37A63-DB07-4637-B7B1-20407FDD65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6BF004-A73F-4C56-9EF0-21F9022CC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2099E5-02DA-44A6-88C8-A705EF9C66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BFBA5-1205-4D5C-930C-2415F99923F9}"/>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8" name="Footer Placeholder 7">
            <a:extLst>
              <a:ext uri="{FF2B5EF4-FFF2-40B4-BE49-F238E27FC236}">
                <a16:creationId xmlns:a16="http://schemas.microsoft.com/office/drawing/2014/main" id="{3AD7493C-05A2-4650-89A1-C59BA115CD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2A9AB9-B07A-4A98-A936-341FDB59EA56}"/>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417886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DF46-707D-44CF-8CE6-DA6982F7FA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CF5679-BC9C-4CC3-8BC2-4CCAC317AF99}"/>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4" name="Footer Placeholder 3">
            <a:extLst>
              <a:ext uri="{FF2B5EF4-FFF2-40B4-BE49-F238E27FC236}">
                <a16:creationId xmlns:a16="http://schemas.microsoft.com/office/drawing/2014/main" id="{BFFD9240-F1AD-4AB5-AA47-D370E4149A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12F6A-42C2-4028-BC63-31E1F5BDFA93}"/>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348001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B5641-9623-47C6-9D4B-62B37675DB23}"/>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3" name="Footer Placeholder 2">
            <a:extLst>
              <a:ext uri="{FF2B5EF4-FFF2-40B4-BE49-F238E27FC236}">
                <a16:creationId xmlns:a16="http://schemas.microsoft.com/office/drawing/2014/main" id="{903BBBE6-4012-4BFC-A41C-2A54D6DE28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E1FEFE-785E-49EF-A715-B8C6A77593E0}"/>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338652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9F7B-45F8-4ACD-ABEC-964D3877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3C2AD-477C-46A6-ACC9-A6017C849F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79A7BC-E336-444C-B76D-34DB9F94D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6D2FD-B6EF-48F0-B9B6-6E74E700EA75}"/>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6" name="Footer Placeholder 5">
            <a:extLst>
              <a:ext uri="{FF2B5EF4-FFF2-40B4-BE49-F238E27FC236}">
                <a16:creationId xmlns:a16="http://schemas.microsoft.com/office/drawing/2014/main" id="{307454B3-0D06-4AA6-9B41-5438D9B06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7D8DD-8D8C-4728-99DC-61932150B1EF}"/>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151868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D1A4-7446-4771-8FFF-91921DCA8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2344D0-F26C-4E4C-83F1-912AA7C95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2E1ADE-8FAB-46D4-B976-A8BA3977A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14D66-0943-4C60-854B-D4391EE7700F}"/>
              </a:ext>
            </a:extLst>
          </p:cNvPr>
          <p:cNvSpPr>
            <a:spLocks noGrp="1"/>
          </p:cNvSpPr>
          <p:nvPr>
            <p:ph type="dt" sz="half" idx="10"/>
          </p:nvPr>
        </p:nvSpPr>
        <p:spPr/>
        <p:txBody>
          <a:bodyPr/>
          <a:lstStyle/>
          <a:p>
            <a:fld id="{BB8EBA6E-B923-41B8-96B6-7896EC0B33BA}" type="datetimeFigureOut">
              <a:rPr lang="en-US" smtClean="0"/>
              <a:t>3/13/20</a:t>
            </a:fld>
            <a:endParaRPr lang="en-US"/>
          </a:p>
        </p:txBody>
      </p:sp>
      <p:sp>
        <p:nvSpPr>
          <p:cNvPr id="6" name="Footer Placeholder 5">
            <a:extLst>
              <a:ext uri="{FF2B5EF4-FFF2-40B4-BE49-F238E27FC236}">
                <a16:creationId xmlns:a16="http://schemas.microsoft.com/office/drawing/2014/main" id="{84AD83E0-CAA9-4D37-8613-7CE12BF19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9D82E-6157-4681-8C8D-B05003647FAD}"/>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44467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7AA7C-2290-44B2-BF32-DFC4128C7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176E31-6932-4F89-B077-D1762FC4B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F2A7F-1A2D-4C35-BEDC-B3A9AA190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EBA6E-B923-41B8-96B6-7896EC0B33BA}" type="datetimeFigureOut">
              <a:rPr lang="en-US" smtClean="0"/>
              <a:t>3/13/20</a:t>
            </a:fld>
            <a:endParaRPr lang="en-US"/>
          </a:p>
        </p:txBody>
      </p:sp>
      <p:sp>
        <p:nvSpPr>
          <p:cNvPr id="5" name="Footer Placeholder 4">
            <a:extLst>
              <a:ext uri="{FF2B5EF4-FFF2-40B4-BE49-F238E27FC236}">
                <a16:creationId xmlns:a16="http://schemas.microsoft.com/office/drawing/2014/main" id="{BE35172F-58EB-483F-A0F7-2724F3884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67DDC3-DD5A-4C6D-B84F-D6B8F4C4B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B8B05-1612-400A-A45C-307185832E14}" type="slidenum">
              <a:rPr lang="en-US" smtClean="0"/>
              <a:t>‹#›</a:t>
            </a:fld>
            <a:endParaRPr lang="en-US"/>
          </a:p>
        </p:txBody>
      </p:sp>
    </p:spTree>
    <p:extLst>
      <p:ext uri="{BB962C8B-B14F-4D97-AF65-F5344CB8AC3E}">
        <p14:creationId xmlns:p14="http://schemas.microsoft.com/office/powerpoint/2010/main" val="840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190C56-60D7-49F1-BB4E-226C63A2BAEB}"/>
              </a:ext>
            </a:extLst>
          </p:cNvPr>
          <p:cNvSpPr/>
          <p:nvPr/>
        </p:nvSpPr>
        <p:spPr>
          <a:xfrm>
            <a:off x="0" y="268357"/>
            <a:ext cx="12192000" cy="561956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E8A24-E0AB-40D5-9867-93A6E01F510D}"/>
              </a:ext>
            </a:extLst>
          </p:cNvPr>
          <p:cNvSpPr>
            <a:spLocks noGrp="1"/>
          </p:cNvSpPr>
          <p:nvPr>
            <p:ph type="ctrTitle"/>
          </p:nvPr>
        </p:nvSpPr>
        <p:spPr>
          <a:xfrm>
            <a:off x="618473" y="1898835"/>
            <a:ext cx="9144000" cy="1781946"/>
          </a:xfrm>
        </p:spPr>
        <p:txBody>
          <a:bodyPr/>
          <a:lstStyle/>
          <a:p>
            <a:pPr algn="l"/>
            <a:r>
              <a:rPr lang="en-US" dirty="0">
                <a:solidFill>
                  <a:schemeClr val="bg1"/>
                </a:solidFill>
                <a:latin typeface="Century Gothic" panose="020B0502020202020204" pitchFamily="34" charset="0"/>
              </a:rPr>
              <a:t>Craigslist housing scams in San Francisco</a:t>
            </a:r>
          </a:p>
        </p:txBody>
      </p:sp>
      <p:sp>
        <p:nvSpPr>
          <p:cNvPr id="5" name="Subtitle 2">
            <a:extLst>
              <a:ext uri="{FF2B5EF4-FFF2-40B4-BE49-F238E27FC236}">
                <a16:creationId xmlns:a16="http://schemas.microsoft.com/office/drawing/2014/main" id="{AD547524-7F6B-4690-8728-BAC557B5193A}"/>
              </a:ext>
            </a:extLst>
          </p:cNvPr>
          <p:cNvSpPr txBox="1">
            <a:spLocks/>
          </p:cNvSpPr>
          <p:nvPr/>
        </p:nvSpPr>
        <p:spPr>
          <a:xfrm>
            <a:off x="618473" y="3680781"/>
            <a:ext cx="4740676" cy="2885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solidFill>
                  <a:schemeClr val="bg1">
                    <a:lumMod val="75000"/>
                  </a:schemeClr>
                </a:solidFill>
                <a:latin typeface="Century Gothic" panose="020B0502020202020204" pitchFamily="34" charset="0"/>
              </a:rPr>
              <a:t>A proposal for Craigslist Product Managers</a:t>
            </a:r>
          </a:p>
        </p:txBody>
      </p:sp>
    </p:spTree>
    <p:extLst>
      <p:ext uri="{BB962C8B-B14F-4D97-AF65-F5344CB8AC3E}">
        <p14:creationId xmlns:p14="http://schemas.microsoft.com/office/powerpoint/2010/main" val="195120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Approach flow</a:t>
            </a:r>
          </a:p>
        </p:txBody>
      </p:sp>
      <p:sp>
        <p:nvSpPr>
          <p:cNvPr id="8" name="Rectangle 7">
            <a:extLst>
              <a:ext uri="{FF2B5EF4-FFF2-40B4-BE49-F238E27FC236}">
                <a16:creationId xmlns:a16="http://schemas.microsoft.com/office/drawing/2014/main" id="{17E64A63-49D6-4B6E-8854-868E83DC3776}"/>
              </a:ext>
            </a:extLst>
          </p:cNvPr>
          <p:cNvSpPr/>
          <p:nvPr/>
        </p:nvSpPr>
        <p:spPr>
          <a:xfrm>
            <a:off x="1045838" y="2330428"/>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Data collection (scraping)</a:t>
            </a:r>
          </a:p>
        </p:txBody>
      </p:sp>
      <p:sp>
        <p:nvSpPr>
          <p:cNvPr id="9" name="Rectangle 8">
            <a:extLst>
              <a:ext uri="{FF2B5EF4-FFF2-40B4-BE49-F238E27FC236}">
                <a16:creationId xmlns:a16="http://schemas.microsoft.com/office/drawing/2014/main" id="{AE2B7B8A-4777-4EBA-AC3B-5800051F0E65}"/>
              </a:ext>
            </a:extLst>
          </p:cNvPr>
          <p:cNvSpPr/>
          <p:nvPr/>
        </p:nvSpPr>
        <p:spPr>
          <a:xfrm>
            <a:off x="5194917" y="2330429"/>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Data cleaning and preprocessing</a:t>
            </a:r>
          </a:p>
        </p:txBody>
      </p:sp>
      <p:sp>
        <p:nvSpPr>
          <p:cNvPr id="10" name="Rectangle 9">
            <a:extLst>
              <a:ext uri="{FF2B5EF4-FFF2-40B4-BE49-F238E27FC236}">
                <a16:creationId xmlns:a16="http://schemas.microsoft.com/office/drawing/2014/main" id="{F489D8DE-AB3D-4D9E-B8F8-279D8A61C991}"/>
              </a:ext>
            </a:extLst>
          </p:cNvPr>
          <p:cNvSpPr/>
          <p:nvPr/>
        </p:nvSpPr>
        <p:spPr>
          <a:xfrm>
            <a:off x="7277838" y="4354014"/>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Preparation of training dataset</a:t>
            </a:r>
          </a:p>
        </p:txBody>
      </p:sp>
      <p:sp>
        <p:nvSpPr>
          <p:cNvPr id="11" name="Rectangle 10">
            <a:extLst>
              <a:ext uri="{FF2B5EF4-FFF2-40B4-BE49-F238E27FC236}">
                <a16:creationId xmlns:a16="http://schemas.microsoft.com/office/drawing/2014/main" id="{6242B986-957D-4760-93E8-944ADEBBA9A9}"/>
              </a:ext>
            </a:extLst>
          </p:cNvPr>
          <p:cNvSpPr/>
          <p:nvPr/>
        </p:nvSpPr>
        <p:spPr>
          <a:xfrm>
            <a:off x="3128760" y="4354014"/>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Modelling</a:t>
            </a:r>
          </a:p>
        </p:txBody>
      </p:sp>
      <p:sp>
        <p:nvSpPr>
          <p:cNvPr id="15" name="Arrow: Right 14">
            <a:extLst>
              <a:ext uri="{FF2B5EF4-FFF2-40B4-BE49-F238E27FC236}">
                <a16:creationId xmlns:a16="http://schemas.microsoft.com/office/drawing/2014/main" id="{C96F5036-41B9-4290-8B13-41A7F0C6D476}"/>
              </a:ext>
            </a:extLst>
          </p:cNvPr>
          <p:cNvSpPr/>
          <p:nvPr/>
        </p:nvSpPr>
        <p:spPr>
          <a:xfrm>
            <a:off x="7277838" y="2818132"/>
            <a:ext cx="1848407" cy="147009"/>
          </a:xfrm>
          <a:prstGeom prst="righ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F5AAAB-06CE-4A8A-978C-1277E83B7A2A}"/>
              </a:ext>
            </a:extLst>
          </p:cNvPr>
          <p:cNvSpPr/>
          <p:nvPr/>
        </p:nvSpPr>
        <p:spPr>
          <a:xfrm>
            <a:off x="9343995" y="2330428"/>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Feature selection and normalization</a:t>
            </a:r>
          </a:p>
        </p:txBody>
      </p:sp>
      <p:sp>
        <p:nvSpPr>
          <p:cNvPr id="17" name="Arrow: Right 16">
            <a:extLst>
              <a:ext uri="{FF2B5EF4-FFF2-40B4-BE49-F238E27FC236}">
                <a16:creationId xmlns:a16="http://schemas.microsoft.com/office/drawing/2014/main" id="{F9906D8D-4E86-4187-B9DA-EB713EB2FFAF}"/>
              </a:ext>
            </a:extLst>
          </p:cNvPr>
          <p:cNvSpPr/>
          <p:nvPr/>
        </p:nvSpPr>
        <p:spPr>
          <a:xfrm>
            <a:off x="3128760" y="2818132"/>
            <a:ext cx="1848407" cy="147009"/>
          </a:xfrm>
          <a:prstGeom prst="righ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Up 18">
            <a:extLst>
              <a:ext uri="{FF2B5EF4-FFF2-40B4-BE49-F238E27FC236}">
                <a16:creationId xmlns:a16="http://schemas.microsoft.com/office/drawing/2014/main" id="{14A99145-AAA8-4054-A94E-12018DD5ED83}"/>
              </a:ext>
            </a:extLst>
          </p:cNvPr>
          <p:cNvSpPr/>
          <p:nvPr/>
        </p:nvSpPr>
        <p:spPr>
          <a:xfrm rot="16200000" flipH="1">
            <a:off x="9714516" y="4343524"/>
            <a:ext cx="301843" cy="1042881"/>
          </a:xfrm>
          <a:prstGeom prst="bentUp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2BA13E3-63F5-41EF-A37B-352A52F822D7}"/>
              </a:ext>
            </a:extLst>
          </p:cNvPr>
          <p:cNvSpPr/>
          <p:nvPr/>
        </p:nvSpPr>
        <p:spPr>
          <a:xfrm rot="5400000">
            <a:off x="9695266" y="4262131"/>
            <a:ext cx="1303324" cy="7989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B79B1257-4989-4A65-B1F3-109AA0CFF0F5}"/>
              </a:ext>
            </a:extLst>
          </p:cNvPr>
          <p:cNvSpPr/>
          <p:nvPr/>
        </p:nvSpPr>
        <p:spPr>
          <a:xfrm>
            <a:off x="5211681" y="4829794"/>
            <a:ext cx="1785403" cy="147009"/>
          </a:xfrm>
          <a:prstGeom prst="lef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79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Feature selection</a:t>
            </a:r>
          </a:p>
        </p:txBody>
      </p:sp>
      <p:sp>
        <p:nvSpPr>
          <p:cNvPr id="3" name="Rectangle 2">
            <a:extLst>
              <a:ext uri="{FF2B5EF4-FFF2-40B4-BE49-F238E27FC236}">
                <a16:creationId xmlns:a16="http://schemas.microsoft.com/office/drawing/2014/main" id="{7D823737-9D00-4C64-90DC-4F207EBFD0F0}"/>
              </a:ext>
            </a:extLst>
          </p:cNvPr>
          <p:cNvSpPr/>
          <p:nvPr/>
        </p:nvSpPr>
        <p:spPr>
          <a:xfrm>
            <a:off x="621435" y="2308933"/>
            <a:ext cx="3045041" cy="69245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75000"/>
                  </a:schemeClr>
                </a:solidFill>
                <a:latin typeface="Century Gothic" panose="020B0502020202020204" pitchFamily="34" charset="0"/>
              </a:rPr>
              <a:t>Craigslist listing text</a:t>
            </a:r>
          </a:p>
        </p:txBody>
      </p:sp>
      <p:sp>
        <p:nvSpPr>
          <p:cNvPr id="4" name="Rectangle 3">
            <a:extLst>
              <a:ext uri="{FF2B5EF4-FFF2-40B4-BE49-F238E27FC236}">
                <a16:creationId xmlns:a16="http://schemas.microsoft.com/office/drawing/2014/main" id="{8421022B-3FED-4F7C-919E-1327C3DC9D7C}"/>
              </a:ext>
            </a:extLst>
          </p:cNvPr>
          <p:cNvSpPr/>
          <p:nvPr/>
        </p:nvSpPr>
        <p:spPr>
          <a:xfrm>
            <a:off x="4573479" y="2308932"/>
            <a:ext cx="3045041" cy="69245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1">
                    <a:lumMod val="75000"/>
                  </a:schemeClr>
                </a:solidFill>
                <a:latin typeface="Century Gothic" panose="020B0502020202020204" pitchFamily="34" charset="0"/>
              </a:rPr>
              <a:t>Craigslist listing images</a:t>
            </a:r>
          </a:p>
        </p:txBody>
      </p:sp>
      <p:sp>
        <p:nvSpPr>
          <p:cNvPr id="6" name="Rectangle 5">
            <a:extLst>
              <a:ext uri="{FF2B5EF4-FFF2-40B4-BE49-F238E27FC236}">
                <a16:creationId xmlns:a16="http://schemas.microsoft.com/office/drawing/2014/main" id="{FF1BE31D-EF0B-4B72-BE82-A2442481D076}"/>
              </a:ext>
            </a:extLst>
          </p:cNvPr>
          <p:cNvSpPr/>
          <p:nvPr/>
        </p:nvSpPr>
        <p:spPr>
          <a:xfrm>
            <a:off x="621435" y="3154203"/>
            <a:ext cx="3045041" cy="219903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Scrape </a:t>
            </a:r>
            <a:r>
              <a:rPr lang="en-US" sz="1600" dirty="0">
                <a:solidFill>
                  <a:schemeClr val="accent1">
                    <a:lumMod val="75000"/>
                  </a:schemeClr>
                </a:solidFill>
                <a:latin typeface="Century Gothic" panose="020B0502020202020204" pitchFamily="34" charset="0"/>
              </a:rPr>
              <a:t>titles,</a:t>
            </a:r>
            <a:r>
              <a:rPr lang="en-US" sz="1600" dirty="0">
                <a:solidFill>
                  <a:schemeClr val="tx1">
                    <a:lumMod val="50000"/>
                    <a:lumOff val="50000"/>
                  </a:schemeClr>
                </a:solidFill>
                <a:latin typeface="Century Gothic" panose="020B0502020202020204" pitchFamily="34" charset="0"/>
              </a:rPr>
              <a:t> </a:t>
            </a:r>
            <a:r>
              <a:rPr lang="en-US" sz="1600" dirty="0">
                <a:solidFill>
                  <a:schemeClr val="accent1">
                    <a:lumMod val="75000"/>
                  </a:schemeClr>
                </a:solidFill>
                <a:latin typeface="Century Gothic" panose="020B0502020202020204" pitchFamily="34" charset="0"/>
              </a:rPr>
              <a:t>descriptions</a:t>
            </a:r>
          </a:p>
          <a:p>
            <a:pPr marL="285750" indent="-285750">
              <a:buFont typeface="Arial" panose="020B0604020202020204" pitchFamily="34" charset="0"/>
              <a:buChar char="•"/>
            </a:pPr>
            <a:endParaRPr lang="en-US" sz="16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600" dirty="0">
                <a:solidFill>
                  <a:schemeClr val="accent1">
                    <a:lumMod val="75000"/>
                  </a:schemeClr>
                </a:solidFill>
                <a:latin typeface="Century Gothic" panose="020B0502020202020204" pitchFamily="34" charset="0"/>
              </a:rPr>
              <a:t>Flag</a:t>
            </a:r>
            <a:r>
              <a:rPr lang="en-US" sz="1600" dirty="0">
                <a:solidFill>
                  <a:schemeClr val="tx1">
                    <a:lumMod val="50000"/>
                    <a:lumOff val="50000"/>
                  </a:schemeClr>
                </a:solidFill>
                <a:latin typeface="Century Gothic" panose="020B0502020202020204" pitchFamily="34" charset="0"/>
              </a:rPr>
              <a:t> as scam/not scam</a:t>
            </a:r>
          </a:p>
        </p:txBody>
      </p:sp>
      <p:sp>
        <p:nvSpPr>
          <p:cNvPr id="7" name="Rectangle 6">
            <a:extLst>
              <a:ext uri="{FF2B5EF4-FFF2-40B4-BE49-F238E27FC236}">
                <a16:creationId xmlns:a16="http://schemas.microsoft.com/office/drawing/2014/main" id="{02F2216C-C8AA-4757-AD67-E3F10C7CD997}"/>
              </a:ext>
            </a:extLst>
          </p:cNvPr>
          <p:cNvSpPr/>
          <p:nvPr/>
        </p:nvSpPr>
        <p:spPr>
          <a:xfrm>
            <a:off x="8525522" y="2300054"/>
            <a:ext cx="3045041" cy="69245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75000"/>
                  </a:schemeClr>
                </a:solidFill>
                <a:latin typeface="Century Gothic" panose="020B0502020202020204" pitchFamily="34" charset="0"/>
              </a:rPr>
              <a:t>Other elements</a:t>
            </a:r>
          </a:p>
        </p:txBody>
      </p:sp>
      <p:sp>
        <p:nvSpPr>
          <p:cNvPr id="9" name="Rectangle 8">
            <a:extLst>
              <a:ext uri="{FF2B5EF4-FFF2-40B4-BE49-F238E27FC236}">
                <a16:creationId xmlns:a16="http://schemas.microsoft.com/office/drawing/2014/main" id="{B30FF3C5-4F24-43F4-B26D-4A4DEFF37191}"/>
              </a:ext>
            </a:extLst>
          </p:cNvPr>
          <p:cNvSpPr/>
          <p:nvPr/>
        </p:nvSpPr>
        <p:spPr>
          <a:xfrm>
            <a:off x="4573479" y="3154203"/>
            <a:ext cx="3045041" cy="219903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Scrape </a:t>
            </a:r>
            <a:r>
              <a:rPr lang="en-US" sz="1600" dirty="0">
                <a:solidFill>
                  <a:schemeClr val="accent1">
                    <a:lumMod val="75000"/>
                  </a:schemeClr>
                </a:solidFill>
                <a:latin typeface="Century Gothic" panose="020B0502020202020204" pitchFamily="34" charset="0"/>
              </a:rPr>
              <a:t>number of images</a:t>
            </a:r>
          </a:p>
          <a:p>
            <a:endParaRPr lang="en-US" sz="16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Detect text and phone number in image</a:t>
            </a:r>
          </a:p>
          <a:p>
            <a:pPr marL="285750" indent="-285750">
              <a:buFont typeface="Arial" panose="020B0604020202020204" pitchFamily="34" charset="0"/>
              <a:buChar char="•"/>
            </a:pPr>
            <a:endParaRPr lang="en-US" sz="1600" dirty="0">
              <a:solidFill>
                <a:schemeClr val="tx1">
                  <a:lumMod val="50000"/>
                  <a:lumOff val="50000"/>
                </a:schemeClr>
              </a:solidFill>
              <a:latin typeface="Century Gothic" panose="020B0502020202020204" pitchFamily="34" charset="0"/>
            </a:endParaRPr>
          </a:p>
          <a:p>
            <a:pPr marL="285750" indent="-285750">
              <a:buFont typeface="Arial" panose="020B0604020202020204" pitchFamily="34" charset="0"/>
              <a:buChar char="•"/>
            </a:pPr>
            <a:r>
              <a:rPr lang="en-US" sz="1600" dirty="0">
                <a:solidFill>
                  <a:schemeClr val="accent1">
                    <a:lumMod val="75000"/>
                  </a:schemeClr>
                </a:solidFill>
                <a:latin typeface="Century Gothic" panose="020B0502020202020204" pitchFamily="34" charset="0"/>
              </a:rPr>
              <a:t>Flag</a:t>
            </a:r>
            <a:r>
              <a:rPr lang="en-US" sz="1600" dirty="0">
                <a:solidFill>
                  <a:schemeClr val="tx1">
                    <a:lumMod val="50000"/>
                    <a:lumOff val="50000"/>
                  </a:schemeClr>
                </a:solidFill>
                <a:latin typeface="Century Gothic" panose="020B0502020202020204" pitchFamily="34" charset="0"/>
              </a:rPr>
              <a:t> as scam/not scam</a:t>
            </a:r>
          </a:p>
        </p:txBody>
      </p:sp>
      <p:sp>
        <p:nvSpPr>
          <p:cNvPr id="10" name="Rectangle 9">
            <a:extLst>
              <a:ext uri="{FF2B5EF4-FFF2-40B4-BE49-F238E27FC236}">
                <a16:creationId xmlns:a16="http://schemas.microsoft.com/office/drawing/2014/main" id="{7F847864-83D7-431E-9F2D-E4062B4AB1DC}"/>
              </a:ext>
            </a:extLst>
          </p:cNvPr>
          <p:cNvSpPr/>
          <p:nvPr/>
        </p:nvSpPr>
        <p:spPr>
          <a:xfrm>
            <a:off x="8525522" y="3145325"/>
            <a:ext cx="3045041" cy="219903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1">
                    <a:lumMod val="75000"/>
                  </a:schemeClr>
                </a:solidFill>
                <a:latin typeface="Century Gothic" panose="020B0502020202020204" pitchFamily="34" charset="0"/>
              </a:rPr>
              <a:t>Binary:</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Phone Number</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Location</a:t>
            </a:r>
          </a:p>
          <a:p>
            <a:r>
              <a:rPr lang="en-US" sz="1600" dirty="0">
                <a:solidFill>
                  <a:schemeClr val="accent1">
                    <a:lumMod val="75000"/>
                  </a:schemeClr>
                </a:solidFill>
                <a:latin typeface="Century Gothic" panose="020B0502020202020204" pitchFamily="34" charset="0"/>
              </a:rPr>
              <a:t>Numerical:</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Bedrooms</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Bathrooms</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Title word count</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Price</a:t>
            </a:r>
          </a:p>
        </p:txBody>
      </p:sp>
      <p:sp>
        <p:nvSpPr>
          <p:cNvPr id="12" name="Plus Sign 11">
            <a:extLst>
              <a:ext uri="{FF2B5EF4-FFF2-40B4-BE49-F238E27FC236}">
                <a16:creationId xmlns:a16="http://schemas.microsoft.com/office/drawing/2014/main" id="{71420EA7-61C5-4590-96FB-D7AE446698C7}"/>
              </a:ext>
            </a:extLst>
          </p:cNvPr>
          <p:cNvSpPr/>
          <p:nvPr/>
        </p:nvSpPr>
        <p:spPr>
          <a:xfrm>
            <a:off x="3867564" y="2362773"/>
            <a:ext cx="504825" cy="584775"/>
          </a:xfrm>
          <a:prstGeom prst="mathPlus">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Sign 12">
            <a:extLst>
              <a:ext uri="{FF2B5EF4-FFF2-40B4-BE49-F238E27FC236}">
                <a16:creationId xmlns:a16="http://schemas.microsoft.com/office/drawing/2014/main" id="{DF8CCE54-AF3D-4D12-889B-93A368A0D8FA}"/>
              </a:ext>
            </a:extLst>
          </p:cNvPr>
          <p:cNvSpPr/>
          <p:nvPr/>
        </p:nvSpPr>
        <p:spPr>
          <a:xfrm>
            <a:off x="7819608" y="2362773"/>
            <a:ext cx="504825" cy="584775"/>
          </a:xfrm>
          <a:prstGeom prst="mathPlus">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51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Detecting scam via images</a:t>
            </a:r>
          </a:p>
        </p:txBody>
      </p:sp>
      <p:sp>
        <p:nvSpPr>
          <p:cNvPr id="3" name="TextBox 2">
            <a:extLst>
              <a:ext uri="{FF2B5EF4-FFF2-40B4-BE49-F238E27FC236}">
                <a16:creationId xmlns:a16="http://schemas.microsoft.com/office/drawing/2014/main" id="{4576FCE0-FA6C-49D7-819F-E4813304E5D4}"/>
              </a:ext>
            </a:extLst>
          </p:cNvPr>
          <p:cNvSpPr txBox="1"/>
          <p:nvPr/>
        </p:nvSpPr>
        <p:spPr>
          <a:xfrm>
            <a:off x="6096000" y="2967335"/>
            <a:ext cx="570834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Extracted images from every listing</a:t>
            </a:r>
          </a:p>
          <a:p>
            <a:pPr marL="285750" indent="-285750">
              <a:buFont typeface="Arial" panose="020B0604020202020204" pitchFamily="34" charset="0"/>
              <a:buChar char="•"/>
            </a:pPr>
            <a:endParaRPr lang="en-US" sz="2000"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Checked for text or phone number on image</a:t>
            </a:r>
          </a:p>
        </p:txBody>
      </p:sp>
      <p:pic>
        <p:nvPicPr>
          <p:cNvPr id="5" name="Picture 4">
            <a:extLst>
              <a:ext uri="{FF2B5EF4-FFF2-40B4-BE49-F238E27FC236}">
                <a16:creationId xmlns:a16="http://schemas.microsoft.com/office/drawing/2014/main" id="{86A409DE-912E-4096-82E2-FF7887342318}"/>
              </a:ext>
            </a:extLst>
          </p:cNvPr>
          <p:cNvPicPr>
            <a:picLocks noChangeAspect="1"/>
          </p:cNvPicPr>
          <p:nvPr/>
        </p:nvPicPr>
        <p:blipFill>
          <a:blip r:embed="rId2"/>
          <a:stretch>
            <a:fillRect/>
          </a:stretch>
        </p:blipFill>
        <p:spPr>
          <a:xfrm>
            <a:off x="587869" y="1634694"/>
            <a:ext cx="4819650" cy="3962400"/>
          </a:xfrm>
          <a:prstGeom prst="rect">
            <a:avLst/>
          </a:prstGeom>
          <a:ln>
            <a:solidFill>
              <a:schemeClr val="bg1">
                <a:lumMod val="75000"/>
              </a:schemeClr>
            </a:solidFill>
          </a:ln>
        </p:spPr>
      </p:pic>
      <p:sp>
        <p:nvSpPr>
          <p:cNvPr id="6" name="TextBox 5">
            <a:extLst>
              <a:ext uri="{FF2B5EF4-FFF2-40B4-BE49-F238E27FC236}">
                <a16:creationId xmlns:a16="http://schemas.microsoft.com/office/drawing/2014/main" id="{4F1F4625-11EE-482D-BADE-E42655D5FEB1}"/>
              </a:ext>
            </a:extLst>
          </p:cNvPr>
          <p:cNvSpPr txBox="1"/>
          <p:nvPr/>
        </p:nvSpPr>
        <p:spPr>
          <a:xfrm>
            <a:off x="461639" y="5597094"/>
            <a:ext cx="4596690" cy="338554"/>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Example of scam image</a:t>
            </a:r>
          </a:p>
        </p:txBody>
      </p:sp>
    </p:spTree>
    <p:extLst>
      <p:ext uri="{BB962C8B-B14F-4D97-AF65-F5344CB8AC3E}">
        <p14:creationId xmlns:p14="http://schemas.microsoft.com/office/powerpoint/2010/main" val="148866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Detecting scam via text analysis</a:t>
            </a:r>
          </a:p>
        </p:txBody>
      </p:sp>
      <p:sp>
        <p:nvSpPr>
          <p:cNvPr id="3" name="TextBox 2">
            <a:extLst>
              <a:ext uri="{FF2B5EF4-FFF2-40B4-BE49-F238E27FC236}">
                <a16:creationId xmlns:a16="http://schemas.microsoft.com/office/drawing/2014/main" id="{530961AF-6007-467E-A4E1-50FF2C6E251E}"/>
              </a:ext>
            </a:extLst>
          </p:cNvPr>
          <p:cNvSpPr txBox="1"/>
          <p:nvPr/>
        </p:nvSpPr>
        <p:spPr>
          <a:xfrm>
            <a:off x="537099" y="1673937"/>
            <a:ext cx="5175681" cy="646331"/>
          </a:xfrm>
          <a:prstGeom prst="rect">
            <a:avLst/>
          </a:prstGeom>
          <a:noFill/>
          <a:ln>
            <a:solidFill>
              <a:schemeClr val="bg1">
                <a:lumMod val="75000"/>
              </a:schemeClr>
            </a:solidFill>
          </a:ln>
        </p:spPr>
        <p:txBody>
          <a:bodyPr wrap="square" rtlCol="0">
            <a:spAutoFit/>
          </a:bodyPr>
          <a:lstStyle/>
          <a:p>
            <a:r>
              <a:rPr lang="en-US" dirty="0">
                <a:latin typeface="Century Gothic" panose="020B0502020202020204" pitchFamily="34" charset="0"/>
              </a:rPr>
              <a:t>$1 </a:t>
            </a:r>
            <a:r>
              <a:rPr lang="en-US" dirty="0" err="1">
                <a:latin typeface="Century Gothic" panose="020B0502020202020204" pitchFamily="34" charset="0"/>
              </a:rPr>
              <a:t>少少少Eviction</a:t>
            </a:r>
            <a:r>
              <a:rPr lang="en-US" dirty="0">
                <a:latin typeface="Century Gothic" panose="020B0502020202020204" pitchFamily="34" charset="0"/>
              </a:rPr>
              <a:t> order?? We can stop </a:t>
            </a:r>
            <a:r>
              <a:rPr lang="en-US" dirty="0" err="1">
                <a:latin typeface="Century Gothic" panose="020B0502020202020204" pitchFamily="34" charset="0"/>
              </a:rPr>
              <a:t>少少any</a:t>
            </a:r>
            <a:r>
              <a:rPr lang="en-US" dirty="0">
                <a:latin typeface="Century Gothic" panose="020B0502020202020204" pitchFamily="34" charset="0"/>
              </a:rPr>
              <a:t> type evictions call </a:t>
            </a:r>
            <a:r>
              <a:rPr lang="en-US" dirty="0" err="1">
                <a:latin typeface="Century Gothic" panose="020B0502020202020204" pitchFamily="34" charset="0"/>
              </a:rPr>
              <a:t>少少</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EA116572-1252-4CBF-900D-C65216F936A1}"/>
              </a:ext>
            </a:extLst>
          </p:cNvPr>
          <p:cNvSpPr txBox="1"/>
          <p:nvPr/>
        </p:nvSpPr>
        <p:spPr>
          <a:xfrm>
            <a:off x="461639" y="2320268"/>
            <a:ext cx="2317071" cy="338554"/>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Example of scam title</a:t>
            </a:r>
          </a:p>
        </p:txBody>
      </p:sp>
      <p:sp>
        <p:nvSpPr>
          <p:cNvPr id="5" name="TextBox 4">
            <a:extLst>
              <a:ext uri="{FF2B5EF4-FFF2-40B4-BE49-F238E27FC236}">
                <a16:creationId xmlns:a16="http://schemas.microsoft.com/office/drawing/2014/main" id="{6CB7864B-ACA1-495F-8378-EBEDE4F3DF33}"/>
              </a:ext>
            </a:extLst>
          </p:cNvPr>
          <p:cNvSpPr txBox="1"/>
          <p:nvPr/>
        </p:nvSpPr>
        <p:spPr>
          <a:xfrm>
            <a:off x="6156664" y="2136338"/>
            <a:ext cx="5708341"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Asking for personal information</a:t>
            </a:r>
          </a:p>
          <a:p>
            <a:pPr marL="285750" indent="-285750">
              <a:buFont typeface="Arial" panose="020B0604020202020204" pitchFamily="34" charset="0"/>
              <a:buChar char="•"/>
            </a:pPr>
            <a:endParaRPr lang="en-US"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Fishy-looking e-mail address or domain</a:t>
            </a:r>
          </a:p>
          <a:p>
            <a:pPr marL="285750" indent="-285750">
              <a:buFont typeface="Arial" panose="020B0604020202020204" pitchFamily="34" charset="0"/>
              <a:buChar char="•"/>
            </a:pPr>
            <a:endParaRPr lang="en-US"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Beautiful unit for pennies on the dollar</a:t>
            </a:r>
          </a:p>
          <a:p>
            <a:pPr marL="285750" indent="-285750">
              <a:buFont typeface="Arial" panose="020B0604020202020204" pitchFamily="34" charset="0"/>
              <a:buChar char="•"/>
            </a:pPr>
            <a:endParaRPr lang="en-US"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No security deposit, a month’s free rent etc.</a:t>
            </a:r>
          </a:p>
          <a:p>
            <a:pPr marL="285750" indent="-285750">
              <a:buFont typeface="Arial" panose="020B0604020202020204" pitchFamily="34" charset="0"/>
              <a:buChar char="•"/>
            </a:pPr>
            <a:endParaRPr lang="en-US"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Irrelevant or unrelated information</a:t>
            </a:r>
          </a:p>
          <a:p>
            <a:pPr marL="285750" indent="-285750">
              <a:buFont typeface="Arial" panose="020B0604020202020204" pitchFamily="34" charset="0"/>
              <a:buChar char="•"/>
            </a:pPr>
            <a:endParaRPr lang="en-US"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Poorly constructed sentences, excessive capitalization etc.</a:t>
            </a:r>
          </a:p>
        </p:txBody>
      </p:sp>
      <p:sp>
        <p:nvSpPr>
          <p:cNvPr id="6" name="TextBox 5">
            <a:extLst>
              <a:ext uri="{FF2B5EF4-FFF2-40B4-BE49-F238E27FC236}">
                <a16:creationId xmlns:a16="http://schemas.microsoft.com/office/drawing/2014/main" id="{59340517-4388-48D4-8D60-7BD584B5F105}"/>
              </a:ext>
            </a:extLst>
          </p:cNvPr>
          <p:cNvSpPr txBox="1"/>
          <p:nvPr/>
        </p:nvSpPr>
        <p:spPr>
          <a:xfrm>
            <a:off x="537099" y="2837305"/>
            <a:ext cx="5140171" cy="3108543"/>
          </a:xfrm>
          <a:prstGeom prst="rect">
            <a:avLst/>
          </a:prstGeom>
          <a:noFill/>
          <a:ln>
            <a:solidFill>
              <a:schemeClr val="bg1">
                <a:lumMod val="75000"/>
              </a:schemeClr>
            </a:solidFill>
          </a:ln>
        </p:spPr>
        <p:txBody>
          <a:bodyPr wrap="square" rtlCol="0">
            <a:spAutoFit/>
          </a:bodyPr>
          <a:lstStyle/>
          <a:p>
            <a:r>
              <a:rPr lang="en-US" sz="1400" dirty="0">
                <a:latin typeface="Century Gothic" panose="020B0502020202020204" pitchFamily="34" charset="0"/>
              </a:rPr>
              <a:t>spacious 3 bed, 1 bath home close to Downtown Livermore. This former office space was recently reconfigured to make a great single family residence, though does have an extra entrance to one of the bedrooms from outside which could be used as an office. Spacious kitchen. Carpeting throughout most of the home. Large corner lot has a large grass area maintained by landlord, and a parking lot.</a:t>
            </a:r>
          </a:p>
          <a:p>
            <a:endParaRPr lang="en-US" sz="1400" dirty="0">
              <a:latin typeface="Century Gothic" panose="020B0502020202020204" pitchFamily="34" charset="0"/>
            </a:endParaRPr>
          </a:p>
          <a:p>
            <a:r>
              <a:rPr lang="en-US" sz="1400" dirty="0">
                <a:latin typeface="Century Gothic" panose="020B0502020202020204" pitchFamily="34" charset="0"/>
              </a:rPr>
              <a:t>CONTACT - </a:t>
            </a:r>
            <a:r>
              <a:rPr lang="en-US" sz="1400" dirty="0" err="1">
                <a:latin typeface="Century Gothic" panose="020B0502020202020204" pitchFamily="34" charset="0"/>
              </a:rPr>
              <a:t>lm.qs@yahoo</a:t>
            </a:r>
            <a:r>
              <a:rPr lang="en-US" sz="1400" dirty="0">
                <a:latin typeface="Century Gothic" panose="020B0502020202020204" pitchFamily="34" charset="0"/>
              </a:rPr>
              <a:t>=com</a:t>
            </a:r>
          </a:p>
          <a:p>
            <a:endParaRPr lang="en-US" sz="1400" dirty="0">
              <a:latin typeface="Century Gothic" panose="020B0502020202020204" pitchFamily="34" charset="0"/>
            </a:endParaRPr>
          </a:p>
          <a:p>
            <a:r>
              <a:rPr lang="en-US" sz="1400" dirty="0">
                <a:latin typeface="Century Gothic" panose="020B0502020202020204" pitchFamily="34" charset="0"/>
              </a:rPr>
              <a:t>CONTACT - </a:t>
            </a:r>
            <a:r>
              <a:rPr lang="en-US" sz="1400" dirty="0" err="1">
                <a:latin typeface="Century Gothic" panose="020B0502020202020204" pitchFamily="34" charset="0"/>
              </a:rPr>
              <a:t>lm.qs@yahoo</a:t>
            </a:r>
            <a:r>
              <a:rPr lang="en-US" sz="1400" dirty="0">
                <a:latin typeface="Century Gothic" panose="020B0502020202020204" pitchFamily="34" charset="0"/>
              </a:rPr>
              <a:t>=com</a:t>
            </a:r>
          </a:p>
          <a:p>
            <a:endParaRPr lang="en-US" sz="1400" dirty="0">
              <a:latin typeface="Century Gothic" panose="020B0502020202020204" pitchFamily="34" charset="0"/>
            </a:endParaRPr>
          </a:p>
          <a:p>
            <a:r>
              <a:rPr lang="en-US" sz="1400" dirty="0">
                <a:latin typeface="Century Gothic" panose="020B0502020202020204" pitchFamily="34" charset="0"/>
              </a:rPr>
              <a:t>CONTACT - </a:t>
            </a:r>
            <a:r>
              <a:rPr lang="en-US" sz="1400" dirty="0" err="1">
                <a:latin typeface="Century Gothic" panose="020B0502020202020204" pitchFamily="34" charset="0"/>
              </a:rPr>
              <a:t>lm.qs@yahoo</a:t>
            </a:r>
            <a:r>
              <a:rPr lang="en-US" sz="1400" dirty="0">
                <a:latin typeface="Century Gothic" panose="020B0502020202020204" pitchFamily="34" charset="0"/>
              </a:rPr>
              <a:t>=com</a:t>
            </a:r>
          </a:p>
        </p:txBody>
      </p:sp>
      <p:sp>
        <p:nvSpPr>
          <p:cNvPr id="7" name="TextBox 6">
            <a:extLst>
              <a:ext uri="{FF2B5EF4-FFF2-40B4-BE49-F238E27FC236}">
                <a16:creationId xmlns:a16="http://schemas.microsoft.com/office/drawing/2014/main" id="{29CC0015-3039-4F9D-9CE2-AE90C7D62AD0}"/>
              </a:ext>
            </a:extLst>
          </p:cNvPr>
          <p:cNvSpPr txBox="1"/>
          <p:nvPr/>
        </p:nvSpPr>
        <p:spPr>
          <a:xfrm>
            <a:off x="461638" y="5978509"/>
            <a:ext cx="3080552" cy="338554"/>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Example of scam description</a:t>
            </a:r>
          </a:p>
        </p:txBody>
      </p:sp>
    </p:spTree>
    <p:extLst>
      <p:ext uri="{BB962C8B-B14F-4D97-AF65-F5344CB8AC3E}">
        <p14:creationId xmlns:p14="http://schemas.microsoft.com/office/powerpoint/2010/main" val="216737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Data modelling</a:t>
            </a:r>
          </a:p>
        </p:txBody>
      </p:sp>
      <p:sp>
        <p:nvSpPr>
          <p:cNvPr id="4" name="TextBox 3">
            <a:extLst>
              <a:ext uri="{FF2B5EF4-FFF2-40B4-BE49-F238E27FC236}">
                <a16:creationId xmlns:a16="http://schemas.microsoft.com/office/drawing/2014/main" id="{8A94AEC2-2C50-4B51-94C4-767354E1A228}"/>
              </a:ext>
            </a:extLst>
          </p:cNvPr>
          <p:cNvSpPr txBox="1"/>
          <p:nvPr/>
        </p:nvSpPr>
        <p:spPr>
          <a:xfrm>
            <a:off x="474955" y="5256089"/>
            <a:ext cx="5805671" cy="400110"/>
          </a:xfrm>
          <a:prstGeom prst="rect">
            <a:avLst/>
          </a:prstGeom>
          <a:noFill/>
        </p:spPr>
        <p:txBody>
          <a:bodyPr wrap="square" rtlCol="0">
            <a:spAutoFit/>
          </a:bodyPr>
          <a:lstStyle/>
          <a:p>
            <a:r>
              <a:rPr lang="en-US" sz="2000" dirty="0">
                <a:solidFill>
                  <a:schemeClr val="bg1">
                    <a:lumMod val="50000"/>
                  </a:schemeClr>
                </a:solidFill>
                <a:latin typeface="Century Gothic" panose="020B0502020202020204" pitchFamily="34" charset="0"/>
              </a:rPr>
              <a:t>Parameter used to evaluate: </a:t>
            </a:r>
            <a:r>
              <a:rPr lang="en-US" sz="2000" dirty="0">
                <a:solidFill>
                  <a:schemeClr val="accent1">
                    <a:lumMod val="75000"/>
                  </a:schemeClr>
                </a:solidFill>
                <a:latin typeface="Century Gothic" panose="020B0502020202020204" pitchFamily="34" charset="0"/>
              </a:rPr>
              <a:t>Accuracy score</a:t>
            </a:r>
          </a:p>
        </p:txBody>
      </p:sp>
      <p:sp>
        <p:nvSpPr>
          <p:cNvPr id="5" name="TextBox 4">
            <a:extLst>
              <a:ext uri="{FF2B5EF4-FFF2-40B4-BE49-F238E27FC236}">
                <a16:creationId xmlns:a16="http://schemas.microsoft.com/office/drawing/2014/main" id="{66793158-F2C8-43BA-9153-9CBC6011DB4E}"/>
              </a:ext>
            </a:extLst>
          </p:cNvPr>
          <p:cNvSpPr txBox="1"/>
          <p:nvPr/>
        </p:nvSpPr>
        <p:spPr>
          <a:xfrm>
            <a:off x="461639" y="1862464"/>
            <a:ext cx="4083728" cy="400110"/>
          </a:xfrm>
          <a:prstGeom prst="rect">
            <a:avLst/>
          </a:prstGeom>
          <a:noFill/>
        </p:spPr>
        <p:txBody>
          <a:bodyPr wrap="square" rtlCol="0">
            <a:spAutoFit/>
          </a:bodyPr>
          <a:lstStyle/>
          <a:p>
            <a:r>
              <a:rPr lang="en-US" sz="2000" dirty="0">
                <a:solidFill>
                  <a:schemeClr val="accent1">
                    <a:lumMod val="75000"/>
                  </a:schemeClr>
                </a:solidFill>
                <a:latin typeface="Century Gothic" panose="020B0502020202020204" pitchFamily="34" charset="0"/>
              </a:rPr>
              <a:t>Classification models explored:</a:t>
            </a:r>
          </a:p>
        </p:txBody>
      </p:sp>
      <p:sp>
        <p:nvSpPr>
          <p:cNvPr id="6" name="TextBox 5">
            <a:extLst>
              <a:ext uri="{FF2B5EF4-FFF2-40B4-BE49-F238E27FC236}">
                <a16:creationId xmlns:a16="http://schemas.microsoft.com/office/drawing/2014/main" id="{D1921984-FFDA-44EA-8638-9C91B6A414D2}"/>
              </a:ext>
            </a:extLst>
          </p:cNvPr>
          <p:cNvSpPr txBox="1"/>
          <p:nvPr/>
        </p:nvSpPr>
        <p:spPr>
          <a:xfrm>
            <a:off x="474955" y="2476105"/>
            <a:ext cx="284085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Logistic Regression</a:t>
            </a:r>
          </a:p>
          <a:p>
            <a:pPr marL="285750" indent="-285750">
              <a:buFont typeface="Arial" panose="020B0604020202020204" pitchFamily="34" charset="0"/>
              <a:buChar char="•"/>
            </a:pPr>
            <a:endParaRPr lang="en-US" sz="2000"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SVM</a:t>
            </a:r>
          </a:p>
          <a:p>
            <a:pPr marL="285750" indent="-285750">
              <a:buFont typeface="Arial" panose="020B0604020202020204" pitchFamily="34" charset="0"/>
              <a:buChar char="•"/>
            </a:pPr>
            <a:endParaRPr lang="en-US" sz="2000"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Random Forest</a:t>
            </a:r>
          </a:p>
          <a:p>
            <a:pPr marL="285750" indent="-285750">
              <a:buFont typeface="Arial" panose="020B0604020202020204" pitchFamily="34" charset="0"/>
              <a:buChar char="•"/>
            </a:pPr>
            <a:endParaRPr lang="en-US" sz="2000"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Deep learning</a:t>
            </a:r>
          </a:p>
        </p:txBody>
      </p:sp>
      <p:sp>
        <p:nvSpPr>
          <p:cNvPr id="7" name="TextBox 6">
            <a:extLst>
              <a:ext uri="{FF2B5EF4-FFF2-40B4-BE49-F238E27FC236}">
                <a16:creationId xmlns:a16="http://schemas.microsoft.com/office/drawing/2014/main" id="{0CD7AA6A-7B35-4D96-8AF7-0186A1B47AD5}"/>
              </a:ext>
            </a:extLst>
          </p:cNvPr>
          <p:cNvSpPr txBox="1"/>
          <p:nvPr/>
        </p:nvSpPr>
        <p:spPr>
          <a:xfrm>
            <a:off x="7541153" y="3137825"/>
            <a:ext cx="2570085" cy="461665"/>
          </a:xfrm>
          <a:prstGeom prst="rect">
            <a:avLst/>
          </a:prstGeom>
          <a:noFill/>
        </p:spPr>
        <p:txBody>
          <a:bodyPr wrap="square" rtlCol="0">
            <a:spAutoFit/>
          </a:bodyPr>
          <a:lstStyle/>
          <a:p>
            <a:r>
              <a:rPr lang="en-US" sz="2400" dirty="0">
                <a:solidFill>
                  <a:schemeClr val="accent1">
                    <a:lumMod val="75000"/>
                  </a:schemeClr>
                </a:solidFill>
                <a:latin typeface="Century Gothic" panose="020B0502020202020204" pitchFamily="34" charset="0"/>
              </a:rPr>
              <a:t>Deep Learning</a:t>
            </a:r>
          </a:p>
        </p:txBody>
      </p:sp>
      <p:pic>
        <p:nvPicPr>
          <p:cNvPr id="8" name="Picture 7">
            <a:extLst>
              <a:ext uri="{FF2B5EF4-FFF2-40B4-BE49-F238E27FC236}">
                <a16:creationId xmlns:a16="http://schemas.microsoft.com/office/drawing/2014/main" id="{EF174FC6-6C45-4C18-802A-61DC849B979E}"/>
              </a:ext>
            </a:extLst>
          </p:cNvPr>
          <p:cNvPicPr>
            <a:picLocks noChangeAspect="1"/>
          </p:cNvPicPr>
          <p:nvPr/>
        </p:nvPicPr>
        <p:blipFill>
          <a:blip r:embed="rId2">
            <a:clrChange>
              <a:clrFrom>
                <a:srgbClr val="FAFAFA"/>
              </a:clrFrom>
              <a:clrTo>
                <a:srgbClr val="FAFAFA">
                  <a:alpha val="0"/>
                </a:srgbClr>
              </a:clrTo>
            </a:clrChange>
            <a:duotone>
              <a:schemeClr val="bg2">
                <a:shade val="45000"/>
                <a:satMod val="135000"/>
              </a:schemeClr>
              <a:prstClr val="white"/>
            </a:duotone>
          </a:blip>
          <a:stretch>
            <a:fillRect/>
          </a:stretch>
        </p:blipFill>
        <p:spPr>
          <a:xfrm>
            <a:off x="6280626" y="2617911"/>
            <a:ext cx="1260527" cy="1303723"/>
          </a:xfrm>
          <a:prstGeom prst="rect">
            <a:avLst/>
          </a:prstGeom>
        </p:spPr>
      </p:pic>
    </p:spTree>
    <p:extLst>
      <p:ext uri="{BB962C8B-B14F-4D97-AF65-F5344CB8AC3E}">
        <p14:creationId xmlns:p14="http://schemas.microsoft.com/office/powerpoint/2010/main" val="3485363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4953740"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Way ahead</a:t>
            </a:r>
          </a:p>
        </p:txBody>
      </p:sp>
      <p:sp>
        <p:nvSpPr>
          <p:cNvPr id="3" name="TextBox 2">
            <a:extLst>
              <a:ext uri="{FF2B5EF4-FFF2-40B4-BE49-F238E27FC236}">
                <a16:creationId xmlns:a16="http://schemas.microsoft.com/office/drawing/2014/main" id="{4D2CACA1-3886-4E3F-B74E-D1D1DB2BCDBB}"/>
              </a:ext>
            </a:extLst>
          </p:cNvPr>
          <p:cNvSpPr txBox="1"/>
          <p:nvPr/>
        </p:nvSpPr>
        <p:spPr>
          <a:xfrm>
            <a:off x="554308" y="4930178"/>
            <a:ext cx="436781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Risk mitigation ($)</a:t>
            </a: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Increase customer satisfaction</a:t>
            </a: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Increase credibility of platform</a:t>
            </a:r>
          </a:p>
        </p:txBody>
      </p:sp>
      <p:sp>
        <p:nvSpPr>
          <p:cNvPr id="4" name="Rectangle 3">
            <a:extLst>
              <a:ext uri="{FF2B5EF4-FFF2-40B4-BE49-F238E27FC236}">
                <a16:creationId xmlns:a16="http://schemas.microsoft.com/office/drawing/2014/main" id="{B566574E-B441-49DB-8DA7-0449F30E946A}"/>
              </a:ext>
            </a:extLst>
          </p:cNvPr>
          <p:cNvSpPr/>
          <p:nvPr/>
        </p:nvSpPr>
        <p:spPr>
          <a:xfrm>
            <a:off x="461639" y="2390350"/>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Ad listing</a:t>
            </a:r>
          </a:p>
        </p:txBody>
      </p:sp>
      <p:sp>
        <p:nvSpPr>
          <p:cNvPr id="5" name="Rectangle 4">
            <a:extLst>
              <a:ext uri="{FF2B5EF4-FFF2-40B4-BE49-F238E27FC236}">
                <a16:creationId xmlns:a16="http://schemas.microsoft.com/office/drawing/2014/main" id="{BE1F183F-48AE-4F98-ADAA-77145D384F68}"/>
              </a:ext>
            </a:extLst>
          </p:cNvPr>
          <p:cNvSpPr/>
          <p:nvPr/>
        </p:nvSpPr>
        <p:spPr>
          <a:xfrm>
            <a:off x="3461199" y="2390350"/>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Our model: flags for scam</a:t>
            </a:r>
          </a:p>
        </p:txBody>
      </p:sp>
      <p:sp>
        <p:nvSpPr>
          <p:cNvPr id="6" name="Rectangle 5">
            <a:extLst>
              <a:ext uri="{FF2B5EF4-FFF2-40B4-BE49-F238E27FC236}">
                <a16:creationId xmlns:a16="http://schemas.microsoft.com/office/drawing/2014/main" id="{6A84C682-93CB-49FB-8A72-60BAF0F67486}"/>
              </a:ext>
            </a:extLst>
          </p:cNvPr>
          <p:cNvSpPr/>
          <p:nvPr/>
        </p:nvSpPr>
        <p:spPr>
          <a:xfrm>
            <a:off x="6460760" y="1697888"/>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Flagged as not scam</a:t>
            </a:r>
          </a:p>
        </p:txBody>
      </p:sp>
      <p:sp>
        <p:nvSpPr>
          <p:cNvPr id="7" name="Rectangle 6">
            <a:extLst>
              <a:ext uri="{FF2B5EF4-FFF2-40B4-BE49-F238E27FC236}">
                <a16:creationId xmlns:a16="http://schemas.microsoft.com/office/drawing/2014/main" id="{C0A9E601-ADEC-4DCB-B3C1-B805C60B59B6}"/>
              </a:ext>
            </a:extLst>
          </p:cNvPr>
          <p:cNvSpPr/>
          <p:nvPr/>
        </p:nvSpPr>
        <p:spPr>
          <a:xfrm>
            <a:off x="6460760" y="3211261"/>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Flagged as scam</a:t>
            </a:r>
          </a:p>
        </p:txBody>
      </p:sp>
      <p:sp>
        <p:nvSpPr>
          <p:cNvPr id="11" name="Rectangle 10">
            <a:extLst>
              <a:ext uri="{FF2B5EF4-FFF2-40B4-BE49-F238E27FC236}">
                <a16:creationId xmlns:a16="http://schemas.microsoft.com/office/drawing/2014/main" id="{FDB62614-9AA9-465A-8135-DAEEBAC0C364}"/>
              </a:ext>
            </a:extLst>
          </p:cNvPr>
          <p:cNvSpPr/>
          <p:nvPr/>
        </p:nvSpPr>
        <p:spPr>
          <a:xfrm>
            <a:off x="9460320" y="3211260"/>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Moderator to review listing and take decision</a:t>
            </a:r>
          </a:p>
        </p:txBody>
      </p:sp>
      <p:sp>
        <p:nvSpPr>
          <p:cNvPr id="12" name="Rectangle 11">
            <a:extLst>
              <a:ext uri="{FF2B5EF4-FFF2-40B4-BE49-F238E27FC236}">
                <a16:creationId xmlns:a16="http://schemas.microsoft.com/office/drawing/2014/main" id="{0E00706C-959A-4B6D-91A5-A4B33606F113}"/>
              </a:ext>
            </a:extLst>
          </p:cNvPr>
          <p:cNvSpPr/>
          <p:nvPr/>
        </p:nvSpPr>
        <p:spPr>
          <a:xfrm>
            <a:off x="9460320" y="1699014"/>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You’re safe!</a:t>
            </a:r>
          </a:p>
        </p:txBody>
      </p:sp>
      <p:cxnSp>
        <p:nvCxnSpPr>
          <p:cNvPr id="14" name="Straight Arrow Connector 13">
            <a:extLst>
              <a:ext uri="{FF2B5EF4-FFF2-40B4-BE49-F238E27FC236}">
                <a16:creationId xmlns:a16="http://schemas.microsoft.com/office/drawing/2014/main" id="{ED128526-0D96-458D-BA44-6971EC7EE4B2}"/>
              </a:ext>
            </a:extLst>
          </p:cNvPr>
          <p:cNvCxnSpPr>
            <a:cxnSpLocks/>
            <a:stCxn id="4" idx="3"/>
            <a:endCxn id="5" idx="1"/>
          </p:cNvCxnSpPr>
          <p:nvPr/>
        </p:nvCxnSpPr>
        <p:spPr>
          <a:xfrm>
            <a:off x="2263806" y="2939636"/>
            <a:ext cx="1197393" cy="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2EB7C-9A03-489D-BE27-0C3FD830F6EC}"/>
              </a:ext>
            </a:extLst>
          </p:cNvPr>
          <p:cNvCxnSpPr>
            <a:stCxn id="5" idx="3"/>
            <a:endCxn id="6" idx="1"/>
          </p:cNvCxnSpPr>
          <p:nvPr/>
        </p:nvCxnSpPr>
        <p:spPr>
          <a:xfrm flipV="1">
            <a:off x="5263366" y="2247174"/>
            <a:ext cx="1197394" cy="69246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B708DC4-64B9-4CBB-A80C-9AB5CF13277C}"/>
              </a:ext>
            </a:extLst>
          </p:cNvPr>
          <p:cNvCxnSpPr>
            <a:stCxn id="5" idx="3"/>
            <a:endCxn id="7" idx="1"/>
          </p:cNvCxnSpPr>
          <p:nvPr/>
        </p:nvCxnSpPr>
        <p:spPr>
          <a:xfrm>
            <a:off x="5263366" y="2939636"/>
            <a:ext cx="1197394" cy="82091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9B68F1-0D1A-41E6-B276-BDA837FD9419}"/>
              </a:ext>
            </a:extLst>
          </p:cNvPr>
          <p:cNvCxnSpPr>
            <a:stCxn id="6" idx="3"/>
            <a:endCxn id="12" idx="1"/>
          </p:cNvCxnSpPr>
          <p:nvPr/>
        </p:nvCxnSpPr>
        <p:spPr>
          <a:xfrm>
            <a:off x="8262927" y="2247174"/>
            <a:ext cx="1197393" cy="112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C356E2-D89F-4F9A-9FDA-12611F855CC0}"/>
              </a:ext>
            </a:extLst>
          </p:cNvPr>
          <p:cNvCxnSpPr>
            <a:stCxn id="7" idx="3"/>
            <a:endCxn id="11" idx="1"/>
          </p:cNvCxnSpPr>
          <p:nvPr/>
        </p:nvCxnSpPr>
        <p:spPr>
          <a:xfrm flipV="1">
            <a:off x="8262927" y="3760546"/>
            <a:ext cx="1197393"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32E1B00-C4CA-49A5-80E2-57068B0E1ED8}"/>
              </a:ext>
            </a:extLst>
          </p:cNvPr>
          <p:cNvSpPr txBox="1"/>
          <p:nvPr/>
        </p:nvSpPr>
        <p:spPr>
          <a:xfrm>
            <a:off x="554308" y="4530068"/>
            <a:ext cx="1205883" cy="400110"/>
          </a:xfrm>
          <a:prstGeom prst="rect">
            <a:avLst/>
          </a:prstGeom>
          <a:noFill/>
        </p:spPr>
        <p:txBody>
          <a:bodyPr wrap="square" rtlCol="0">
            <a:spAutoFit/>
          </a:bodyPr>
          <a:lstStyle/>
          <a:p>
            <a:r>
              <a:rPr lang="en-US" sz="2000" dirty="0">
                <a:solidFill>
                  <a:schemeClr val="accent1">
                    <a:lumMod val="75000"/>
                  </a:schemeClr>
                </a:solidFill>
                <a:latin typeface="Century Gothic" panose="020B0502020202020204" pitchFamily="34" charset="0"/>
              </a:rPr>
              <a:t>Benefits:</a:t>
            </a:r>
          </a:p>
        </p:txBody>
      </p:sp>
    </p:spTree>
    <p:extLst>
      <p:ext uri="{BB962C8B-B14F-4D97-AF65-F5344CB8AC3E}">
        <p14:creationId xmlns:p14="http://schemas.microsoft.com/office/powerpoint/2010/main" val="393826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Future enhancements</a:t>
            </a:r>
          </a:p>
        </p:txBody>
      </p:sp>
      <p:pic>
        <p:nvPicPr>
          <p:cNvPr id="3" name="Picture 2">
            <a:extLst>
              <a:ext uri="{FF2B5EF4-FFF2-40B4-BE49-F238E27FC236}">
                <a16:creationId xmlns:a16="http://schemas.microsoft.com/office/drawing/2014/main" id="{2B240A6A-A87E-4741-B0F4-3AAA4B5505FA}"/>
              </a:ext>
            </a:extLst>
          </p:cNvPr>
          <p:cNvPicPr>
            <a:picLocks noChangeAspect="1"/>
          </p:cNvPicPr>
          <p:nvPr/>
        </p:nvPicPr>
        <p:blipFill>
          <a:blip r:embed="rId2">
            <a:duotone>
              <a:srgbClr val="CEDBE6">
                <a:shade val="45000"/>
                <a:satMod val="135000"/>
              </a:srgbClr>
              <a:prstClr val="white"/>
            </a:duotone>
          </a:blip>
          <a:stretch>
            <a:fillRect/>
          </a:stretch>
        </p:blipFill>
        <p:spPr>
          <a:xfrm>
            <a:off x="778379" y="2015653"/>
            <a:ext cx="1003654" cy="1005840"/>
          </a:xfrm>
          <a:prstGeom prst="rect">
            <a:avLst/>
          </a:prstGeom>
        </p:spPr>
      </p:pic>
      <p:sp>
        <p:nvSpPr>
          <p:cNvPr id="4" name="TextBox 3">
            <a:extLst>
              <a:ext uri="{FF2B5EF4-FFF2-40B4-BE49-F238E27FC236}">
                <a16:creationId xmlns:a16="http://schemas.microsoft.com/office/drawing/2014/main" id="{4C30B257-C351-4DB0-9460-63D3C954B018}"/>
              </a:ext>
            </a:extLst>
          </p:cNvPr>
          <p:cNvSpPr txBox="1"/>
          <p:nvPr/>
        </p:nvSpPr>
        <p:spPr>
          <a:xfrm>
            <a:off x="1951755" y="2226185"/>
            <a:ext cx="2784482" cy="584775"/>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Categorize by </a:t>
            </a:r>
            <a:r>
              <a:rPr lang="en-US" sz="1600" b="1" dirty="0">
                <a:solidFill>
                  <a:schemeClr val="accent1">
                    <a:lumMod val="75000"/>
                  </a:schemeClr>
                </a:solidFill>
                <a:latin typeface="Century Gothic" panose="020B0502020202020204" pitchFamily="34" charset="0"/>
              </a:rPr>
              <a:t>neighborhood</a:t>
            </a:r>
          </a:p>
        </p:txBody>
      </p:sp>
      <p:pic>
        <p:nvPicPr>
          <p:cNvPr id="6" name="Picture 5" descr="A close up of a logo&#10;&#10;Description automatically generated">
            <a:extLst>
              <a:ext uri="{FF2B5EF4-FFF2-40B4-BE49-F238E27FC236}">
                <a16:creationId xmlns:a16="http://schemas.microsoft.com/office/drawing/2014/main" id="{FC63014B-CC48-4C80-B441-36C90F1B4CBF}"/>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7334" t="7769" r="7497" b="22157"/>
          <a:stretch/>
        </p:blipFill>
        <p:spPr>
          <a:xfrm>
            <a:off x="6457821" y="2011727"/>
            <a:ext cx="1222518" cy="1005840"/>
          </a:xfrm>
          <a:prstGeom prst="rect">
            <a:avLst/>
          </a:prstGeom>
        </p:spPr>
      </p:pic>
      <p:sp>
        <p:nvSpPr>
          <p:cNvPr id="7" name="TextBox 6">
            <a:extLst>
              <a:ext uri="{FF2B5EF4-FFF2-40B4-BE49-F238E27FC236}">
                <a16:creationId xmlns:a16="http://schemas.microsoft.com/office/drawing/2014/main" id="{6DB9B086-E78B-4D20-893D-7CBBD6D5219A}"/>
              </a:ext>
            </a:extLst>
          </p:cNvPr>
          <p:cNvSpPr txBox="1"/>
          <p:nvPr/>
        </p:nvSpPr>
        <p:spPr>
          <a:xfrm>
            <a:off x="7850061" y="2099148"/>
            <a:ext cx="2784482" cy="830997"/>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Detection of </a:t>
            </a:r>
            <a:r>
              <a:rPr lang="en-US" sz="1600" b="1" dirty="0">
                <a:solidFill>
                  <a:schemeClr val="accent1">
                    <a:lumMod val="75000"/>
                  </a:schemeClr>
                </a:solidFill>
                <a:latin typeface="Century Gothic" panose="020B0502020202020204" pitchFamily="34" charset="0"/>
              </a:rPr>
              <a:t>special characters</a:t>
            </a:r>
            <a:r>
              <a:rPr lang="en-US" sz="1600" dirty="0">
                <a:solidFill>
                  <a:schemeClr val="bg1">
                    <a:lumMod val="50000"/>
                  </a:schemeClr>
                </a:solidFill>
                <a:latin typeface="Century Gothic" panose="020B0502020202020204" pitchFamily="34" charset="0"/>
              </a:rPr>
              <a:t> in text analytics</a:t>
            </a:r>
            <a:endParaRPr lang="en-US" sz="1600" b="1" dirty="0">
              <a:solidFill>
                <a:schemeClr val="accent1">
                  <a:lumMod val="75000"/>
                </a:schemeClr>
              </a:solidFill>
              <a:latin typeface="Century Gothic" panose="020B0502020202020204" pitchFamily="34" charset="0"/>
            </a:endParaRPr>
          </a:p>
        </p:txBody>
      </p:sp>
      <p:pic>
        <p:nvPicPr>
          <p:cNvPr id="9" name="Picture 8" descr="A close up of a logo&#10;&#10;Description automatically generated">
            <a:extLst>
              <a:ext uri="{FF2B5EF4-FFF2-40B4-BE49-F238E27FC236}">
                <a16:creationId xmlns:a16="http://schemas.microsoft.com/office/drawing/2014/main" id="{39E8E999-8209-428B-91B6-82A23865878E}"/>
              </a:ext>
            </a:extLst>
          </p:cNvPr>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11481" r="11630" b="15259"/>
          <a:stretch/>
        </p:blipFill>
        <p:spPr>
          <a:xfrm>
            <a:off x="778379" y="4338894"/>
            <a:ext cx="912642" cy="1005840"/>
          </a:xfrm>
          <a:prstGeom prst="rect">
            <a:avLst/>
          </a:prstGeom>
        </p:spPr>
      </p:pic>
      <p:sp>
        <p:nvSpPr>
          <p:cNvPr id="10" name="TextBox 9">
            <a:extLst>
              <a:ext uri="{FF2B5EF4-FFF2-40B4-BE49-F238E27FC236}">
                <a16:creationId xmlns:a16="http://schemas.microsoft.com/office/drawing/2014/main" id="{9B112232-2993-4C55-9549-82D0AB1C139D}"/>
              </a:ext>
            </a:extLst>
          </p:cNvPr>
          <p:cNvSpPr txBox="1"/>
          <p:nvPr/>
        </p:nvSpPr>
        <p:spPr>
          <a:xfrm>
            <a:off x="1951755" y="4426315"/>
            <a:ext cx="2784482" cy="830997"/>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Model compatible with </a:t>
            </a:r>
            <a:r>
              <a:rPr lang="en-US" sz="1600" b="1" dirty="0">
                <a:solidFill>
                  <a:schemeClr val="accent1">
                    <a:lumMod val="75000"/>
                  </a:schemeClr>
                </a:solidFill>
                <a:latin typeface="Century Gothic" panose="020B0502020202020204" pitchFamily="34" charset="0"/>
              </a:rPr>
              <a:t>languages</a:t>
            </a:r>
            <a:r>
              <a:rPr lang="en-US" sz="1600" dirty="0">
                <a:solidFill>
                  <a:schemeClr val="bg1">
                    <a:lumMod val="50000"/>
                  </a:schemeClr>
                </a:solidFill>
                <a:latin typeface="Century Gothic" panose="020B0502020202020204" pitchFamily="34" charset="0"/>
              </a:rPr>
              <a:t> other than English</a:t>
            </a:r>
            <a:endParaRPr lang="en-US" sz="1600" b="1" dirty="0">
              <a:solidFill>
                <a:schemeClr val="accent1">
                  <a:lumMod val="75000"/>
                </a:schemeClr>
              </a:solidFill>
              <a:latin typeface="Century Gothic" panose="020B0502020202020204" pitchFamily="34" charset="0"/>
            </a:endParaRPr>
          </a:p>
        </p:txBody>
      </p:sp>
      <p:pic>
        <p:nvPicPr>
          <p:cNvPr id="13" name="Picture 12" descr="A close up of a logo&#10;&#10;Description automatically generated">
            <a:extLst>
              <a:ext uri="{FF2B5EF4-FFF2-40B4-BE49-F238E27FC236}">
                <a16:creationId xmlns:a16="http://schemas.microsoft.com/office/drawing/2014/main" id="{DBF886FE-295A-4CB4-8A3D-643FAC756785}"/>
              </a:ext>
            </a:extLst>
          </p:cNvPr>
          <p:cNvPicPr>
            <a:picLocks noChangeAspect="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l="6111" t="3888" r="6111" b="17907"/>
          <a:stretch/>
        </p:blipFill>
        <p:spPr>
          <a:xfrm>
            <a:off x="6504594" y="4338894"/>
            <a:ext cx="1128972" cy="1005840"/>
          </a:xfrm>
          <a:prstGeom prst="rect">
            <a:avLst/>
          </a:prstGeom>
        </p:spPr>
      </p:pic>
      <p:sp>
        <p:nvSpPr>
          <p:cNvPr id="14" name="TextBox 13">
            <a:extLst>
              <a:ext uri="{FF2B5EF4-FFF2-40B4-BE49-F238E27FC236}">
                <a16:creationId xmlns:a16="http://schemas.microsoft.com/office/drawing/2014/main" id="{DE51E14B-4FD3-4F14-90CF-FAA8BE5ED0C0}"/>
              </a:ext>
            </a:extLst>
          </p:cNvPr>
          <p:cNvSpPr txBox="1"/>
          <p:nvPr/>
        </p:nvSpPr>
        <p:spPr>
          <a:xfrm>
            <a:off x="7850061" y="4298944"/>
            <a:ext cx="2784482" cy="1077218"/>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Enhanced </a:t>
            </a:r>
            <a:r>
              <a:rPr lang="en-US" sz="1600" b="1" dirty="0">
                <a:solidFill>
                  <a:schemeClr val="accent1">
                    <a:lumMod val="75000"/>
                  </a:schemeClr>
                </a:solidFill>
                <a:latin typeface="Century Gothic" panose="020B0502020202020204" pitchFamily="34" charset="0"/>
              </a:rPr>
              <a:t>image processing </a:t>
            </a:r>
            <a:r>
              <a:rPr lang="en-US" sz="1600" dirty="0">
                <a:solidFill>
                  <a:schemeClr val="bg1">
                    <a:lumMod val="50000"/>
                  </a:schemeClr>
                </a:solidFill>
                <a:latin typeface="Century Gothic" panose="020B0502020202020204" pitchFamily="34" charset="0"/>
              </a:rPr>
              <a:t>recognizing housing and non housing images</a:t>
            </a:r>
          </a:p>
        </p:txBody>
      </p:sp>
    </p:spTree>
    <p:extLst>
      <p:ext uri="{BB962C8B-B14F-4D97-AF65-F5344CB8AC3E}">
        <p14:creationId xmlns:p14="http://schemas.microsoft.com/office/powerpoint/2010/main" val="235635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5195887" y="2625120"/>
            <a:ext cx="1800226" cy="1323439"/>
          </a:xfrm>
          <a:prstGeom prst="rect">
            <a:avLst/>
          </a:prstGeom>
          <a:noFill/>
        </p:spPr>
        <p:txBody>
          <a:bodyPr wrap="square" rtlCol="0">
            <a:spAutoFit/>
          </a:bodyPr>
          <a:lstStyle/>
          <a:p>
            <a:pPr algn="r"/>
            <a:r>
              <a:rPr lang="en-US" sz="8000" i="1" dirty="0">
                <a:solidFill>
                  <a:schemeClr val="bg1"/>
                </a:solidFill>
                <a:latin typeface="Century Gothic" panose="020B0502020202020204" pitchFamily="34" charset="0"/>
              </a:rPr>
              <a:t>fin.</a:t>
            </a:r>
          </a:p>
        </p:txBody>
      </p:sp>
    </p:spTree>
    <p:extLst>
      <p:ext uri="{BB962C8B-B14F-4D97-AF65-F5344CB8AC3E}">
        <p14:creationId xmlns:p14="http://schemas.microsoft.com/office/powerpoint/2010/main" val="290966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3750307" y="5092095"/>
            <a:ext cx="8044186" cy="1323439"/>
          </a:xfrm>
          <a:prstGeom prst="rect">
            <a:avLst/>
          </a:prstGeom>
          <a:noFill/>
        </p:spPr>
        <p:txBody>
          <a:bodyPr wrap="square" rtlCol="0">
            <a:spAutoFit/>
          </a:bodyPr>
          <a:lstStyle/>
          <a:p>
            <a:pPr algn="r"/>
            <a:r>
              <a:rPr lang="en-US" sz="8000" dirty="0">
                <a:solidFill>
                  <a:schemeClr val="bg1"/>
                </a:solidFill>
                <a:latin typeface="Century Gothic" panose="020B0502020202020204" pitchFamily="34" charset="0"/>
              </a:rPr>
              <a:t>Industry outlook</a:t>
            </a:r>
          </a:p>
        </p:txBody>
      </p:sp>
    </p:spTree>
    <p:extLst>
      <p:ext uri="{BB962C8B-B14F-4D97-AF65-F5344CB8AC3E}">
        <p14:creationId xmlns:p14="http://schemas.microsoft.com/office/powerpoint/2010/main" val="84063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6391922"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Growing housing rental industry</a:t>
            </a:r>
          </a:p>
        </p:txBody>
      </p:sp>
      <p:sp>
        <p:nvSpPr>
          <p:cNvPr id="4" name="TextBox 3">
            <a:extLst>
              <a:ext uri="{FF2B5EF4-FFF2-40B4-BE49-F238E27FC236}">
                <a16:creationId xmlns:a16="http://schemas.microsoft.com/office/drawing/2014/main" id="{E5DBADB3-A07D-4E9D-B626-56DE665FA868}"/>
              </a:ext>
            </a:extLst>
          </p:cNvPr>
          <p:cNvSpPr txBox="1"/>
          <p:nvPr/>
        </p:nvSpPr>
        <p:spPr>
          <a:xfrm>
            <a:off x="461639" y="3608081"/>
            <a:ext cx="2423603"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$446.2m</a:t>
            </a:r>
          </a:p>
        </p:txBody>
      </p:sp>
      <p:sp>
        <p:nvSpPr>
          <p:cNvPr id="5" name="TextBox 4">
            <a:extLst>
              <a:ext uri="{FF2B5EF4-FFF2-40B4-BE49-F238E27FC236}">
                <a16:creationId xmlns:a16="http://schemas.microsoft.com/office/drawing/2014/main" id="{963394F0-41DB-4690-A7F8-264838447BDA}"/>
              </a:ext>
            </a:extLst>
          </p:cNvPr>
          <p:cNvSpPr txBox="1"/>
          <p:nvPr/>
        </p:nvSpPr>
        <p:spPr>
          <a:xfrm>
            <a:off x="461639" y="5190852"/>
            <a:ext cx="1775534"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15.7%</a:t>
            </a:r>
          </a:p>
        </p:txBody>
      </p:sp>
      <p:sp>
        <p:nvSpPr>
          <p:cNvPr id="6" name="TextBox 5">
            <a:extLst>
              <a:ext uri="{FF2B5EF4-FFF2-40B4-BE49-F238E27FC236}">
                <a16:creationId xmlns:a16="http://schemas.microsoft.com/office/drawing/2014/main" id="{C40A5A9C-C4DF-4AFA-BC20-44B0488D06F3}"/>
              </a:ext>
            </a:extLst>
          </p:cNvPr>
          <p:cNvSpPr txBox="1"/>
          <p:nvPr/>
        </p:nvSpPr>
        <p:spPr>
          <a:xfrm>
            <a:off x="5355082" y="5190852"/>
            <a:ext cx="1775534"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10.7%</a:t>
            </a:r>
          </a:p>
        </p:txBody>
      </p:sp>
      <p:sp>
        <p:nvSpPr>
          <p:cNvPr id="7" name="TextBox 6">
            <a:extLst>
              <a:ext uri="{FF2B5EF4-FFF2-40B4-BE49-F238E27FC236}">
                <a16:creationId xmlns:a16="http://schemas.microsoft.com/office/drawing/2014/main" id="{41EB8C32-4B39-40AA-BD5A-A0C9F87483EB}"/>
              </a:ext>
            </a:extLst>
          </p:cNvPr>
          <p:cNvSpPr txBox="1"/>
          <p:nvPr/>
        </p:nvSpPr>
        <p:spPr>
          <a:xfrm>
            <a:off x="5355082" y="3605446"/>
            <a:ext cx="2130641"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$50.0m</a:t>
            </a:r>
          </a:p>
        </p:txBody>
      </p:sp>
      <p:sp>
        <p:nvSpPr>
          <p:cNvPr id="10" name="TextBox 9">
            <a:extLst>
              <a:ext uri="{FF2B5EF4-FFF2-40B4-BE49-F238E27FC236}">
                <a16:creationId xmlns:a16="http://schemas.microsoft.com/office/drawing/2014/main" id="{E16E3496-4079-4BC0-B10A-11AA04634EDF}"/>
              </a:ext>
            </a:extLst>
          </p:cNvPr>
          <p:cNvSpPr txBox="1"/>
          <p:nvPr/>
        </p:nvSpPr>
        <p:spPr>
          <a:xfrm>
            <a:off x="508984" y="3342059"/>
            <a:ext cx="1026851"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Revenue</a:t>
            </a:r>
          </a:p>
        </p:txBody>
      </p:sp>
      <p:sp>
        <p:nvSpPr>
          <p:cNvPr id="11" name="TextBox 10">
            <a:extLst>
              <a:ext uri="{FF2B5EF4-FFF2-40B4-BE49-F238E27FC236}">
                <a16:creationId xmlns:a16="http://schemas.microsoft.com/office/drawing/2014/main" id="{1F5D42E0-2A51-4EA3-85A6-4799B875E5A9}"/>
              </a:ext>
            </a:extLst>
          </p:cNvPr>
          <p:cNvSpPr txBox="1"/>
          <p:nvPr/>
        </p:nvSpPr>
        <p:spPr>
          <a:xfrm>
            <a:off x="538579" y="4927466"/>
            <a:ext cx="2091435"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Annual growth ‘14-’19</a:t>
            </a:r>
          </a:p>
        </p:txBody>
      </p:sp>
      <p:sp>
        <p:nvSpPr>
          <p:cNvPr id="12" name="TextBox 11">
            <a:extLst>
              <a:ext uri="{FF2B5EF4-FFF2-40B4-BE49-F238E27FC236}">
                <a16:creationId xmlns:a16="http://schemas.microsoft.com/office/drawing/2014/main" id="{072CEA54-24A0-46F8-AF05-71D17711C268}"/>
              </a:ext>
            </a:extLst>
          </p:cNvPr>
          <p:cNvSpPr txBox="1"/>
          <p:nvPr/>
        </p:nvSpPr>
        <p:spPr>
          <a:xfrm>
            <a:off x="5431651" y="4923958"/>
            <a:ext cx="2091435"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Annual growth ‘19-’24</a:t>
            </a:r>
          </a:p>
        </p:txBody>
      </p:sp>
      <p:sp>
        <p:nvSpPr>
          <p:cNvPr id="15" name="TextBox 14">
            <a:extLst>
              <a:ext uri="{FF2B5EF4-FFF2-40B4-BE49-F238E27FC236}">
                <a16:creationId xmlns:a16="http://schemas.microsoft.com/office/drawing/2014/main" id="{C11C29EF-B863-4F3F-A620-1006C3925616}"/>
              </a:ext>
            </a:extLst>
          </p:cNvPr>
          <p:cNvSpPr txBox="1"/>
          <p:nvPr/>
        </p:nvSpPr>
        <p:spPr>
          <a:xfrm>
            <a:off x="5431651" y="3342059"/>
            <a:ext cx="1026851"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Profit</a:t>
            </a:r>
          </a:p>
        </p:txBody>
      </p:sp>
      <p:sp>
        <p:nvSpPr>
          <p:cNvPr id="17" name="TextBox 16">
            <a:extLst>
              <a:ext uri="{FF2B5EF4-FFF2-40B4-BE49-F238E27FC236}">
                <a16:creationId xmlns:a16="http://schemas.microsoft.com/office/drawing/2014/main" id="{BF776C0F-1EEE-4688-B2C9-49A801D53D62}"/>
              </a:ext>
            </a:extLst>
          </p:cNvPr>
          <p:cNvSpPr txBox="1"/>
          <p:nvPr/>
        </p:nvSpPr>
        <p:spPr>
          <a:xfrm>
            <a:off x="508983" y="2637784"/>
            <a:ext cx="3077595" cy="400110"/>
          </a:xfrm>
          <a:prstGeom prst="rect">
            <a:avLst/>
          </a:prstGeom>
          <a:noFill/>
        </p:spPr>
        <p:txBody>
          <a:bodyPr wrap="square" rtlCol="0">
            <a:spAutoFit/>
          </a:bodyPr>
          <a:lstStyle/>
          <a:p>
            <a:r>
              <a:rPr lang="en-US" sz="2000" dirty="0">
                <a:solidFill>
                  <a:schemeClr val="tx1">
                    <a:lumMod val="50000"/>
                    <a:lumOff val="50000"/>
                  </a:schemeClr>
                </a:solidFill>
                <a:latin typeface="Century Gothic" panose="020B0502020202020204" pitchFamily="34" charset="0"/>
              </a:rPr>
              <a:t>Key statistics snapshot:</a:t>
            </a:r>
          </a:p>
        </p:txBody>
      </p:sp>
      <p:sp>
        <p:nvSpPr>
          <p:cNvPr id="18" name="TextBox 17">
            <a:extLst>
              <a:ext uri="{FF2B5EF4-FFF2-40B4-BE49-F238E27FC236}">
                <a16:creationId xmlns:a16="http://schemas.microsoft.com/office/drawing/2014/main" id="{B4503C0B-7F92-4D09-BC6A-62D8AE425085}"/>
              </a:ext>
            </a:extLst>
          </p:cNvPr>
          <p:cNvSpPr txBox="1"/>
          <p:nvPr/>
        </p:nvSpPr>
        <p:spPr>
          <a:xfrm>
            <a:off x="7742808" y="6627168"/>
            <a:ext cx="4570520" cy="230832"/>
          </a:xfrm>
          <a:prstGeom prst="rect">
            <a:avLst/>
          </a:prstGeom>
          <a:noFill/>
        </p:spPr>
        <p:txBody>
          <a:bodyPr wrap="square" rtlCol="0">
            <a:spAutoFit/>
          </a:bodyPr>
          <a:lstStyle/>
          <a:p>
            <a:r>
              <a:rPr lang="en-US" sz="900" i="1" dirty="0">
                <a:solidFill>
                  <a:schemeClr val="bg1">
                    <a:lumMod val="75000"/>
                  </a:schemeClr>
                </a:solidFill>
                <a:latin typeface="Century Gothic" panose="020B0502020202020204" pitchFamily="34" charset="0"/>
              </a:rPr>
              <a:t>IBISWorld Industry Report OD5453 - Online Apartment Rental Services in the US</a:t>
            </a:r>
          </a:p>
        </p:txBody>
      </p:sp>
      <p:sp>
        <p:nvSpPr>
          <p:cNvPr id="19" name="TextBox 18">
            <a:extLst>
              <a:ext uri="{FF2B5EF4-FFF2-40B4-BE49-F238E27FC236}">
                <a16:creationId xmlns:a16="http://schemas.microsoft.com/office/drawing/2014/main" id="{0204D286-0545-4CE5-B50A-36F00C8E5064}"/>
              </a:ext>
            </a:extLst>
          </p:cNvPr>
          <p:cNvSpPr txBox="1"/>
          <p:nvPr/>
        </p:nvSpPr>
        <p:spPr>
          <a:xfrm>
            <a:off x="508983" y="1885150"/>
            <a:ext cx="2177067" cy="400110"/>
          </a:xfrm>
          <a:prstGeom prst="rect">
            <a:avLst/>
          </a:prstGeom>
          <a:noFill/>
        </p:spPr>
        <p:txBody>
          <a:bodyPr wrap="square" rtlCol="0">
            <a:spAutoFit/>
          </a:bodyPr>
          <a:lstStyle/>
          <a:p>
            <a:r>
              <a:rPr lang="en-US" sz="2000" dirty="0">
                <a:solidFill>
                  <a:schemeClr val="tx1">
                    <a:lumMod val="50000"/>
                    <a:lumOff val="50000"/>
                  </a:schemeClr>
                </a:solidFill>
                <a:latin typeface="Century Gothic" panose="020B0502020202020204" pitchFamily="34" charset="0"/>
              </a:rPr>
              <a:t>Popular Players:</a:t>
            </a:r>
          </a:p>
        </p:txBody>
      </p:sp>
      <p:sp>
        <p:nvSpPr>
          <p:cNvPr id="20" name="TextBox 19">
            <a:extLst>
              <a:ext uri="{FF2B5EF4-FFF2-40B4-BE49-F238E27FC236}">
                <a16:creationId xmlns:a16="http://schemas.microsoft.com/office/drawing/2014/main" id="{EB60DCFB-5B9C-4177-91EB-69A12AD4B654}"/>
              </a:ext>
            </a:extLst>
          </p:cNvPr>
          <p:cNvSpPr txBox="1"/>
          <p:nvPr/>
        </p:nvSpPr>
        <p:spPr>
          <a:xfrm>
            <a:off x="2555289" y="1885150"/>
            <a:ext cx="3409950" cy="400110"/>
          </a:xfrm>
          <a:prstGeom prst="rect">
            <a:avLst/>
          </a:prstGeom>
          <a:noFill/>
        </p:spPr>
        <p:txBody>
          <a:bodyPr wrap="square" rtlCol="0">
            <a:spAutoFit/>
          </a:bodyPr>
          <a:lstStyle/>
          <a:p>
            <a:r>
              <a:rPr lang="en-US" sz="2000" dirty="0">
                <a:solidFill>
                  <a:schemeClr val="accent1">
                    <a:lumMod val="75000"/>
                  </a:schemeClr>
                </a:solidFill>
                <a:latin typeface="Century Gothic" panose="020B0502020202020204" pitchFamily="34" charset="0"/>
              </a:rPr>
              <a:t>Craigslist, Zillow, Rent.com </a:t>
            </a:r>
          </a:p>
        </p:txBody>
      </p:sp>
    </p:spTree>
    <p:extLst>
      <p:ext uri="{BB962C8B-B14F-4D97-AF65-F5344CB8AC3E}">
        <p14:creationId xmlns:p14="http://schemas.microsoft.com/office/powerpoint/2010/main" val="179374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8" y="710214"/>
            <a:ext cx="7767961"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Housing rental industry: Major markets</a:t>
            </a:r>
          </a:p>
        </p:txBody>
      </p:sp>
      <p:sp>
        <p:nvSpPr>
          <p:cNvPr id="16" name="TextBox 15">
            <a:extLst>
              <a:ext uri="{FF2B5EF4-FFF2-40B4-BE49-F238E27FC236}">
                <a16:creationId xmlns:a16="http://schemas.microsoft.com/office/drawing/2014/main" id="{2E473B0B-708C-4017-B933-3933B5F7AE84}"/>
              </a:ext>
            </a:extLst>
          </p:cNvPr>
          <p:cNvSpPr txBox="1"/>
          <p:nvPr/>
        </p:nvSpPr>
        <p:spPr>
          <a:xfrm>
            <a:off x="10929892" y="6627168"/>
            <a:ext cx="1392314" cy="230832"/>
          </a:xfrm>
          <a:prstGeom prst="rect">
            <a:avLst/>
          </a:prstGeom>
          <a:noFill/>
        </p:spPr>
        <p:txBody>
          <a:bodyPr wrap="square" rtlCol="0">
            <a:spAutoFit/>
          </a:bodyPr>
          <a:lstStyle/>
          <a:p>
            <a:r>
              <a:rPr lang="en-US" sz="900" i="1" dirty="0">
                <a:solidFill>
                  <a:schemeClr val="bg1">
                    <a:lumMod val="75000"/>
                  </a:schemeClr>
                </a:solidFill>
                <a:latin typeface="Century Gothic" panose="020B0502020202020204" pitchFamily="34" charset="0"/>
              </a:rPr>
              <a:t>www.ibisworld.com</a:t>
            </a:r>
          </a:p>
        </p:txBody>
      </p:sp>
      <p:graphicFrame>
        <p:nvGraphicFramePr>
          <p:cNvPr id="21" name="Chart 20">
            <a:extLst>
              <a:ext uri="{FF2B5EF4-FFF2-40B4-BE49-F238E27FC236}">
                <a16:creationId xmlns:a16="http://schemas.microsoft.com/office/drawing/2014/main" id="{79C734C7-57F6-4B70-9C0F-AF0A2074124D}"/>
              </a:ext>
            </a:extLst>
          </p:cNvPr>
          <p:cNvGraphicFramePr/>
          <p:nvPr>
            <p:extLst>
              <p:ext uri="{D42A27DB-BD31-4B8C-83A1-F6EECF244321}">
                <p14:modId xmlns:p14="http://schemas.microsoft.com/office/powerpoint/2010/main" val="576537864"/>
              </p:ext>
            </p:extLst>
          </p:nvPr>
        </p:nvGraphicFramePr>
        <p:xfrm>
          <a:off x="633088" y="1944922"/>
          <a:ext cx="6653538" cy="3949852"/>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459A2611-F27C-4AFC-B9B1-2D9C7BF018E2}"/>
              </a:ext>
            </a:extLst>
          </p:cNvPr>
          <p:cNvSpPr txBox="1"/>
          <p:nvPr/>
        </p:nvSpPr>
        <p:spPr>
          <a:xfrm>
            <a:off x="556610" y="1542482"/>
            <a:ext cx="3167666"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Major market segmentation (2019)</a:t>
            </a:r>
          </a:p>
        </p:txBody>
      </p:sp>
      <p:sp>
        <p:nvSpPr>
          <p:cNvPr id="23" name="TextBox 22">
            <a:extLst>
              <a:ext uri="{FF2B5EF4-FFF2-40B4-BE49-F238E27FC236}">
                <a16:creationId xmlns:a16="http://schemas.microsoft.com/office/drawing/2014/main" id="{DA005BE0-F5E3-46B4-B63E-013C72B2006C}"/>
              </a:ext>
            </a:extLst>
          </p:cNvPr>
          <p:cNvSpPr txBox="1"/>
          <p:nvPr/>
        </p:nvSpPr>
        <p:spPr>
          <a:xfrm>
            <a:off x="556610" y="5993897"/>
            <a:ext cx="1600664" cy="338554"/>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Total: $446.2m</a:t>
            </a:r>
          </a:p>
        </p:txBody>
      </p:sp>
      <p:sp>
        <p:nvSpPr>
          <p:cNvPr id="24" name="TextBox 23">
            <a:extLst>
              <a:ext uri="{FF2B5EF4-FFF2-40B4-BE49-F238E27FC236}">
                <a16:creationId xmlns:a16="http://schemas.microsoft.com/office/drawing/2014/main" id="{FA04CFE6-1EE3-46BB-8A67-807B02D62A53}"/>
              </a:ext>
            </a:extLst>
          </p:cNvPr>
          <p:cNvSpPr txBox="1"/>
          <p:nvPr/>
        </p:nvSpPr>
        <p:spPr>
          <a:xfrm>
            <a:off x="7654216" y="2505670"/>
            <a:ext cx="3485688" cy="830997"/>
          </a:xfrm>
          <a:prstGeom prst="rect">
            <a:avLst/>
          </a:prstGeom>
          <a:noFill/>
        </p:spPr>
        <p:txBody>
          <a:bodyPr wrap="square" rtlCol="0">
            <a:spAutoFit/>
          </a:bodyPr>
          <a:lstStyle/>
          <a:p>
            <a:r>
              <a:rPr lang="en-US" sz="1600" dirty="0">
                <a:solidFill>
                  <a:schemeClr val="accent1">
                    <a:lumMod val="75000"/>
                  </a:schemeClr>
                </a:solidFill>
                <a:latin typeface="Century Gothic" panose="020B0502020202020204" pitchFamily="34" charset="0"/>
              </a:rPr>
              <a:t>Millennials</a:t>
            </a:r>
            <a:r>
              <a:rPr lang="en-US" sz="1600" dirty="0">
                <a:solidFill>
                  <a:schemeClr val="bg1">
                    <a:lumMod val="50000"/>
                  </a:schemeClr>
                </a:solidFill>
                <a:latin typeface="Century Gothic" panose="020B0502020202020204" pitchFamily="34" charset="0"/>
              </a:rPr>
              <a:t> and </a:t>
            </a:r>
            <a:r>
              <a:rPr lang="en-US" sz="1600" dirty="0">
                <a:solidFill>
                  <a:schemeClr val="accent1">
                    <a:lumMod val="75000"/>
                  </a:schemeClr>
                </a:solidFill>
                <a:latin typeface="Century Gothic" panose="020B0502020202020204" pitchFamily="34" charset="0"/>
              </a:rPr>
              <a:t>Gen Z</a:t>
            </a:r>
            <a:r>
              <a:rPr lang="en-US" sz="1600" dirty="0">
                <a:solidFill>
                  <a:schemeClr val="bg1">
                    <a:lumMod val="50000"/>
                  </a:schemeClr>
                </a:solidFill>
                <a:latin typeface="Century Gothic" panose="020B0502020202020204" pitchFamily="34" charset="0"/>
              </a:rPr>
              <a:t> more likely to use online resources for apartment search</a:t>
            </a:r>
          </a:p>
        </p:txBody>
      </p:sp>
      <p:sp>
        <p:nvSpPr>
          <p:cNvPr id="25" name="TextBox 24">
            <a:extLst>
              <a:ext uri="{FF2B5EF4-FFF2-40B4-BE49-F238E27FC236}">
                <a16:creationId xmlns:a16="http://schemas.microsoft.com/office/drawing/2014/main" id="{EBEF8BF7-C8D3-44AB-B841-CF83526E34F9}"/>
              </a:ext>
            </a:extLst>
          </p:cNvPr>
          <p:cNvSpPr txBox="1"/>
          <p:nvPr/>
        </p:nvSpPr>
        <p:spPr>
          <a:xfrm>
            <a:off x="7654216" y="2105560"/>
            <a:ext cx="2399838" cy="400110"/>
          </a:xfrm>
          <a:prstGeom prst="rect">
            <a:avLst/>
          </a:prstGeom>
          <a:noFill/>
        </p:spPr>
        <p:txBody>
          <a:bodyPr wrap="square" rtlCol="0">
            <a:spAutoFit/>
          </a:bodyPr>
          <a:lstStyle/>
          <a:p>
            <a:r>
              <a:rPr lang="en-US" sz="2000" b="1" dirty="0">
                <a:solidFill>
                  <a:schemeClr val="tx1">
                    <a:lumMod val="50000"/>
                    <a:lumOff val="50000"/>
                  </a:schemeClr>
                </a:solidFill>
                <a:latin typeface="Century Gothic" panose="020B0502020202020204" pitchFamily="34" charset="0"/>
              </a:rPr>
              <a:t>Target audience:</a:t>
            </a:r>
          </a:p>
        </p:txBody>
      </p:sp>
      <p:sp>
        <p:nvSpPr>
          <p:cNvPr id="9" name="TextBox 8">
            <a:extLst>
              <a:ext uri="{FF2B5EF4-FFF2-40B4-BE49-F238E27FC236}">
                <a16:creationId xmlns:a16="http://schemas.microsoft.com/office/drawing/2014/main" id="{3F91FF8B-AD42-482B-B6BD-0A19F7F210BD}"/>
              </a:ext>
            </a:extLst>
          </p:cNvPr>
          <p:cNvSpPr txBox="1"/>
          <p:nvPr/>
        </p:nvSpPr>
        <p:spPr>
          <a:xfrm>
            <a:off x="7654216" y="3919848"/>
            <a:ext cx="1478086" cy="830997"/>
          </a:xfrm>
          <a:prstGeom prst="rect">
            <a:avLst/>
          </a:prstGeom>
          <a:noFill/>
        </p:spPr>
        <p:txBody>
          <a:bodyPr wrap="square" rtlCol="0">
            <a:spAutoFit/>
          </a:bodyPr>
          <a:lstStyle/>
          <a:p>
            <a:r>
              <a:rPr lang="en-US" sz="4800" dirty="0">
                <a:solidFill>
                  <a:schemeClr val="accent1">
                    <a:lumMod val="75000"/>
                  </a:schemeClr>
                </a:solidFill>
                <a:latin typeface="Century Gothic" panose="020B0502020202020204" pitchFamily="34" charset="0"/>
              </a:rPr>
              <a:t>99%</a:t>
            </a:r>
          </a:p>
        </p:txBody>
      </p:sp>
      <p:sp>
        <p:nvSpPr>
          <p:cNvPr id="10" name="TextBox 9">
            <a:extLst>
              <a:ext uri="{FF2B5EF4-FFF2-40B4-BE49-F238E27FC236}">
                <a16:creationId xmlns:a16="http://schemas.microsoft.com/office/drawing/2014/main" id="{90AC8EF5-6AC5-44BB-969C-F073172D1602}"/>
              </a:ext>
            </a:extLst>
          </p:cNvPr>
          <p:cNvSpPr txBox="1"/>
          <p:nvPr/>
        </p:nvSpPr>
        <p:spPr>
          <a:xfrm>
            <a:off x="8873784" y="4042958"/>
            <a:ext cx="2363959" cy="584775"/>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Millennials use the internet to find homes</a:t>
            </a:r>
          </a:p>
        </p:txBody>
      </p:sp>
    </p:spTree>
    <p:extLst>
      <p:ext uri="{BB962C8B-B14F-4D97-AF65-F5344CB8AC3E}">
        <p14:creationId xmlns:p14="http://schemas.microsoft.com/office/powerpoint/2010/main" val="30893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2495550" y="5092095"/>
            <a:ext cx="9298943" cy="1323439"/>
          </a:xfrm>
          <a:prstGeom prst="rect">
            <a:avLst/>
          </a:prstGeom>
          <a:noFill/>
        </p:spPr>
        <p:txBody>
          <a:bodyPr wrap="square" rtlCol="0">
            <a:spAutoFit/>
          </a:bodyPr>
          <a:lstStyle/>
          <a:p>
            <a:pPr algn="r"/>
            <a:r>
              <a:rPr lang="en-US" sz="8000" dirty="0">
                <a:solidFill>
                  <a:schemeClr val="bg1"/>
                </a:solidFill>
                <a:latin typeface="Century Gothic" panose="020B0502020202020204" pitchFamily="34" charset="0"/>
              </a:rPr>
              <a:t>Business objective</a:t>
            </a:r>
          </a:p>
        </p:txBody>
      </p:sp>
    </p:spTree>
    <p:extLst>
      <p:ext uri="{BB962C8B-B14F-4D97-AF65-F5344CB8AC3E}">
        <p14:creationId xmlns:p14="http://schemas.microsoft.com/office/powerpoint/2010/main" val="404243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Housing scam</a:t>
            </a:r>
          </a:p>
        </p:txBody>
      </p:sp>
      <p:graphicFrame>
        <p:nvGraphicFramePr>
          <p:cNvPr id="6" name="Chart 5">
            <a:extLst>
              <a:ext uri="{FF2B5EF4-FFF2-40B4-BE49-F238E27FC236}">
                <a16:creationId xmlns:a16="http://schemas.microsoft.com/office/drawing/2014/main" id="{635A1589-0368-4A97-82C3-EE3930F58D1E}"/>
              </a:ext>
            </a:extLst>
          </p:cNvPr>
          <p:cNvGraphicFramePr/>
          <p:nvPr/>
        </p:nvGraphicFramePr>
        <p:xfrm>
          <a:off x="697122" y="3429000"/>
          <a:ext cx="5692774" cy="3038476"/>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A53463FB-3C29-43A5-AA2B-B47F073D0E95}"/>
              </a:ext>
            </a:extLst>
          </p:cNvPr>
          <p:cNvGrpSpPr/>
          <p:nvPr/>
        </p:nvGrpSpPr>
        <p:grpSpPr>
          <a:xfrm>
            <a:off x="697122" y="2063203"/>
            <a:ext cx="3833274" cy="769441"/>
            <a:chOff x="815174" y="2252896"/>
            <a:chExt cx="3833274" cy="769441"/>
          </a:xfrm>
        </p:grpSpPr>
        <p:sp>
          <p:nvSpPr>
            <p:cNvPr id="8" name="TextBox 7">
              <a:extLst>
                <a:ext uri="{FF2B5EF4-FFF2-40B4-BE49-F238E27FC236}">
                  <a16:creationId xmlns:a16="http://schemas.microsoft.com/office/drawing/2014/main" id="{74199981-FCDB-4CD0-9463-68659721581D}"/>
                </a:ext>
              </a:extLst>
            </p:cNvPr>
            <p:cNvSpPr txBox="1"/>
            <p:nvPr/>
          </p:nvSpPr>
          <p:spPr>
            <a:xfrm>
              <a:off x="815174" y="2252896"/>
              <a:ext cx="1775534"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43.1%</a:t>
              </a:r>
            </a:p>
          </p:txBody>
        </p:sp>
        <p:sp>
          <p:nvSpPr>
            <p:cNvPr id="13" name="TextBox 12">
              <a:extLst>
                <a:ext uri="{FF2B5EF4-FFF2-40B4-BE49-F238E27FC236}">
                  <a16:creationId xmlns:a16="http://schemas.microsoft.com/office/drawing/2014/main" id="{074931A4-4B69-40E0-A9A7-2EC86DC4B6F8}"/>
                </a:ext>
              </a:extLst>
            </p:cNvPr>
            <p:cNvSpPr txBox="1"/>
            <p:nvPr/>
          </p:nvSpPr>
          <p:spPr>
            <a:xfrm>
              <a:off x="2410929" y="2382104"/>
              <a:ext cx="2237519" cy="523220"/>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Renters encountered fraud listing</a:t>
              </a:r>
            </a:p>
          </p:txBody>
        </p:sp>
      </p:grpSp>
      <p:grpSp>
        <p:nvGrpSpPr>
          <p:cNvPr id="18" name="Group 17">
            <a:extLst>
              <a:ext uri="{FF2B5EF4-FFF2-40B4-BE49-F238E27FC236}">
                <a16:creationId xmlns:a16="http://schemas.microsoft.com/office/drawing/2014/main" id="{B305111E-708E-4930-882E-20943F26A93A}"/>
              </a:ext>
            </a:extLst>
          </p:cNvPr>
          <p:cNvGrpSpPr/>
          <p:nvPr/>
        </p:nvGrpSpPr>
        <p:grpSpPr>
          <a:xfrm>
            <a:off x="7021721" y="2063203"/>
            <a:ext cx="3008513" cy="769441"/>
            <a:chOff x="1315837" y="5008965"/>
            <a:chExt cx="3008513" cy="769441"/>
          </a:xfrm>
        </p:grpSpPr>
        <p:sp>
          <p:nvSpPr>
            <p:cNvPr id="12" name="TextBox 11">
              <a:extLst>
                <a:ext uri="{FF2B5EF4-FFF2-40B4-BE49-F238E27FC236}">
                  <a16:creationId xmlns:a16="http://schemas.microsoft.com/office/drawing/2014/main" id="{B257CCF6-233D-4255-A3EC-33177912A080}"/>
                </a:ext>
              </a:extLst>
            </p:cNvPr>
            <p:cNvSpPr txBox="1"/>
            <p:nvPr/>
          </p:nvSpPr>
          <p:spPr>
            <a:xfrm>
              <a:off x="1315837" y="5008965"/>
              <a:ext cx="2091435"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$5.2m</a:t>
              </a:r>
            </a:p>
          </p:txBody>
        </p:sp>
        <p:sp>
          <p:nvSpPr>
            <p:cNvPr id="17" name="TextBox 16">
              <a:extLst>
                <a:ext uri="{FF2B5EF4-FFF2-40B4-BE49-F238E27FC236}">
                  <a16:creationId xmlns:a16="http://schemas.microsoft.com/office/drawing/2014/main" id="{B831F1E5-16AF-4E42-9F40-C1774AE606D0}"/>
                </a:ext>
              </a:extLst>
            </p:cNvPr>
            <p:cNvSpPr txBox="1"/>
            <p:nvPr/>
          </p:nvSpPr>
          <p:spPr>
            <a:xfrm>
              <a:off x="3020539" y="5167620"/>
              <a:ext cx="1303811" cy="523220"/>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US renters lost money</a:t>
              </a:r>
            </a:p>
          </p:txBody>
        </p:sp>
      </p:grpSp>
      <p:grpSp>
        <p:nvGrpSpPr>
          <p:cNvPr id="22" name="Group 21">
            <a:extLst>
              <a:ext uri="{FF2B5EF4-FFF2-40B4-BE49-F238E27FC236}">
                <a16:creationId xmlns:a16="http://schemas.microsoft.com/office/drawing/2014/main" id="{47ECC442-9883-43C0-BE9B-4084CEAB490D}"/>
              </a:ext>
            </a:extLst>
          </p:cNvPr>
          <p:cNvGrpSpPr/>
          <p:nvPr/>
        </p:nvGrpSpPr>
        <p:grpSpPr>
          <a:xfrm>
            <a:off x="7012196" y="4721943"/>
            <a:ext cx="3636754" cy="817783"/>
            <a:chOff x="7012196" y="3855168"/>
            <a:chExt cx="3636754" cy="817783"/>
          </a:xfrm>
        </p:grpSpPr>
        <p:sp>
          <p:nvSpPr>
            <p:cNvPr id="19" name="TextBox 18">
              <a:extLst>
                <a:ext uri="{FF2B5EF4-FFF2-40B4-BE49-F238E27FC236}">
                  <a16:creationId xmlns:a16="http://schemas.microsoft.com/office/drawing/2014/main" id="{6504E36F-0B1A-419C-9AEB-6A9344534BCA}"/>
                </a:ext>
              </a:extLst>
            </p:cNvPr>
            <p:cNvSpPr txBox="1"/>
            <p:nvPr/>
          </p:nvSpPr>
          <p:spPr>
            <a:xfrm>
              <a:off x="7021721" y="3855168"/>
              <a:ext cx="3627229"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Of renters who lost money from fraud, </a:t>
              </a:r>
            </a:p>
          </p:txBody>
        </p:sp>
        <p:sp>
          <p:nvSpPr>
            <p:cNvPr id="20" name="Rectangle 19">
              <a:extLst>
                <a:ext uri="{FF2B5EF4-FFF2-40B4-BE49-F238E27FC236}">
                  <a16:creationId xmlns:a16="http://schemas.microsoft.com/office/drawing/2014/main" id="{A0EF21B1-7679-4296-942D-EE07F3E93D29}"/>
                </a:ext>
              </a:extLst>
            </p:cNvPr>
            <p:cNvSpPr/>
            <p:nvPr/>
          </p:nvSpPr>
          <p:spPr>
            <a:xfrm>
              <a:off x="7012196" y="4088176"/>
              <a:ext cx="1334020" cy="584775"/>
            </a:xfrm>
            <a:prstGeom prst="rect">
              <a:avLst/>
            </a:prstGeom>
          </p:spPr>
          <p:txBody>
            <a:bodyPr wrap="none">
              <a:spAutoFit/>
            </a:bodyPr>
            <a:lstStyle/>
            <a:p>
              <a:r>
                <a:rPr lang="en-US" sz="3200" b="1" dirty="0">
                  <a:solidFill>
                    <a:schemeClr val="accent1">
                      <a:lumMod val="75000"/>
                    </a:schemeClr>
                  </a:solidFill>
                  <a:latin typeface="Century Gothic" panose="020B0502020202020204" pitchFamily="34" charset="0"/>
                </a:rPr>
                <a:t>1 in 3</a:t>
              </a:r>
              <a:r>
                <a:rPr lang="en-US" sz="3200" b="1" dirty="0">
                  <a:solidFill>
                    <a:schemeClr val="bg1">
                      <a:lumMod val="50000"/>
                    </a:schemeClr>
                  </a:solidFill>
                  <a:latin typeface="Century Gothic" panose="020B0502020202020204" pitchFamily="34" charset="0"/>
                </a:rPr>
                <a:t> </a:t>
              </a:r>
              <a:endParaRPr lang="en-US" sz="3200" b="1" dirty="0"/>
            </a:p>
          </p:txBody>
        </p:sp>
        <p:sp>
          <p:nvSpPr>
            <p:cNvPr id="21" name="Rectangle 20">
              <a:extLst>
                <a:ext uri="{FF2B5EF4-FFF2-40B4-BE49-F238E27FC236}">
                  <a16:creationId xmlns:a16="http://schemas.microsoft.com/office/drawing/2014/main" id="{57DB7529-5A16-4794-995B-8CC316D4CA28}"/>
                </a:ext>
              </a:extLst>
            </p:cNvPr>
            <p:cNvSpPr/>
            <p:nvPr/>
          </p:nvSpPr>
          <p:spPr>
            <a:xfrm>
              <a:off x="8152659" y="4226674"/>
              <a:ext cx="1122423" cy="307777"/>
            </a:xfrm>
            <a:prstGeom prst="rect">
              <a:avLst/>
            </a:prstGeom>
          </p:spPr>
          <p:txBody>
            <a:bodyPr wrap="none">
              <a:spAutoFit/>
            </a:bodyPr>
            <a:lstStyle/>
            <a:p>
              <a:r>
                <a:rPr lang="en-US" sz="1400" dirty="0">
                  <a:solidFill>
                    <a:schemeClr val="bg1">
                      <a:lumMod val="50000"/>
                    </a:schemeClr>
                  </a:solidFill>
                  <a:latin typeface="Century Gothic" panose="020B0502020202020204" pitchFamily="34" charset="0"/>
                </a:rPr>
                <a:t>lost $1000+</a:t>
              </a:r>
              <a:endParaRPr lang="en-US" sz="1400" dirty="0"/>
            </a:p>
          </p:txBody>
        </p:sp>
      </p:grpSp>
      <p:sp>
        <p:nvSpPr>
          <p:cNvPr id="14" name="TextBox 13">
            <a:extLst>
              <a:ext uri="{FF2B5EF4-FFF2-40B4-BE49-F238E27FC236}">
                <a16:creationId xmlns:a16="http://schemas.microsoft.com/office/drawing/2014/main" id="{8B74B688-E870-4FD6-8928-608D451A4DFA}"/>
              </a:ext>
            </a:extLst>
          </p:cNvPr>
          <p:cNvSpPr txBox="1"/>
          <p:nvPr/>
        </p:nvSpPr>
        <p:spPr>
          <a:xfrm>
            <a:off x="7474998" y="6627168"/>
            <a:ext cx="4838330" cy="230832"/>
          </a:xfrm>
          <a:prstGeom prst="rect">
            <a:avLst/>
          </a:prstGeom>
          <a:noFill/>
        </p:spPr>
        <p:txBody>
          <a:bodyPr wrap="square" rtlCol="0">
            <a:spAutoFit/>
          </a:bodyPr>
          <a:lstStyle/>
          <a:p>
            <a:r>
              <a:rPr lang="en-US" sz="900" i="1" dirty="0">
                <a:solidFill>
                  <a:schemeClr val="bg1">
                    <a:lumMod val="75000"/>
                  </a:schemeClr>
                </a:solidFill>
                <a:latin typeface="Century Gothic" panose="020B0502020202020204" pitchFamily="34" charset="0"/>
              </a:rPr>
              <a:t>https://www.apartmentlist.com/rentonomics/how-common-is-rental-fraud-scams/</a:t>
            </a:r>
          </a:p>
        </p:txBody>
      </p:sp>
    </p:spTree>
    <p:extLst>
      <p:ext uri="{BB962C8B-B14F-4D97-AF65-F5344CB8AC3E}">
        <p14:creationId xmlns:p14="http://schemas.microsoft.com/office/powerpoint/2010/main" val="68960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Who are affected?</a:t>
            </a:r>
          </a:p>
        </p:txBody>
      </p:sp>
      <p:graphicFrame>
        <p:nvGraphicFramePr>
          <p:cNvPr id="5" name="Chart 4">
            <a:extLst>
              <a:ext uri="{FF2B5EF4-FFF2-40B4-BE49-F238E27FC236}">
                <a16:creationId xmlns:a16="http://schemas.microsoft.com/office/drawing/2014/main" id="{9F57279D-6635-4779-9520-47C9E0AD7FEC}"/>
              </a:ext>
            </a:extLst>
          </p:cNvPr>
          <p:cNvGraphicFramePr/>
          <p:nvPr>
            <p:extLst>
              <p:ext uri="{D42A27DB-BD31-4B8C-83A1-F6EECF244321}">
                <p14:modId xmlns:p14="http://schemas.microsoft.com/office/powerpoint/2010/main" val="3981465330"/>
              </p:ext>
            </p:extLst>
          </p:nvPr>
        </p:nvGraphicFramePr>
        <p:xfrm>
          <a:off x="579120" y="1616155"/>
          <a:ext cx="4907280" cy="45839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B0500B1-8023-474C-B92D-E8FC172CF18F}"/>
              </a:ext>
            </a:extLst>
          </p:cNvPr>
          <p:cNvGraphicFramePr/>
          <p:nvPr/>
        </p:nvGraphicFramePr>
        <p:xfrm>
          <a:off x="6238241" y="1616155"/>
          <a:ext cx="5872480" cy="458399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B1E6B581-0D95-4A1B-914B-5CBC6583DFB4}"/>
              </a:ext>
            </a:extLst>
          </p:cNvPr>
          <p:cNvSpPr txBox="1"/>
          <p:nvPr/>
        </p:nvSpPr>
        <p:spPr>
          <a:xfrm>
            <a:off x="2087772" y="2264493"/>
            <a:ext cx="3255754" cy="523220"/>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Millennials </a:t>
            </a:r>
            <a:r>
              <a:rPr lang="en-US" sz="1400" b="1" dirty="0">
                <a:solidFill>
                  <a:schemeClr val="accent1">
                    <a:lumMod val="75000"/>
                  </a:schemeClr>
                </a:solidFill>
                <a:latin typeface="Century Gothic" panose="020B0502020202020204" pitchFamily="34" charset="0"/>
              </a:rPr>
              <a:t>42%</a:t>
            </a:r>
            <a:r>
              <a:rPr lang="en-US" sz="1400" dirty="0">
                <a:solidFill>
                  <a:schemeClr val="bg1">
                    <a:lumMod val="50000"/>
                  </a:schemeClr>
                </a:solidFill>
                <a:latin typeface="Century Gothic" panose="020B0502020202020204" pitchFamily="34" charset="0"/>
              </a:rPr>
              <a:t> more likely to have lost money from rental scams</a:t>
            </a:r>
          </a:p>
        </p:txBody>
      </p:sp>
      <p:sp>
        <p:nvSpPr>
          <p:cNvPr id="7" name="TextBox 6">
            <a:extLst>
              <a:ext uri="{FF2B5EF4-FFF2-40B4-BE49-F238E27FC236}">
                <a16:creationId xmlns:a16="http://schemas.microsoft.com/office/drawing/2014/main" id="{32C89EC2-37AF-4D5B-84AC-D4461751D181}"/>
              </a:ext>
            </a:extLst>
          </p:cNvPr>
          <p:cNvSpPr txBox="1"/>
          <p:nvPr/>
        </p:nvSpPr>
        <p:spPr>
          <a:xfrm>
            <a:off x="7474998" y="6627168"/>
            <a:ext cx="4838330" cy="230832"/>
          </a:xfrm>
          <a:prstGeom prst="rect">
            <a:avLst/>
          </a:prstGeom>
          <a:noFill/>
        </p:spPr>
        <p:txBody>
          <a:bodyPr wrap="square" rtlCol="0">
            <a:spAutoFit/>
          </a:bodyPr>
          <a:lstStyle/>
          <a:p>
            <a:r>
              <a:rPr lang="en-US" sz="900" i="1" dirty="0">
                <a:solidFill>
                  <a:schemeClr val="bg1">
                    <a:lumMod val="75000"/>
                  </a:schemeClr>
                </a:solidFill>
                <a:latin typeface="Century Gothic" panose="020B0502020202020204" pitchFamily="34" charset="0"/>
              </a:rPr>
              <a:t>https://www.apartmentlist.com/rentonomics/how-common-is-rental-fraud-scams/</a:t>
            </a:r>
          </a:p>
        </p:txBody>
      </p:sp>
    </p:spTree>
    <p:extLst>
      <p:ext uri="{BB962C8B-B14F-4D97-AF65-F5344CB8AC3E}">
        <p14:creationId xmlns:p14="http://schemas.microsoft.com/office/powerpoint/2010/main" val="62470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The user story</a:t>
            </a:r>
          </a:p>
        </p:txBody>
      </p:sp>
      <p:sp>
        <p:nvSpPr>
          <p:cNvPr id="4" name="TextBox 3">
            <a:extLst>
              <a:ext uri="{FF2B5EF4-FFF2-40B4-BE49-F238E27FC236}">
                <a16:creationId xmlns:a16="http://schemas.microsoft.com/office/drawing/2014/main" id="{D29B3998-8DE8-4AE1-8B27-EEBE48561664}"/>
              </a:ext>
            </a:extLst>
          </p:cNvPr>
          <p:cNvSpPr txBox="1"/>
          <p:nvPr/>
        </p:nvSpPr>
        <p:spPr>
          <a:xfrm>
            <a:off x="1382921" y="2407690"/>
            <a:ext cx="5234091" cy="400110"/>
          </a:xfrm>
          <a:prstGeom prst="rect">
            <a:avLst/>
          </a:prstGeom>
          <a:noFill/>
        </p:spPr>
        <p:txBody>
          <a:bodyPr wrap="square" rtlCol="0">
            <a:spAutoFit/>
          </a:bodyPr>
          <a:lstStyle/>
          <a:p>
            <a:r>
              <a:rPr lang="en-US" sz="2000" dirty="0">
                <a:solidFill>
                  <a:schemeClr val="bg1">
                    <a:lumMod val="50000"/>
                  </a:schemeClr>
                </a:solidFill>
                <a:latin typeface="Century Gothic" panose="020B0502020202020204" pitchFamily="34" charset="0"/>
              </a:rPr>
              <a:t>As a </a:t>
            </a:r>
            <a:r>
              <a:rPr lang="en-US" sz="2000" b="1" dirty="0">
                <a:solidFill>
                  <a:schemeClr val="accent1">
                    <a:lumMod val="75000"/>
                  </a:schemeClr>
                </a:solidFill>
                <a:latin typeface="Century Gothic" panose="020B0502020202020204" pitchFamily="34" charset="0"/>
              </a:rPr>
              <a:t>millennial house-hunter,</a:t>
            </a:r>
          </a:p>
        </p:txBody>
      </p:sp>
      <p:sp>
        <p:nvSpPr>
          <p:cNvPr id="5" name="TextBox 4">
            <a:extLst>
              <a:ext uri="{FF2B5EF4-FFF2-40B4-BE49-F238E27FC236}">
                <a16:creationId xmlns:a16="http://schemas.microsoft.com/office/drawing/2014/main" id="{3C91DE88-58E9-4350-BF7D-F697EB4B6D0C}"/>
              </a:ext>
            </a:extLst>
          </p:cNvPr>
          <p:cNvSpPr txBox="1"/>
          <p:nvPr/>
        </p:nvSpPr>
        <p:spPr>
          <a:xfrm>
            <a:off x="1382921" y="3572119"/>
            <a:ext cx="10455754" cy="400110"/>
          </a:xfrm>
          <a:prstGeom prst="rect">
            <a:avLst/>
          </a:prstGeom>
          <a:noFill/>
        </p:spPr>
        <p:txBody>
          <a:bodyPr wrap="square" rtlCol="0">
            <a:spAutoFit/>
          </a:bodyPr>
          <a:lstStyle/>
          <a:p>
            <a:r>
              <a:rPr lang="en-US" sz="2000" dirty="0">
                <a:solidFill>
                  <a:schemeClr val="bg1">
                    <a:lumMod val="50000"/>
                  </a:schemeClr>
                </a:solidFill>
                <a:latin typeface="Century Gothic" panose="020B0502020202020204" pitchFamily="34" charset="0"/>
              </a:rPr>
              <a:t>I want an online platform having </a:t>
            </a:r>
            <a:r>
              <a:rPr lang="en-US" sz="2000" b="1" dirty="0">
                <a:solidFill>
                  <a:schemeClr val="accent1">
                    <a:lumMod val="75000"/>
                  </a:schemeClr>
                </a:solidFill>
                <a:latin typeface="Century Gothic" panose="020B0502020202020204" pitchFamily="34" charset="0"/>
              </a:rPr>
              <a:t>legitimate listings </a:t>
            </a:r>
            <a:r>
              <a:rPr lang="en-US" sz="2000" dirty="0">
                <a:solidFill>
                  <a:schemeClr val="bg1">
                    <a:lumMod val="50000"/>
                  </a:schemeClr>
                </a:solidFill>
                <a:latin typeface="Century Gothic" panose="020B0502020202020204" pitchFamily="34" charset="0"/>
              </a:rPr>
              <a:t>for apartment rentals,</a:t>
            </a:r>
            <a:endParaRPr lang="en-US" sz="2000" b="1" dirty="0">
              <a:solidFill>
                <a:schemeClr val="accent1">
                  <a:lumMod val="75000"/>
                </a:schemeClr>
              </a:solidFill>
              <a:latin typeface="Century Gothic" panose="020B0502020202020204" pitchFamily="34" charset="0"/>
            </a:endParaRPr>
          </a:p>
        </p:txBody>
      </p:sp>
      <p:sp>
        <p:nvSpPr>
          <p:cNvPr id="6" name="Rectangle 5">
            <a:extLst>
              <a:ext uri="{FF2B5EF4-FFF2-40B4-BE49-F238E27FC236}">
                <a16:creationId xmlns:a16="http://schemas.microsoft.com/office/drawing/2014/main" id="{59B32196-E3DB-4455-9967-ED41934D5E97}"/>
              </a:ext>
            </a:extLst>
          </p:cNvPr>
          <p:cNvSpPr/>
          <p:nvPr/>
        </p:nvSpPr>
        <p:spPr>
          <a:xfrm>
            <a:off x="1382921" y="4736549"/>
            <a:ext cx="9800193" cy="400110"/>
          </a:xfrm>
          <a:prstGeom prst="rect">
            <a:avLst/>
          </a:prstGeom>
        </p:spPr>
        <p:txBody>
          <a:bodyPr wrap="square">
            <a:spAutoFit/>
          </a:bodyPr>
          <a:lstStyle/>
          <a:p>
            <a:r>
              <a:rPr lang="en-US" sz="2000" dirty="0">
                <a:solidFill>
                  <a:schemeClr val="bg1">
                    <a:lumMod val="50000"/>
                  </a:schemeClr>
                </a:solidFill>
                <a:latin typeface="Century Gothic" panose="020B0502020202020204" pitchFamily="34" charset="0"/>
              </a:rPr>
              <a:t>so that I can rent out a </a:t>
            </a:r>
            <a:r>
              <a:rPr lang="en-US" sz="2000" b="1" dirty="0">
                <a:solidFill>
                  <a:schemeClr val="accent1">
                    <a:lumMod val="75000"/>
                  </a:schemeClr>
                </a:solidFill>
                <a:latin typeface="Century Gothic" panose="020B0502020202020204" pitchFamily="34" charset="0"/>
              </a:rPr>
              <a:t>nice and affordable place </a:t>
            </a:r>
            <a:r>
              <a:rPr lang="en-US" sz="2000" dirty="0">
                <a:solidFill>
                  <a:schemeClr val="bg1">
                    <a:lumMod val="50000"/>
                  </a:schemeClr>
                </a:solidFill>
                <a:latin typeface="Century Gothic" panose="020B0502020202020204" pitchFamily="34" charset="0"/>
              </a:rPr>
              <a:t>close to my workplace.</a:t>
            </a:r>
            <a:endParaRPr lang="en-US" sz="2000" dirty="0"/>
          </a:p>
        </p:txBody>
      </p:sp>
    </p:spTree>
    <p:extLst>
      <p:ext uri="{BB962C8B-B14F-4D97-AF65-F5344CB8AC3E}">
        <p14:creationId xmlns:p14="http://schemas.microsoft.com/office/powerpoint/2010/main" val="69845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3750307" y="5092095"/>
            <a:ext cx="8044186" cy="1323439"/>
          </a:xfrm>
          <a:prstGeom prst="rect">
            <a:avLst/>
          </a:prstGeom>
          <a:noFill/>
        </p:spPr>
        <p:txBody>
          <a:bodyPr wrap="square" rtlCol="0">
            <a:spAutoFit/>
          </a:bodyPr>
          <a:lstStyle/>
          <a:p>
            <a:pPr algn="r"/>
            <a:r>
              <a:rPr lang="en-US" sz="8000" dirty="0">
                <a:solidFill>
                  <a:schemeClr val="bg1"/>
                </a:solidFill>
                <a:latin typeface="Century Gothic" panose="020B0502020202020204" pitchFamily="34" charset="0"/>
              </a:rPr>
              <a:t>Data analysis</a:t>
            </a:r>
          </a:p>
        </p:txBody>
      </p:sp>
    </p:spTree>
    <p:extLst>
      <p:ext uri="{BB962C8B-B14F-4D97-AF65-F5344CB8AC3E}">
        <p14:creationId xmlns:p14="http://schemas.microsoft.com/office/powerpoint/2010/main" val="1234093824"/>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570</Words>
  <Application>Microsoft Macintosh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Century Gothic</vt:lpstr>
      <vt:lpstr>Office Theme</vt:lpstr>
      <vt:lpstr>Craigslist housing scams in San Francisco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Craigslist housing scams in San Francisco</dc:title>
  <dc:creator>Rukmini Sunil</dc:creator>
  <cp:lastModifiedBy>Kurada, Sagar Patnaik</cp:lastModifiedBy>
  <cp:revision>52</cp:revision>
  <dcterms:created xsi:type="dcterms:W3CDTF">2019-12-03T20:28:47Z</dcterms:created>
  <dcterms:modified xsi:type="dcterms:W3CDTF">2020-03-13T18:49:42Z</dcterms:modified>
</cp:coreProperties>
</file>