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80" r:id="rId4"/>
    <p:sldId id="267" r:id="rId5"/>
    <p:sldId id="281" r:id="rId6"/>
    <p:sldId id="276" r:id="rId7"/>
    <p:sldId id="282" r:id="rId8"/>
    <p:sldId id="283" r:id="rId9"/>
    <p:sldId id="284" r:id="rId10"/>
    <p:sldId id="271" r:id="rId11"/>
    <p:sldId id="277" r:id="rId12"/>
    <p:sldId id="285" r:id="rId13"/>
    <p:sldId id="290" r:id="rId14"/>
    <p:sldId id="291" r:id="rId15"/>
    <p:sldId id="292" r:id="rId16"/>
    <p:sldId id="293" r:id="rId17"/>
    <p:sldId id="286" r:id="rId18"/>
    <p:sldId id="287" r:id="rId19"/>
    <p:sldId id="288" r:id="rId20"/>
    <p:sldId id="269" r:id="rId21"/>
    <p:sldId id="270" r:id="rId22"/>
    <p:sldId id="274"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66" d="100"/>
          <a:sy n="66" d="100"/>
        </p:scale>
        <p:origin x="1301"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16/01/2025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16/01/2025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16/01/2025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16/01/2025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763316"/>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2800" dirty="0">
                <a:latin typeface="Times New Roman" panose="02020603050405020304" pitchFamily="18" charset="0"/>
                <a:cs typeface="Times New Roman" panose="02020603050405020304" pitchFamily="18" charset="0"/>
              </a:rPr>
              <a:t>Eco</a:t>
            </a:r>
            <a:r>
              <a:rPr lang="en-GB" dirty="0">
                <a:latin typeface="Times New Roman" panose="02020603050405020304" pitchFamily="18" charset="0"/>
                <a:cs typeface="Times New Roman" panose="02020603050405020304" pitchFamily="18" charset="0"/>
              </a:rPr>
              <a:t>-Drive for Mobile Application</a:t>
            </a:r>
            <a:endParaRPr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790469" y="1726214"/>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2400" dirty="0">
                <a:latin typeface="Times New Roman" panose="02020603050405020304" pitchFamily="18" charset="0"/>
                <a:ea typeface="Cambria" panose="02040503050406030204" pitchFamily="18" charset="0"/>
                <a:cs typeface="Times New Roman" panose="02020603050405020304" pitchFamily="18" charset="0"/>
              </a:rPr>
              <a:t>Batch Number: ISE-01</a:t>
            </a:r>
            <a:endParaRPr sz="2400" dirty="0">
              <a:latin typeface="Times New Roman" panose="02020603050405020304" pitchFamily="18" charset="0"/>
              <a:ea typeface="Cambria" panose="02040503050406030204" pitchFamily="18" charset="0"/>
              <a:cs typeface="Times New Roman" panose="02020603050405020304" pitchFamily="18" charset="0"/>
            </a:endParaRPr>
          </a:p>
          <a:p>
            <a:pPr marL="0" lvl="0" indent="0" algn="l" rtl="0">
              <a:spcBef>
                <a:spcPts val="400"/>
              </a:spcBef>
              <a:spcAft>
                <a:spcPts val="0"/>
              </a:spcAft>
              <a:buClr>
                <a:srgbClr val="17365D"/>
              </a:buClr>
              <a:buSzPts val="2000"/>
              <a:buNone/>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90" name="Google Shape;90;p13"/>
          <p:cNvSpPr txBox="1"/>
          <p:nvPr/>
        </p:nvSpPr>
        <p:spPr>
          <a:xfrm>
            <a:off x="6807454" y="2303845"/>
            <a:ext cx="5514300" cy="2020560"/>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l" rtl="0">
              <a:spcBef>
                <a:spcPts val="340"/>
              </a:spcBef>
              <a:spcAft>
                <a:spcPts val="0"/>
              </a:spcAft>
              <a:buClr>
                <a:srgbClr val="17365D"/>
              </a:buClr>
              <a:buSzPts val="17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Mr. </a:t>
            </a:r>
            <a:r>
              <a:rPr lang="en-GB" sz="2000" b="1" i="0" u="none" strike="noStrike" cap="none" dirty="0" err="1">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Saptasi</a:t>
            </a: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a:t>
            </a:r>
            <a:r>
              <a:rPr lang="en-GB" sz="2000" b="1" i="0" u="none" strike="noStrike" cap="none" dirty="0" err="1">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S</a:t>
            </a:r>
            <a:r>
              <a:rPr lang="en-GB" sz="2000" b="1" dirty="0" err="1">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amyal</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Professor</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School of Computer Science and Engineering</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Presidency University</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PIP2001 Capstone Project</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FINAL REVIEW</a:t>
            </a: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8" name="Google Shape;91;p13"/>
          <p:cNvSpPr txBox="1"/>
          <p:nvPr/>
        </p:nvSpPr>
        <p:spPr>
          <a:xfrm>
            <a:off x="0" y="4532584"/>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a:t>
            </a:r>
            <a:r>
              <a:rPr lang="en-US" sz="2000" b="1" dirty="0">
                <a:latin typeface="Times New Roman" panose="02020603050405020304" pitchFamily="18" charset="0"/>
                <a:ea typeface="Cambria" panose="02040503050406030204" pitchFamily="18" charset="0"/>
                <a:cs typeface="Times New Roman" panose="02020603050405020304" pitchFamily="18" charset="0"/>
                <a:sym typeface="Verdana"/>
              </a:rPr>
              <a:t>Information Science and Engineering</a:t>
            </a:r>
            <a:endPar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HoD: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Pallavi R</a:t>
            </a: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 </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Project Coordinator: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Prof. Srinivas Mishra</a:t>
            </a:r>
            <a:endPar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lvl="0">
              <a:buClr>
                <a:srgbClr val="17365D"/>
              </a:buClr>
              <a:buSzPct val="100000"/>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School Project Coordinators: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Sampath A K / Dr. Abdul Khadar A / Mr. Md Ziaur Rahman</a:t>
            </a:r>
            <a:endParaRPr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graphicFrame>
        <p:nvGraphicFramePr>
          <p:cNvPr id="2" name="Table 2">
            <a:extLst>
              <a:ext uri="{FF2B5EF4-FFF2-40B4-BE49-F238E27FC236}">
                <a16:creationId xmlns:a16="http://schemas.microsoft.com/office/drawing/2014/main" id="{818E3C24-3FFC-42C8-B1DE-5C88CCBEB315}"/>
              </a:ext>
            </a:extLst>
          </p:cNvPr>
          <p:cNvGraphicFramePr>
            <a:graphicFrameLocks noGrp="1"/>
          </p:cNvGraphicFramePr>
          <p:nvPr>
            <p:extLst>
              <p:ext uri="{D42A27DB-BD31-4B8C-83A1-F6EECF244321}">
                <p14:modId xmlns:p14="http://schemas.microsoft.com/office/powerpoint/2010/main" val="2271412310"/>
              </p:ext>
            </p:extLst>
          </p:nvPr>
        </p:nvGraphicFramePr>
        <p:xfrm>
          <a:off x="530459" y="2303845"/>
          <a:ext cx="6197599" cy="2020560"/>
        </p:xfrm>
        <a:graphic>
          <a:graphicData uri="http://schemas.openxmlformats.org/drawingml/2006/table">
            <a:tbl>
              <a:tblPr firstRow="1" bandRow="1">
                <a:tableStyleId>{5C22544A-7EE6-4342-B048-85BDC9FD1C3A}</a:tableStyleId>
              </a:tblPr>
              <a:tblGrid>
                <a:gridCol w="1868915">
                  <a:extLst>
                    <a:ext uri="{9D8B030D-6E8A-4147-A177-3AD203B41FA5}">
                      <a16:colId xmlns:a16="http://schemas.microsoft.com/office/drawing/2014/main" val="144887342"/>
                    </a:ext>
                  </a:extLst>
                </a:gridCol>
                <a:gridCol w="4328684">
                  <a:extLst>
                    <a:ext uri="{9D8B030D-6E8A-4147-A177-3AD203B41FA5}">
                      <a16:colId xmlns:a16="http://schemas.microsoft.com/office/drawing/2014/main" val="1101261079"/>
                    </a:ext>
                  </a:extLst>
                </a:gridCol>
              </a:tblGrid>
              <a:tr h="404112">
                <a:tc>
                  <a:txBody>
                    <a:bodyPr/>
                    <a:lstStyle/>
                    <a:p>
                      <a:r>
                        <a:rPr lang="en-GB" sz="2000" dirty="0">
                          <a:latin typeface="Times New Roman" panose="02020603050405020304" pitchFamily="18" charset="0"/>
                          <a:cs typeface="Times New Roman" panose="02020603050405020304" pitchFamily="18" charset="0"/>
                        </a:rPr>
                        <a:t>Roll number</a:t>
                      </a:r>
                    </a:p>
                  </a:txBody>
                  <a:tcPr/>
                </a:tc>
                <a:tc>
                  <a:txBody>
                    <a:bodyPr/>
                    <a:lstStyle/>
                    <a:p>
                      <a:r>
                        <a:rPr lang="en-GB" sz="2000" dirty="0">
                          <a:latin typeface="Times New Roman" panose="02020603050405020304" pitchFamily="18" charset="0"/>
                          <a:cs typeface="Times New Roman" panose="02020603050405020304" pitchFamily="18" charset="0"/>
                        </a:rPr>
                        <a:t>                Student Name</a:t>
                      </a:r>
                    </a:p>
                  </a:txBody>
                  <a:tcPr/>
                </a:tc>
                <a:extLst>
                  <a:ext uri="{0D108BD9-81ED-4DB2-BD59-A6C34878D82A}">
                    <a16:rowId xmlns:a16="http://schemas.microsoft.com/office/drawing/2014/main" val="1051988056"/>
                  </a:ext>
                </a:extLst>
              </a:tr>
              <a:tr h="404112">
                <a:tc>
                  <a:txBody>
                    <a:bodyPr/>
                    <a:lstStyle/>
                    <a:p>
                      <a:r>
                        <a:rPr lang="en-GB" sz="2000" dirty="0">
                          <a:latin typeface="Times New Roman" panose="02020603050405020304" pitchFamily="18" charset="0"/>
                          <a:cs typeface="Times New Roman" panose="02020603050405020304" pitchFamily="18" charset="0"/>
                        </a:rPr>
                        <a:t>20211ISE0010</a:t>
                      </a:r>
                    </a:p>
                  </a:txBody>
                  <a:tcPr/>
                </a:tc>
                <a:tc>
                  <a:txBody>
                    <a:bodyPr/>
                    <a:lstStyle/>
                    <a:p>
                      <a:r>
                        <a:rPr lang="en-GB" sz="2000" dirty="0">
                          <a:latin typeface="Times New Roman" panose="02020603050405020304" pitchFamily="18" charset="0"/>
                          <a:cs typeface="Times New Roman" panose="02020603050405020304" pitchFamily="18" charset="0"/>
                        </a:rPr>
                        <a:t>Sagar M </a:t>
                      </a:r>
                      <a:r>
                        <a:rPr lang="en-GB" sz="2000" dirty="0" err="1">
                          <a:latin typeface="Times New Roman" panose="02020603050405020304" pitchFamily="18" charset="0"/>
                          <a:cs typeface="Times New Roman" panose="02020603050405020304" pitchFamily="18" charset="0"/>
                        </a:rPr>
                        <a:t>Kodabagi</a:t>
                      </a:r>
                      <a:endParaRPr lang="en-GB"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65937449"/>
                  </a:ext>
                </a:extLst>
              </a:tr>
              <a:tr h="404112">
                <a:tc>
                  <a:txBody>
                    <a:bodyPr/>
                    <a:lstStyle/>
                    <a:p>
                      <a:r>
                        <a:rPr lang="en-GB" sz="2000" dirty="0">
                          <a:latin typeface="Times New Roman" panose="02020603050405020304" pitchFamily="18" charset="0"/>
                          <a:cs typeface="Times New Roman" panose="02020603050405020304" pitchFamily="18" charset="0"/>
                        </a:rPr>
                        <a:t>20211ISE0011</a:t>
                      </a:r>
                    </a:p>
                  </a:txBody>
                  <a:tcPr/>
                </a:tc>
                <a:tc>
                  <a:txBody>
                    <a:bodyPr/>
                    <a:lstStyle/>
                    <a:p>
                      <a:r>
                        <a:rPr lang="en-GB" sz="2000" dirty="0">
                          <a:latin typeface="Times New Roman" panose="02020603050405020304" pitchFamily="18" charset="0"/>
                          <a:cs typeface="Times New Roman" panose="02020603050405020304" pitchFamily="18" charset="0"/>
                        </a:rPr>
                        <a:t>Madan Gowda I M</a:t>
                      </a:r>
                    </a:p>
                  </a:txBody>
                  <a:tcPr/>
                </a:tc>
                <a:extLst>
                  <a:ext uri="{0D108BD9-81ED-4DB2-BD59-A6C34878D82A}">
                    <a16:rowId xmlns:a16="http://schemas.microsoft.com/office/drawing/2014/main" val="150567501"/>
                  </a:ext>
                </a:extLst>
              </a:tr>
              <a:tr h="404112">
                <a:tc>
                  <a:txBody>
                    <a:bodyPr/>
                    <a:lstStyle/>
                    <a:p>
                      <a:r>
                        <a:rPr lang="en-GB" sz="2000" dirty="0">
                          <a:latin typeface="Times New Roman" panose="02020603050405020304" pitchFamily="18" charset="0"/>
                          <a:cs typeface="Times New Roman" panose="02020603050405020304" pitchFamily="18" charset="0"/>
                        </a:rPr>
                        <a:t>20211ISE0013</a:t>
                      </a:r>
                    </a:p>
                  </a:txBody>
                  <a:tcPr/>
                </a:tc>
                <a:tc>
                  <a:txBody>
                    <a:bodyPr/>
                    <a:lstStyle/>
                    <a:p>
                      <a:r>
                        <a:rPr lang="en-GB" sz="2000" dirty="0">
                          <a:latin typeface="Times New Roman" panose="02020603050405020304" pitchFamily="18" charset="0"/>
                          <a:cs typeface="Times New Roman" panose="02020603050405020304" pitchFamily="18" charset="0"/>
                        </a:rPr>
                        <a:t>Ananya T V </a:t>
                      </a:r>
                    </a:p>
                  </a:txBody>
                  <a:tcPr/>
                </a:tc>
                <a:extLst>
                  <a:ext uri="{0D108BD9-81ED-4DB2-BD59-A6C34878D82A}">
                    <a16:rowId xmlns:a16="http://schemas.microsoft.com/office/drawing/2014/main" val="3026758563"/>
                  </a:ext>
                </a:extLst>
              </a:tr>
              <a:tr h="404112">
                <a:tc>
                  <a:txBody>
                    <a:bodyPr/>
                    <a:lstStyle/>
                    <a:p>
                      <a:r>
                        <a:rPr lang="en-GB" sz="2000" dirty="0">
                          <a:latin typeface="Times New Roman" panose="02020603050405020304" pitchFamily="18" charset="0"/>
                          <a:cs typeface="Times New Roman" panose="02020603050405020304" pitchFamily="18" charset="0"/>
                        </a:rPr>
                        <a:t>20221LIE0003</a:t>
                      </a:r>
                    </a:p>
                  </a:txBody>
                  <a:tcPr/>
                </a:tc>
                <a:tc>
                  <a:txBody>
                    <a:bodyPr/>
                    <a:lstStyle/>
                    <a:p>
                      <a:r>
                        <a:rPr lang="en-GB" sz="2000" dirty="0" err="1">
                          <a:latin typeface="Times New Roman" panose="02020603050405020304" pitchFamily="18" charset="0"/>
                          <a:cs typeface="Times New Roman" panose="02020603050405020304" pitchFamily="18" charset="0"/>
                        </a:rPr>
                        <a:t>Dhangar</a:t>
                      </a:r>
                      <a:r>
                        <a:rPr lang="en-GB" sz="2000" dirty="0">
                          <a:latin typeface="Times New Roman" panose="02020603050405020304" pitchFamily="18" charset="0"/>
                          <a:cs typeface="Times New Roman" panose="02020603050405020304" pitchFamily="18" charset="0"/>
                        </a:rPr>
                        <a:t> Rakesh</a:t>
                      </a:r>
                    </a:p>
                  </a:txBody>
                  <a:tcPr/>
                </a:tc>
                <a:extLst>
                  <a:ext uri="{0D108BD9-81ED-4DB2-BD59-A6C34878D82A}">
                    <a16:rowId xmlns:a16="http://schemas.microsoft.com/office/drawing/2014/main" val="392994024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4582C-7361-431C-B3F5-A8A65150F569}"/>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Architecture</a:t>
            </a:r>
          </a:p>
        </p:txBody>
      </p:sp>
      <p:pic>
        <p:nvPicPr>
          <p:cNvPr id="6" name="Image 13">
            <a:extLst>
              <a:ext uri="{FF2B5EF4-FFF2-40B4-BE49-F238E27FC236}">
                <a16:creationId xmlns:a16="http://schemas.microsoft.com/office/drawing/2014/main" id="{9FEAC8B9-D3BC-41EA-C5D7-06C1C6F12269}"/>
              </a:ext>
            </a:extLst>
          </p:cNvPr>
          <p:cNvPicPr>
            <a:picLocks noGrp="1"/>
          </p:cNvPicPr>
          <p:nvPr>
            <p:ph idx="1"/>
          </p:nvPr>
        </p:nvPicPr>
        <p:blipFill>
          <a:blip r:embed="rId2" cstate="print"/>
          <a:stretch>
            <a:fillRect/>
          </a:stretch>
        </p:blipFill>
        <p:spPr>
          <a:xfrm>
            <a:off x="706056" y="1143000"/>
            <a:ext cx="10370916" cy="4953000"/>
          </a:xfrm>
          <a:prstGeom prst="rect">
            <a:avLst/>
          </a:prstGeom>
        </p:spPr>
      </p:pic>
    </p:spTree>
    <p:extLst>
      <p:ext uri="{BB962C8B-B14F-4D97-AF65-F5344CB8AC3E}">
        <p14:creationId xmlns:p14="http://schemas.microsoft.com/office/powerpoint/2010/main" val="184783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components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Frontend: </a:t>
            </a:r>
            <a:r>
              <a:rPr lang="en-GB" dirty="0">
                <a:latin typeface="Times New Roman" panose="02020603050405020304" pitchFamily="18" charset="0"/>
                <a:cs typeface="Times New Roman" panose="02020603050405020304" pitchFamily="18" charset="0"/>
              </a:rPr>
              <a:t>HTML5,CSS3, JavaScript</a:t>
            </a:r>
          </a:p>
          <a:p>
            <a:r>
              <a:rPr lang="en-GB" dirty="0">
                <a:latin typeface="Times New Roman" panose="02020603050405020304" pitchFamily="18" charset="0"/>
                <a:cs typeface="Times New Roman" panose="02020603050405020304" pitchFamily="18" charset="0"/>
              </a:rPr>
              <a:t>Location Services: GPS</a:t>
            </a:r>
          </a:p>
          <a:p>
            <a:r>
              <a:rPr lang="en-GB" dirty="0">
                <a:latin typeface="Times New Roman" panose="02020603050405020304" pitchFamily="18" charset="0"/>
                <a:cs typeface="Times New Roman" panose="02020603050405020304" pitchFamily="18" charset="0"/>
              </a:rPr>
              <a:t>Backend: Node.js</a:t>
            </a:r>
          </a:p>
          <a:p>
            <a:r>
              <a:rPr lang="en-GB" dirty="0">
                <a:latin typeface="Times New Roman" panose="02020603050405020304" pitchFamily="18" charset="0"/>
                <a:cs typeface="Times New Roman" panose="02020603050405020304" pitchFamily="18" charset="0"/>
              </a:rPr>
              <a:t>Database: Firebase</a:t>
            </a:r>
          </a:p>
          <a:p>
            <a:r>
              <a:rPr lang="en-GB" dirty="0">
                <a:latin typeface="Times New Roman" panose="02020603050405020304" pitchFamily="18" charset="0"/>
                <a:cs typeface="Times New Roman" panose="02020603050405020304" pitchFamily="18" charset="0"/>
              </a:rPr>
              <a:t>Security: JWT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5552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Timeline of Project</a:t>
            </a:r>
          </a:p>
        </p:txBody>
      </p:sp>
      <p:pic>
        <p:nvPicPr>
          <p:cNvPr id="7" name="Image 15">
            <a:extLst>
              <a:ext uri="{FF2B5EF4-FFF2-40B4-BE49-F238E27FC236}">
                <a16:creationId xmlns:a16="http://schemas.microsoft.com/office/drawing/2014/main" id="{A29A7CD4-2082-4D4B-8914-DD51945617F2}"/>
              </a:ext>
            </a:extLst>
          </p:cNvPr>
          <p:cNvPicPr>
            <a:picLocks noGrp="1"/>
          </p:cNvPicPr>
          <p:nvPr>
            <p:ph idx="1"/>
          </p:nvPr>
        </p:nvPicPr>
        <p:blipFill>
          <a:blip r:embed="rId2" cstate="print"/>
          <a:stretch>
            <a:fillRect/>
          </a:stretch>
        </p:blipFill>
        <p:spPr>
          <a:xfrm>
            <a:off x="812800" y="1143000"/>
            <a:ext cx="10472516" cy="4953000"/>
          </a:xfrm>
          <a:prstGeom prst="rect">
            <a:avLst/>
          </a:prstGeom>
        </p:spPr>
      </p:pic>
    </p:spTree>
    <p:extLst>
      <p:ext uri="{BB962C8B-B14F-4D97-AF65-F5344CB8AC3E}">
        <p14:creationId xmlns:p14="http://schemas.microsoft.com/office/powerpoint/2010/main" val="1037637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47E0A-EDCB-4049-9D39-B9D3764A161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Project’s Results</a:t>
            </a:r>
          </a:p>
        </p:txBody>
      </p:sp>
      <p:sp>
        <p:nvSpPr>
          <p:cNvPr id="5" name="TextBox 4">
            <a:extLst>
              <a:ext uri="{FF2B5EF4-FFF2-40B4-BE49-F238E27FC236}">
                <a16:creationId xmlns:a16="http://schemas.microsoft.com/office/drawing/2014/main" id="{538F7D67-B7FC-496D-9C78-26DE09FA58F7}"/>
              </a:ext>
            </a:extLst>
          </p:cNvPr>
          <p:cNvSpPr txBox="1"/>
          <p:nvPr/>
        </p:nvSpPr>
        <p:spPr>
          <a:xfrm>
            <a:off x="9816916" y="6121697"/>
            <a:ext cx="2174634" cy="461665"/>
          </a:xfrm>
          <a:prstGeom prst="rect">
            <a:avLst/>
          </a:prstGeom>
          <a:noFill/>
        </p:spPr>
        <p:txBody>
          <a:bodyPr wrap="none" rtlCol="0">
            <a:spAutoFit/>
          </a:bodyPr>
          <a:lstStyle/>
          <a:p>
            <a:r>
              <a:rPr lang="en-US" sz="2400" b="1" u="sng" dirty="0">
                <a:latin typeface="Times New Roman" panose="02020603050405020304" pitchFamily="18" charset="0"/>
              </a:rPr>
              <a:t>Eco-Drive APP</a:t>
            </a:r>
            <a:endParaRPr lang="en-GB" sz="2400" b="1" u="sng" dirty="0"/>
          </a:p>
        </p:txBody>
      </p:sp>
      <p:sp>
        <p:nvSpPr>
          <p:cNvPr id="6" name="Content Placeholder 5">
            <a:extLst>
              <a:ext uri="{FF2B5EF4-FFF2-40B4-BE49-F238E27FC236}">
                <a16:creationId xmlns:a16="http://schemas.microsoft.com/office/drawing/2014/main" id="{6AED0FF4-04FB-9CCD-D44D-065FB5A8317B}"/>
              </a:ext>
            </a:extLst>
          </p:cNvPr>
          <p:cNvSpPr>
            <a:spLocks noGrp="1"/>
          </p:cNvSpPr>
          <p:nvPr>
            <p:ph idx="1"/>
          </p:nvPr>
        </p:nvSpPr>
        <p:spPr/>
        <p:txBody>
          <a:bodyPr/>
          <a:lstStyle/>
          <a:p>
            <a:endParaRPr lang="en-IN" dirty="0"/>
          </a:p>
        </p:txBody>
      </p:sp>
      <p:grpSp>
        <p:nvGrpSpPr>
          <p:cNvPr id="8" name="Group 7">
            <a:extLst>
              <a:ext uri="{FF2B5EF4-FFF2-40B4-BE49-F238E27FC236}">
                <a16:creationId xmlns:a16="http://schemas.microsoft.com/office/drawing/2014/main" id="{2CEF924F-DCA6-CAB0-9968-0F2061AA3F33}"/>
              </a:ext>
            </a:extLst>
          </p:cNvPr>
          <p:cNvGrpSpPr>
            <a:grpSpLocks/>
          </p:cNvGrpSpPr>
          <p:nvPr/>
        </p:nvGrpSpPr>
        <p:grpSpPr>
          <a:xfrm>
            <a:off x="812800" y="1143001"/>
            <a:ext cx="4837230" cy="4952996"/>
            <a:chOff x="0" y="0"/>
            <a:chExt cx="4136135" cy="3889248"/>
          </a:xfrm>
        </p:grpSpPr>
        <p:pic>
          <p:nvPicPr>
            <p:cNvPr id="9" name="Image 18">
              <a:extLst>
                <a:ext uri="{FF2B5EF4-FFF2-40B4-BE49-F238E27FC236}">
                  <a16:creationId xmlns:a16="http://schemas.microsoft.com/office/drawing/2014/main" id="{0721A160-4A49-EE02-7E6B-E3D5C1DEC31D}"/>
                </a:ext>
              </a:extLst>
            </p:cNvPr>
            <p:cNvPicPr/>
            <p:nvPr/>
          </p:nvPicPr>
          <p:blipFill>
            <a:blip r:embed="rId2" cstate="print"/>
            <a:stretch>
              <a:fillRect/>
            </a:stretch>
          </p:blipFill>
          <p:spPr>
            <a:xfrm>
              <a:off x="0" y="15240"/>
              <a:ext cx="2048255" cy="3872483"/>
            </a:xfrm>
            <a:prstGeom prst="rect">
              <a:avLst/>
            </a:prstGeom>
          </p:spPr>
        </p:pic>
        <p:pic>
          <p:nvPicPr>
            <p:cNvPr id="10" name="Image 19">
              <a:extLst>
                <a:ext uri="{FF2B5EF4-FFF2-40B4-BE49-F238E27FC236}">
                  <a16:creationId xmlns:a16="http://schemas.microsoft.com/office/drawing/2014/main" id="{4EFBE286-4B48-0E82-9C8C-5157757AA8B4}"/>
                </a:ext>
              </a:extLst>
            </p:cNvPr>
            <p:cNvPicPr/>
            <p:nvPr/>
          </p:nvPicPr>
          <p:blipFill>
            <a:blip r:embed="rId3" cstate="print"/>
            <a:stretch>
              <a:fillRect/>
            </a:stretch>
          </p:blipFill>
          <p:spPr>
            <a:xfrm>
              <a:off x="2048256" y="0"/>
              <a:ext cx="2087879" cy="3889248"/>
            </a:xfrm>
            <a:prstGeom prst="rect">
              <a:avLst/>
            </a:prstGeom>
          </p:spPr>
        </p:pic>
        <p:sp>
          <p:nvSpPr>
            <p:cNvPr id="11" name="Textbox 20">
              <a:extLst>
                <a:ext uri="{FF2B5EF4-FFF2-40B4-BE49-F238E27FC236}">
                  <a16:creationId xmlns:a16="http://schemas.microsoft.com/office/drawing/2014/main" id="{A80ACD8E-F418-7802-2D85-40276999F796}"/>
                </a:ext>
              </a:extLst>
            </p:cNvPr>
            <p:cNvSpPr txBox="1"/>
            <p:nvPr/>
          </p:nvSpPr>
          <p:spPr>
            <a:xfrm>
              <a:off x="2485644" y="3084575"/>
              <a:ext cx="1260475" cy="243840"/>
            </a:xfrm>
            <a:prstGeom prst="rect">
              <a:avLst/>
            </a:prstGeom>
            <a:ln w="6096">
              <a:solidFill>
                <a:srgbClr val="FFFFFF"/>
              </a:solidFill>
              <a:prstDash val="solid"/>
            </a:ln>
          </p:spPr>
          <p:txBody>
            <a:bodyPr wrap="square" lIns="0" tIns="0" rIns="0" bIns="0" rtlCol="0">
              <a:noAutofit/>
            </a:bodyPr>
            <a:lstStyle/>
            <a:p>
              <a:pPr marL="287655">
                <a:spcBef>
                  <a:spcPts val="360"/>
                </a:spcBef>
              </a:pPr>
              <a:r>
                <a:rPr lang="en-US" sz="1000">
                  <a:effectLst/>
                  <a:latin typeface="Times New Roman" panose="02020603050405020304" pitchFamily="18" charset="0"/>
                  <a:ea typeface="Times New Roman" panose="02020603050405020304" pitchFamily="18" charset="0"/>
                </a:rPr>
                <a:t>Second</a:t>
              </a:r>
              <a:r>
                <a:rPr lang="en-US" sz="1000" spc="-60">
                  <a:effectLst/>
                  <a:latin typeface="Times New Roman" panose="02020603050405020304" pitchFamily="18" charset="0"/>
                  <a:ea typeface="Times New Roman" panose="02020603050405020304" pitchFamily="18" charset="0"/>
                </a:rPr>
                <a:t> </a:t>
              </a:r>
              <a:r>
                <a:rPr lang="en-US" sz="1000" spc="-20">
                  <a:effectLst/>
                  <a:latin typeface="Times New Roman" panose="02020603050405020304" pitchFamily="18" charset="0"/>
                  <a:ea typeface="Times New Roman" panose="02020603050405020304" pitchFamily="18" charset="0"/>
                </a:rPr>
                <a:t>Page</a:t>
              </a:r>
              <a:endParaRPr lang="en-IN" sz="1100">
                <a:effectLst/>
                <a:latin typeface="Times New Roman" panose="02020603050405020304" pitchFamily="18" charset="0"/>
                <a:ea typeface="Times New Roman" panose="02020603050405020304" pitchFamily="18" charset="0"/>
              </a:endParaRPr>
            </a:p>
          </p:txBody>
        </p:sp>
        <p:sp>
          <p:nvSpPr>
            <p:cNvPr id="12" name="Textbox 21">
              <a:extLst>
                <a:ext uri="{FF2B5EF4-FFF2-40B4-BE49-F238E27FC236}">
                  <a16:creationId xmlns:a16="http://schemas.microsoft.com/office/drawing/2014/main" id="{6C918B22-2E0C-0184-D3AB-9F7A405565E9}"/>
                </a:ext>
              </a:extLst>
            </p:cNvPr>
            <p:cNvSpPr txBox="1"/>
            <p:nvPr/>
          </p:nvSpPr>
          <p:spPr>
            <a:xfrm>
              <a:off x="365759" y="3098291"/>
              <a:ext cx="1231900" cy="387350"/>
            </a:xfrm>
            <a:prstGeom prst="rect">
              <a:avLst/>
            </a:prstGeom>
            <a:ln w="6096">
              <a:solidFill>
                <a:srgbClr val="FFFFFF"/>
              </a:solidFill>
              <a:prstDash val="solid"/>
            </a:ln>
          </p:spPr>
          <p:txBody>
            <a:bodyPr wrap="square" lIns="0" tIns="0" rIns="0" bIns="0" rtlCol="0">
              <a:noAutofit/>
            </a:bodyPr>
            <a:lstStyle/>
            <a:p>
              <a:pPr marL="347345">
                <a:spcBef>
                  <a:spcPts val="375"/>
                </a:spcBef>
              </a:pPr>
              <a:r>
                <a:rPr lang="en-US" sz="1000">
                  <a:effectLst/>
                  <a:latin typeface="Times New Roman" panose="02020603050405020304" pitchFamily="18" charset="0"/>
                  <a:ea typeface="Times New Roman" panose="02020603050405020304" pitchFamily="18" charset="0"/>
                </a:rPr>
                <a:t>First</a:t>
              </a:r>
              <a:r>
                <a:rPr lang="en-US" sz="1000" spc="-40">
                  <a:effectLst/>
                  <a:latin typeface="Times New Roman" panose="02020603050405020304" pitchFamily="18" charset="0"/>
                  <a:ea typeface="Times New Roman" panose="02020603050405020304" pitchFamily="18" charset="0"/>
                </a:rPr>
                <a:t> </a:t>
              </a:r>
              <a:r>
                <a:rPr lang="en-US" sz="1000" spc="-20">
                  <a:effectLst/>
                  <a:latin typeface="Times New Roman" panose="02020603050405020304" pitchFamily="18" charset="0"/>
                  <a:ea typeface="Times New Roman" panose="02020603050405020304" pitchFamily="18" charset="0"/>
                </a:rPr>
                <a:t>Page</a:t>
              </a:r>
              <a:endParaRPr lang="en-IN" sz="1100">
                <a:effectLst/>
                <a:latin typeface="Times New Roman" panose="02020603050405020304" pitchFamily="18" charset="0"/>
                <a:ea typeface="Times New Roman" panose="02020603050405020304" pitchFamily="18" charset="0"/>
              </a:endParaRPr>
            </a:p>
          </p:txBody>
        </p:sp>
      </p:grpSp>
      <p:grpSp>
        <p:nvGrpSpPr>
          <p:cNvPr id="13" name="Group 12">
            <a:extLst>
              <a:ext uri="{FF2B5EF4-FFF2-40B4-BE49-F238E27FC236}">
                <a16:creationId xmlns:a16="http://schemas.microsoft.com/office/drawing/2014/main" id="{2B7EB0DD-A94A-B20A-1FC9-4DFDAAD3B594}"/>
              </a:ext>
            </a:extLst>
          </p:cNvPr>
          <p:cNvGrpSpPr>
            <a:grpSpLocks/>
          </p:cNvGrpSpPr>
          <p:nvPr/>
        </p:nvGrpSpPr>
        <p:grpSpPr>
          <a:xfrm>
            <a:off x="5705433" y="1117302"/>
            <a:ext cx="5775368" cy="4976753"/>
            <a:chOff x="0" y="3047"/>
            <a:chExt cx="4247386" cy="2938272"/>
          </a:xfrm>
        </p:grpSpPr>
        <p:pic>
          <p:nvPicPr>
            <p:cNvPr id="14" name="Image 23">
              <a:extLst>
                <a:ext uri="{FF2B5EF4-FFF2-40B4-BE49-F238E27FC236}">
                  <a16:creationId xmlns:a16="http://schemas.microsoft.com/office/drawing/2014/main" id="{160C2B7D-7CE0-D0F5-137C-F4D0985E059B}"/>
                </a:ext>
              </a:extLst>
            </p:cNvPr>
            <p:cNvPicPr/>
            <p:nvPr/>
          </p:nvPicPr>
          <p:blipFill>
            <a:blip r:embed="rId4" cstate="print"/>
            <a:stretch>
              <a:fillRect/>
            </a:stretch>
          </p:blipFill>
          <p:spPr>
            <a:xfrm>
              <a:off x="0" y="332048"/>
              <a:ext cx="2077212" cy="2609270"/>
            </a:xfrm>
            <a:prstGeom prst="rect">
              <a:avLst/>
            </a:prstGeom>
          </p:spPr>
        </p:pic>
        <p:pic>
          <p:nvPicPr>
            <p:cNvPr id="15" name="Image 24">
              <a:extLst>
                <a:ext uri="{FF2B5EF4-FFF2-40B4-BE49-F238E27FC236}">
                  <a16:creationId xmlns:a16="http://schemas.microsoft.com/office/drawing/2014/main" id="{21B56ED9-96C1-3701-F154-1C71C3532DF6}"/>
                </a:ext>
              </a:extLst>
            </p:cNvPr>
            <p:cNvPicPr/>
            <p:nvPr/>
          </p:nvPicPr>
          <p:blipFill>
            <a:blip r:embed="rId5" cstate="print"/>
            <a:stretch>
              <a:fillRect/>
            </a:stretch>
          </p:blipFill>
          <p:spPr>
            <a:xfrm>
              <a:off x="2077211" y="41148"/>
              <a:ext cx="2170175" cy="2900171"/>
            </a:xfrm>
            <a:prstGeom prst="rect">
              <a:avLst/>
            </a:prstGeom>
          </p:spPr>
        </p:pic>
        <p:sp>
          <p:nvSpPr>
            <p:cNvPr id="16" name="Graphic 25">
              <a:extLst>
                <a:ext uri="{FF2B5EF4-FFF2-40B4-BE49-F238E27FC236}">
                  <a16:creationId xmlns:a16="http://schemas.microsoft.com/office/drawing/2014/main" id="{F8687634-70A0-8FE5-7B34-E04136B37342}"/>
                </a:ext>
              </a:extLst>
            </p:cNvPr>
            <p:cNvSpPr/>
            <p:nvPr/>
          </p:nvSpPr>
          <p:spPr>
            <a:xfrm>
              <a:off x="414528" y="3047"/>
              <a:ext cx="1233170" cy="387350"/>
            </a:xfrm>
            <a:custGeom>
              <a:avLst/>
              <a:gdLst/>
              <a:ahLst/>
              <a:cxnLst/>
              <a:rect l="l" t="t" r="r" b="b"/>
              <a:pathLst>
                <a:path w="1233170" h="387350">
                  <a:moveTo>
                    <a:pt x="1232916" y="387096"/>
                  </a:moveTo>
                  <a:lnTo>
                    <a:pt x="0" y="387096"/>
                  </a:lnTo>
                  <a:lnTo>
                    <a:pt x="0" y="0"/>
                  </a:lnTo>
                  <a:lnTo>
                    <a:pt x="1232916" y="0"/>
                  </a:lnTo>
                  <a:lnTo>
                    <a:pt x="1232916" y="387096"/>
                  </a:lnTo>
                  <a:close/>
                </a:path>
              </a:pathLst>
            </a:custGeom>
            <a:solidFill>
              <a:srgbClr val="FFFFFF"/>
            </a:solidFill>
          </p:spPr>
          <p:txBody>
            <a:bodyPr wrap="square" lIns="0" tIns="0" rIns="0" bIns="0" rtlCol="0">
              <a:prstTxWarp prst="textNoShape">
                <a:avLst/>
              </a:prstTxWarp>
              <a:noAutofit/>
            </a:bodyPr>
            <a:lstStyle/>
            <a:p>
              <a:endParaRPr lang="en-IN"/>
            </a:p>
          </p:txBody>
        </p:sp>
        <p:sp>
          <p:nvSpPr>
            <p:cNvPr id="17" name="Graphic 26">
              <a:extLst>
                <a:ext uri="{FF2B5EF4-FFF2-40B4-BE49-F238E27FC236}">
                  <a16:creationId xmlns:a16="http://schemas.microsoft.com/office/drawing/2014/main" id="{84251800-BD34-5D20-2A79-0313E3A129AE}"/>
                </a:ext>
              </a:extLst>
            </p:cNvPr>
            <p:cNvSpPr/>
            <p:nvPr/>
          </p:nvSpPr>
          <p:spPr>
            <a:xfrm>
              <a:off x="414528" y="3047"/>
              <a:ext cx="1233170" cy="387350"/>
            </a:xfrm>
            <a:custGeom>
              <a:avLst/>
              <a:gdLst/>
              <a:ahLst/>
              <a:cxnLst/>
              <a:rect l="l" t="t" r="r" b="b"/>
              <a:pathLst>
                <a:path w="1233170" h="387350">
                  <a:moveTo>
                    <a:pt x="0" y="0"/>
                  </a:moveTo>
                  <a:lnTo>
                    <a:pt x="1232916" y="0"/>
                  </a:lnTo>
                  <a:lnTo>
                    <a:pt x="1232916" y="387096"/>
                  </a:lnTo>
                  <a:lnTo>
                    <a:pt x="0" y="387096"/>
                  </a:lnTo>
                  <a:lnTo>
                    <a:pt x="0" y="0"/>
                  </a:lnTo>
                  <a:close/>
                </a:path>
              </a:pathLst>
            </a:custGeom>
            <a:ln w="6095">
              <a:solidFill>
                <a:srgbClr val="FFFFFF"/>
              </a:solidFill>
              <a:prstDash val="solid"/>
            </a:ln>
          </p:spPr>
          <p:txBody>
            <a:bodyPr wrap="square" lIns="0" tIns="0" rIns="0" bIns="0" rtlCol="0">
              <a:prstTxWarp prst="textNoShape">
                <a:avLst/>
              </a:prstTxWarp>
              <a:noAutofit/>
            </a:bodyPr>
            <a:lstStyle/>
            <a:p>
              <a:endParaRPr lang="en-IN"/>
            </a:p>
          </p:txBody>
        </p:sp>
        <p:sp>
          <p:nvSpPr>
            <p:cNvPr id="18" name="Textbox 27">
              <a:extLst>
                <a:ext uri="{FF2B5EF4-FFF2-40B4-BE49-F238E27FC236}">
                  <a16:creationId xmlns:a16="http://schemas.microsoft.com/office/drawing/2014/main" id="{86962FD6-CC81-0702-13B0-1C7E82717900}"/>
                </a:ext>
              </a:extLst>
            </p:cNvPr>
            <p:cNvSpPr txBox="1"/>
            <p:nvPr/>
          </p:nvSpPr>
          <p:spPr>
            <a:xfrm>
              <a:off x="739140" y="53465"/>
              <a:ext cx="593090" cy="146050"/>
            </a:xfrm>
            <a:prstGeom prst="rect">
              <a:avLst/>
            </a:prstGeom>
          </p:spPr>
          <p:txBody>
            <a:bodyPr wrap="square" lIns="0" tIns="0" rIns="0" bIns="0" rtlCol="0">
              <a:noAutofit/>
            </a:bodyPr>
            <a:lstStyle/>
            <a:p>
              <a:pPr>
                <a:lnSpc>
                  <a:spcPts val="1140"/>
                </a:lnSpc>
              </a:pPr>
              <a:r>
                <a:rPr lang="en-US" sz="1000">
                  <a:effectLst/>
                  <a:latin typeface="Times New Roman" panose="02020603050405020304" pitchFamily="18" charset="0"/>
                  <a:ea typeface="Times New Roman" panose="02020603050405020304" pitchFamily="18" charset="0"/>
                </a:rPr>
                <a:t>Third</a:t>
              </a:r>
              <a:r>
                <a:rPr lang="en-US" sz="1000" spc="-45">
                  <a:effectLst/>
                  <a:latin typeface="Times New Roman" panose="02020603050405020304" pitchFamily="18" charset="0"/>
                  <a:ea typeface="Times New Roman" panose="02020603050405020304" pitchFamily="18" charset="0"/>
                </a:rPr>
                <a:t> </a:t>
              </a:r>
              <a:r>
                <a:rPr lang="en-US" sz="1000" spc="-20">
                  <a:effectLst/>
                  <a:latin typeface="Times New Roman" panose="02020603050405020304" pitchFamily="18" charset="0"/>
                  <a:ea typeface="Times New Roman" panose="02020603050405020304" pitchFamily="18" charset="0"/>
                </a:rPr>
                <a:t>Page</a:t>
              </a:r>
              <a:endParaRPr lang="en-IN" sz="1100">
                <a:effectLst/>
                <a:latin typeface="Times New Roman" panose="02020603050405020304" pitchFamily="18" charset="0"/>
                <a:ea typeface="Times New Roman" panose="02020603050405020304" pitchFamily="18" charset="0"/>
              </a:endParaRPr>
            </a:p>
          </p:txBody>
        </p:sp>
        <p:sp>
          <p:nvSpPr>
            <p:cNvPr id="19" name="Textbox 28">
              <a:extLst>
                <a:ext uri="{FF2B5EF4-FFF2-40B4-BE49-F238E27FC236}">
                  <a16:creationId xmlns:a16="http://schemas.microsoft.com/office/drawing/2014/main" id="{B0A6E91F-4281-70F0-ADCA-3287E1D6C133}"/>
                </a:ext>
              </a:extLst>
            </p:cNvPr>
            <p:cNvSpPr txBox="1"/>
            <p:nvPr/>
          </p:nvSpPr>
          <p:spPr>
            <a:xfrm>
              <a:off x="2535936" y="48767"/>
              <a:ext cx="1260475" cy="243840"/>
            </a:xfrm>
            <a:prstGeom prst="rect">
              <a:avLst/>
            </a:prstGeom>
            <a:ln w="6096">
              <a:solidFill>
                <a:srgbClr val="FFFFFF"/>
              </a:solidFill>
              <a:prstDash val="solid"/>
            </a:ln>
          </p:spPr>
          <p:txBody>
            <a:bodyPr wrap="square" lIns="0" tIns="0" rIns="0" bIns="0" rtlCol="0">
              <a:noAutofit/>
            </a:bodyPr>
            <a:lstStyle/>
            <a:p>
              <a:pPr marL="306070">
                <a:spcBef>
                  <a:spcPts val="360"/>
                </a:spcBef>
              </a:pPr>
              <a:r>
                <a:rPr lang="en-US" sz="1000" spc="-10">
                  <a:effectLst/>
                  <a:latin typeface="Times New Roman" panose="02020603050405020304" pitchFamily="18" charset="0"/>
                  <a:ea typeface="Times New Roman" panose="02020603050405020304" pitchFamily="18" charset="0"/>
                </a:rPr>
                <a:t>Fourth </a:t>
              </a:r>
              <a:r>
                <a:rPr lang="en-US" sz="1000" spc="-20">
                  <a:effectLst/>
                  <a:latin typeface="Times New Roman" panose="02020603050405020304" pitchFamily="18" charset="0"/>
                  <a:ea typeface="Times New Roman" panose="02020603050405020304" pitchFamily="18" charset="0"/>
                </a:rPr>
                <a:t>Page</a:t>
              </a:r>
              <a:endParaRPr lang="en-IN" sz="11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448752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35">
            <a:extLst>
              <a:ext uri="{FF2B5EF4-FFF2-40B4-BE49-F238E27FC236}">
                <a16:creationId xmlns:a16="http://schemas.microsoft.com/office/drawing/2014/main" id="{0A9C368D-DE46-3E84-45A0-094474420091}"/>
              </a:ext>
            </a:extLst>
          </p:cNvPr>
          <p:cNvPicPr>
            <a:picLocks noGrp="1"/>
          </p:cNvPicPr>
          <p:nvPr>
            <p:ph idx="1"/>
          </p:nvPr>
        </p:nvPicPr>
        <p:blipFill>
          <a:blip r:embed="rId2" cstate="print"/>
          <a:stretch>
            <a:fillRect/>
          </a:stretch>
        </p:blipFill>
        <p:spPr>
          <a:xfrm>
            <a:off x="1041773" y="952500"/>
            <a:ext cx="4631055" cy="4953000"/>
          </a:xfrm>
          <a:prstGeom prst="rect">
            <a:avLst/>
          </a:prstGeom>
        </p:spPr>
      </p:pic>
      <p:pic>
        <p:nvPicPr>
          <p:cNvPr id="7" name="Image 36">
            <a:extLst>
              <a:ext uri="{FF2B5EF4-FFF2-40B4-BE49-F238E27FC236}">
                <a16:creationId xmlns:a16="http://schemas.microsoft.com/office/drawing/2014/main" id="{E817026A-5EC8-6C0A-ACFB-3A0A5EF9B053}"/>
              </a:ext>
            </a:extLst>
          </p:cNvPr>
          <p:cNvPicPr>
            <a:picLocks/>
          </p:cNvPicPr>
          <p:nvPr/>
        </p:nvPicPr>
        <p:blipFill>
          <a:blip r:embed="rId3" cstate="print"/>
          <a:stretch>
            <a:fillRect/>
          </a:stretch>
        </p:blipFill>
        <p:spPr>
          <a:xfrm>
            <a:off x="5811723" y="952500"/>
            <a:ext cx="5762959" cy="4953000"/>
          </a:xfrm>
          <a:prstGeom prst="rect">
            <a:avLst/>
          </a:prstGeom>
        </p:spPr>
      </p:pic>
      <p:sp>
        <p:nvSpPr>
          <p:cNvPr id="8" name="TextBox 7">
            <a:extLst>
              <a:ext uri="{FF2B5EF4-FFF2-40B4-BE49-F238E27FC236}">
                <a16:creationId xmlns:a16="http://schemas.microsoft.com/office/drawing/2014/main" id="{BF1000DB-7953-889A-8B1B-708FE357E8B2}"/>
              </a:ext>
            </a:extLst>
          </p:cNvPr>
          <p:cNvSpPr txBox="1"/>
          <p:nvPr/>
        </p:nvSpPr>
        <p:spPr>
          <a:xfrm>
            <a:off x="3844027" y="430480"/>
            <a:ext cx="3935392" cy="369332"/>
          </a:xfrm>
          <a:prstGeom prst="rect">
            <a:avLst/>
          </a:prstGeom>
          <a:noFill/>
        </p:spPr>
        <p:txBody>
          <a:bodyPr wrap="square" rtlCol="0">
            <a:spAutoFit/>
          </a:bodyPr>
          <a:lstStyle/>
          <a:p>
            <a:r>
              <a:rPr lang="en-IN" b="1" u="sng" dirty="0"/>
              <a:t>Chats, Bookings &amp; Payment</a:t>
            </a:r>
          </a:p>
        </p:txBody>
      </p:sp>
    </p:spTree>
    <p:extLst>
      <p:ext uri="{BB962C8B-B14F-4D97-AF65-F5344CB8AC3E}">
        <p14:creationId xmlns:p14="http://schemas.microsoft.com/office/powerpoint/2010/main" val="1250668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42">
            <a:extLst>
              <a:ext uri="{FF2B5EF4-FFF2-40B4-BE49-F238E27FC236}">
                <a16:creationId xmlns:a16="http://schemas.microsoft.com/office/drawing/2014/main" id="{B9790BE8-09E3-75EF-4935-3A52AA9BAB62}"/>
              </a:ext>
            </a:extLst>
          </p:cNvPr>
          <p:cNvPicPr>
            <a:picLocks noGrp="1"/>
          </p:cNvPicPr>
          <p:nvPr>
            <p:ph idx="1"/>
          </p:nvPr>
        </p:nvPicPr>
        <p:blipFill>
          <a:blip r:embed="rId2" cstate="print"/>
          <a:stretch>
            <a:fillRect/>
          </a:stretch>
        </p:blipFill>
        <p:spPr>
          <a:xfrm>
            <a:off x="812800" y="1388962"/>
            <a:ext cx="10668000" cy="4130775"/>
          </a:xfrm>
          <a:prstGeom prst="rect">
            <a:avLst/>
          </a:prstGeom>
        </p:spPr>
      </p:pic>
      <p:sp>
        <p:nvSpPr>
          <p:cNvPr id="7" name="TextBox 6">
            <a:extLst>
              <a:ext uri="{FF2B5EF4-FFF2-40B4-BE49-F238E27FC236}">
                <a16:creationId xmlns:a16="http://schemas.microsoft.com/office/drawing/2014/main" id="{4F3DD3DB-37E9-D2DE-9CDE-34DAA538154B}"/>
              </a:ext>
            </a:extLst>
          </p:cNvPr>
          <p:cNvSpPr txBox="1"/>
          <p:nvPr/>
        </p:nvSpPr>
        <p:spPr>
          <a:xfrm>
            <a:off x="4525702" y="381965"/>
            <a:ext cx="3900668" cy="369332"/>
          </a:xfrm>
          <a:prstGeom prst="rect">
            <a:avLst/>
          </a:prstGeom>
          <a:noFill/>
        </p:spPr>
        <p:txBody>
          <a:bodyPr wrap="square" rtlCol="0">
            <a:spAutoFit/>
          </a:bodyPr>
          <a:lstStyle/>
          <a:p>
            <a:r>
              <a:rPr lang="en-IN" b="1" u="sng" dirty="0"/>
              <a:t>Database for Users</a:t>
            </a:r>
          </a:p>
        </p:txBody>
      </p:sp>
    </p:spTree>
    <p:extLst>
      <p:ext uri="{BB962C8B-B14F-4D97-AF65-F5344CB8AC3E}">
        <p14:creationId xmlns:p14="http://schemas.microsoft.com/office/powerpoint/2010/main" val="3825224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43">
            <a:extLst>
              <a:ext uri="{FF2B5EF4-FFF2-40B4-BE49-F238E27FC236}">
                <a16:creationId xmlns:a16="http://schemas.microsoft.com/office/drawing/2014/main" id="{3E06A0E5-D085-BCCF-B0C5-7E059024E985}"/>
              </a:ext>
            </a:extLst>
          </p:cNvPr>
          <p:cNvPicPr>
            <a:picLocks noGrp="1"/>
          </p:cNvPicPr>
          <p:nvPr>
            <p:ph idx="1"/>
          </p:nvPr>
        </p:nvPicPr>
        <p:blipFill>
          <a:blip r:embed="rId2" cstate="print"/>
          <a:stretch>
            <a:fillRect/>
          </a:stretch>
        </p:blipFill>
        <p:spPr>
          <a:xfrm>
            <a:off x="1322104" y="1257300"/>
            <a:ext cx="9547791" cy="4343400"/>
          </a:xfrm>
          <a:prstGeom prst="rect">
            <a:avLst/>
          </a:prstGeom>
        </p:spPr>
      </p:pic>
      <p:sp>
        <p:nvSpPr>
          <p:cNvPr id="5" name="TextBox 4">
            <a:extLst>
              <a:ext uri="{FF2B5EF4-FFF2-40B4-BE49-F238E27FC236}">
                <a16:creationId xmlns:a16="http://schemas.microsoft.com/office/drawing/2014/main" id="{7F2A2292-C477-6439-4C9A-489F767284E5}"/>
              </a:ext>
            </a:extLst>
          </p:cNvPr>
          <p:cNvSpPr txBox="1"/>
          <p:nvPr/>
        </p:nvSpPr>
        <p:spPr>
          <a:xfrm>
            <a:off x="4340506" y="472976"/>
            <a:ext cx="2731626" cy="369332"/>
          </a:xfrm>
          <a:prstGeom prst="rect">
            <a:avLst/>
          </a:prstGeom>
          <a:noFill/>
        </p:spPr>
        <p:txBody>
          <a:bodyPr wrap="square" rtlCol="0">
            <a:spAutoFit/>
          </a:bodyPr>
          <a:lstStyle/>
          <a:p>
            <a:r>
              <a:rPr lang="en-IN" b="1" u="sng" dirty="0"/>
              <a:t>Database for Drivers</a:t>
            </a:r>
          </a:p>
        </p:txBody>
      </p:sp>
    </p:spTree>
    <p:extLst>
      <p:ext uri="{BB962C8B-B14F-4D97-AF65-F5344CB8AC3E}">
        <p14:creationId xmlns:p14="http://schemas.microsoft.com/office/powerpoint/2010/main" val="357483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Outcomes</a:t>
            </a:r>
          </a:p>
        </p:txBody>
      </p:sp>
      <p:sp>
        <p:nvSpPr>
          <p:cNvPr id="4" name="Rectangle 1">
            <a:extLst>
              <a:ext uri="{FF2B5EF4-FFF2-40B4-BE49-F238E27FC236}">
                <a16:creationId xmlns:a16="http://schemas.microsoft.com/office/drawing/2014/main" id="{651DD974-8109-47A0-800A-A9FE09CD6566}"/>
              </a:ext>
            </a:extLst>
          </p:cNvPr>
          <p:cNvSpPr>
            <a:spLocks noGrp="1" noChangeArrowheads="1"/>
          </p:cNvSpPr>
          <p:nvPr>
            <p:ph idx="1"/>
          </p:nvPr>
        </p:nvSpPr>
        <p:spPr bwMode="auto">
          <a:xfrm>
            <a:off x="812800" y="1501025"/>
            <a:ext cx="608249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Transportation Experience</a:t>
            </a:r>
            <a:endParaRPr lang="en-US" altLang="en-US"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Communication</a:t>
            </a:r>
          </a:p>
          <a:p>
            <a:pPr marR="0" lvl="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Promotes Shared Mobility</a:t>
            </a:r>
          </a:p>
          <a:p>
            <a:pPr marR="0" lvl="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Community Engagement for Eco-Driving</a:t>
            </a:r>
          </a:p>
          <a:p>
            <a:pPr marR="0" lvl="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and Reliable System</a:t>
            </a:r>
          </a:p>
          <a:p>
            <a:pPr marR="0" lvl="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Scalable Architecture</a:t>
            </a:r>
          </a:p>
          <a:p>
            <a:pPr marR="0" lvl="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Environmental Impact Statistics</a:t>
            </a:r>
          </a:p>
        </p:txBody>
      </p:sp>
    </p:spTree>
    <p:extLst>
      <p:ext uri="{BB962C8B-B14F-4D97-AF65-F5344CB8AC3E}">
        <p14:creationId xmlns:p14="http://schemas.microsoft.com/office/powerpoint/2010/main" val="474040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Conclusion</a:t>
            </a:r>
          </a:p>
        </p:txBody>
      </p:sp>
      <p:sp>
        <p:nvSpPr>
          <p:cNvPr id="4" name="Rectangle 1">
            <a:extLst>
              <a:ext uri="{FF2B5EF4-FFF2-40B4-BE49-F238E27FC236}">
                <a16:creationId xmlns:a16="http://schemas.microsoft.com/office/drawing/2014/main" id="{9E37110E-D836-43B8-9A22-4A1FFC404445}"/>
              </a:ext>
            </a:extLst>
          </p:cNvPr>
          <p:cNvSpPr>
            <a:spLocks noGrp="1" noChangeArrowheads="1"/>
          </p:cNvSpPr>
          <p:nvPr>
            <p:ph idx="1"/>
          </p:nvPr>
        </p:nvSpPr>
        <p:spPr bwMode="auto">
          <a:xfrm>
            <a:off x="812800" y="1536174"/>
            <a:ext cx="10668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Promotes Sustainable Driving: Encourages fuel-efficient and eco-friendly driving habits.</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Design: Simple interface with real-time driving feedback for better user engagement.</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 Technology Use: Integrates GPS, data analytics, and sensors for accurate performance tracking.</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Environmental Benefits: Helps reduce fuel consumption and carbon emissions.</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Scalable Solution: Adaptable for both personal and fleet management use.</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Potential: Opportunities for route optimization, gamification, and smart system integration.</a:t>
            </a:r>
          </a:p>
        </p:txBody>
      </p:sp>
    </p:spTree>
    <p:extLst>
      <p:ext uri="{BB962C8B-B14F-4D97-AF65-F5344CB8AC3E}">
        <p14:creationId xmlns:p14="http://schemas.microsoft.com/office/powerpoint/2010/main" val="192880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a:bodyPr>
          <a:lstStyle/>
          <a:p>
            <a:pPr marL="0" indent="0" algn="just">
              <a:lnSpc>
                <a:spcPct val="107000"/>
              </a:lnSpc>
              <a:spcAft>
                <a:spcPts val="800"/>
              </a:spcAft>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[1]. Adams, K., &amp; Martinez, J. (2020). Community Engagement in Green Initiatives: Lessons from Eco Drive Projects. Journal of Urban Studies, 28(3), 134–143.</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800" dirty="0">
                <a:effectLst/>
                <a:latin typeface="Times New Roman" panose="02020603050405020304" pitchFamily="18" charset="0"/>
                <a:ea typeface="Times New Roman" panose="02020603050405020304" pitchFamily="18" charset="0"/>
              </a:rPr>
              <a:t>[2]. Brown, R. (2019). Eco-Driving Techniques for Fuel Efficiency and Emission Reduction. Energy Policy Journal, 47, 112–121.</a:t>
            </a:r>
            <a:endParaRPr lang="en-IN" sz="1800" dirty="0">
              <a:effectLst/>
              <a:latin typeface="Times New Roman" panose="02020603050405020304" pitchFamily="18" charset="0"/>
              <a:ea typeface="Times New Roman" panose="02020603050405020304" pitchFamily="18" charset="0"/>
            </a:endParaRPr>
          </a:p>
          <a:p>
            <a:pPr marL="0" indent="0" algn="just">
              <a:lnSpc>
                <a:spcPct val="107000"/>
              </a:lnSpc>
              <a:spcAft>
                <a:spcPts val="800"/>
              </a:spcAft>
              <a:buNone/>
            </a:pPr>
            <a:r>
              <a:rPr lang="en-US" sz="1800" dirty="0">
                <a:effectLst/>
                <a:latin typeface="Times New Roman" panose="02020603050405020304" pitchFamily="18" charset="0"/>
                <a:ea typeface="Times New Roman" panose="02020603050405020304" pitchFamily="18" charset="0"/>
              </a:rPr>
              <a:t>[3]. Chen, Y., &amp; Lee, H. (2019). The Economic Impacts of Energy-Efficient Vehicles: A Systematic Review. Energy Economics, 56(7), 89–102.</a:t>
            </a:r>
            <a:endParaRPr lang="en-IN" sz="1800" dirty="0">
              <a:effectLst/>
              <a:latin typeface="Times New Roman" panose="02020603050405020304" pitchFamily="18" charset="0"/>
              <a:ea typeface="Times New Roman" panose="02020603050405020304" pitchFamily="18" charset="0"/>
            </a:endParaRPr>
          </a:p>
          <a:p>
            <a:pPr marL="0" indent="0" algn="just">
              <a:lnSpc>
                <a:spcPct val="107000"/>
              </a:lnSpc>
              <a:spcAft>
                <a:spcPts val="800"/>
              </a:spcAft>
              <a:buNone/>
            </a:pPr>
            <a:r>
              <a:rPr lang="en-US" sz="1800" dirty="0">
                <a:effectLst/>
                <a:latin typeface="Times New Roman" panose="02020603050405020304" pitchFamily="18" charset="0"/>
                <a:ea typeface="Times New Roman" panose="02020603050405020304" pitchFamily="18" charset="0"/>
              </a:rPr>
              <a:t>[4]. Clark, D. (2021). Renewable Energy Integration in the Transportation Sector. Renewable Energy Review, 18(2), 156–172.</a:t>
            </a:r>
            <a:endParaRPr lang="en-IN" sz="1800" dirty="0">
              <a:effectLst/>
              <a:latin typeface="Times New Roman" panose="02020603050405020304" pitchFamily="18" charset="0"/>
              <a:ea typeface="Times New Roman" panose="02020603050405020304" pitchFamily="18" charset="0"/>
            </a:endParaRPr>
          </a:p>
          <a:p>
            <a:pPr marL="0" indent="0" algn="just">
              <a:lnSpc>
                <a:spcPct val="107000"/>
              </a:lnSpc>
              <a:spcAft>
                <a:spcPts val="800"/>
              </a:spcAft>
              <a:buNone/>
            </a:pPr>
            <a:r>
              <a:rPr lang="en-US" sz="1800" dirty="0">
                <a:effectLst/>
                <a:latin typeface="Times New Roman" panose="02020603050405020304" pitchFamily="18" charset="0"/>
                <a:ea typeface="Times New Roman" panose="02020603050405020304" pitchFamily="18" charset="0"/>
              </a:rPr>
              <a:t>[5].</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Johnson,</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(2018).</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Behavioral</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Insights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into</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Eco-Friendly</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Driving</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Practices.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Transportation Research, 52(3), 87–95.</a:t>
            </a:r>
            <a:endParaRPr lang="en-IN" sz="1800" dirty="0">
              <a:effectLst/>
              <a:latin typeface="Times New Roman" panose="02020603050405020304" pitchFamily="18" charset="0"/>
              <a:ea typeface="Times New Roman" panose="02020603050405020304" pitchFamily="18" charset="0"/>
            </a:endParaRPr>
          </a:p>
          <a:p>
            <a:pPr marL="0" indent="0" algn="just">
              <a:lnSpc>
                <a:spcPct val="107000"/>
              </a:lnSpc>
              <a:spcAft>
                <a:spcPts val="800"/>
              </a:spcAft>
              <a:buNone/>
            </a:pPr>
            <a:r>
              <a:rPr lang="en-US" sz="1800" dirty="0">
                <a:effectLst/>
                <a:latin typeface="Times New Roman" panose="02020603050405020304" pitchFamily="18" charset="0"/>
                <a:ea typeface="Times New Roman" panose="02020603050405020304" pitchFamily="18" charset="0"/>
              </a:rPr>
              <a:t>[6]. Kumar, V., &amp; Sharma, P. (2018). Real-Time Monitoring Systems for Eco Driving: A Technical</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Review. Transportation Engineering, 33(2), 67–75.</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150291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lnSpcReduction="10000"/>
          </a:bodyPr>
          <a:lstStyle/>
          <a:p>
            <a:pPr marR="0" lvl="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Environmental pollution from transportation is a major contributor to global carbon emissions, leading to climate change and deteriorating air quality. Many drivers are unaware of their carbon footprint and lack tools to monitor or improve their driving efficiency.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Eco Drive empowers users with tools and information to adopt greener driving habits and reduce their carbon impact. The app provides real-time feedback, personalized tips, and rewards to encourage eco-friendly driving behavior.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Tracks fuel consumption and calculates carbon emissions per trip, offering detailed analytics on driving efficiency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Suggests eco-friendly routes that minimize fuel consumption and travel time.</a:t>
            </a:r>
          </a:p>
          <a:p>
            <a:pPr marL="0" marR="0" lvl="0" indent="0" algn="l" defTabSz="914400" rtl="0" eaLnBrk="0" fontAlgn="base" latinLnBrk="0" hangingPunct="0">
              <a:lnSpc>
                <a:spcPct val="100000"/>
              </a:lnSpc>
              <a:spcBef>
                <a:spcPct val="0"/>
              </a:spcBef>
              <a:spcAft>
                <a:spcPct val="0"/>
              </a:spcAft>
              <a:buClrTx/>
              <a:buSzTx/>
              <a:buNone/>
              <a:tabLst/>
            </a:pPr>
            <a:endParaRPr lang="en-GB" altLang="en-US" sz="20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lang="en-GB" altLang="en-US" sz="2000" dirty="0">
                <a:latin typeface="Times New Roman" panose="02020603050405020304" pitchFamily="18" charset="0"/>
                <a:cs typeface="Times New Roman" panose="02020603050405020304" pitchFamily="18" charset="0"/>
              </a:rPr>
              <a:t>The goal is </a:t>
            </a:r>
            <a:r>
              <a:rPr lang="en-US" altLang="en-US" sz="2000" dirty="0">
                <a:latin typeface="Times New Roman" panose="02020603050405020304" pitchFamily="18" charset="0"/>
                <a:cs typeface="Times New Roman" panose="02020603050405020304" pitchFamily="18" charset="0"/>
              </a:rPr>
              <a:t>to empower drivers with actionable insights while fostering a community committed to sustainable transportation, ultimately making eco-friendly driving easy, rewarding, and impactful for the environment.</a:t>
            </a: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3DD18-CF19-4F7E-971D-A1EC684197A6}"/>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References</a:t>
            </a:r>
            <a:endParaRPr lang="en-GB" dirty="0"/>
          </a:p>
        </p:txBody>
      </p:sp>
      <p:sp>
        <p:nvSpPr>
          <p:cNvPr id="3" name="Content Placeholder 2">
            <a:extLst>
              <a:ext uri="{FF2B5EF4-FFF2-40B4-BE49-F238E27FC236}">
                <a16:creationId xmlns:a16="http://schemas.microsoft.com/office/drawing/2014/main" id="{EB73ABB7-4AFA-4160-AB21-F56DA9EA29EE}"/>
              </a:ext>
            </a:extLst>
          </p:cNvPr>
          <p:cNvSpPr>
            <a:spLocks noGrp="1"/>
          </p:cNvSpPr>
          <p:nvPr>
            <p:ph idx="1"/>
          </p:nvPr>
        </p:nvSpPr>
        <p:spPr/>
        <p:txBody>
          <a:bodyPr>
            <a:normAutofit lnSpcReduction="10000"/>
          </a:bodyPr>
          <a:lstStyle/>
          <a:p>
            <a:pPr marL="0" indent="0" algn="just">
              <a:lnSpc>
                <a:spcPct val="107000"/>
              </a:lnSpc>
              <a:spcAft>
                <a:spcPts val="800"/>
              </a:spcAft>
              <a:buNone/>
            </a:pPr>
            <a:r>
              <a:rPr lang="en-US" sz="1800" dirty="0">
                <a:effectLst/>
                <a:latin typeface="Times New Roman" panose="02020603050405020304" pitchFamily="18" charset="0"/>
                <a:ea typeface="Times New Roman" panose="02020603050405020304" pitchFamily="18" charset="0"/>
              </a:rPr>
              <a:t>[7].</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Smith,</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&amp;</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Green,</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(2020).</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Driving</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Sustainability:</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Role</a:t>
            </a:r>
            <a:r>
              <a:rPr lang="en-US" sz="1800" spc="1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Technology</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Reducing Emissions. Journal of Environmental Science, 35(4), 254–265.</a:t>
            </a:r>
            <a:endParaRPr lang="en-IN" sz="1800" dirty="0">
              <a:effectLst/>
              <a:latin typeface="Times New Roman" panose="02020603050405020304" pitchFamily="18" charset="0"/>
              <a:ea typeface="Times New Roman" panose="02020603050405020304" pitchFamily="18" charset="0"/>
            </a:endParaRPr>
          </a:p>
          <a:p>
            <a:pPr marL="0" indent="0" algn="just">
              <a:lnSpc>
                <a:spcPct val="107000"/>
              </a:lnSpc>
              <a:spcAft>
                <a:spcPts val="800"/>
              </a:spcAft>
              <a:buNone/>
            </a:pPr>
            <a:r>
              <a:rPr lang="en-US" sz="1800" dirty="0">
                <a:effectLst/>
                <a:latin typeface="Times New Roman" panose="02020603050405020304" pitchFamily="18" charset="0"/>
                <a:ea typeface="Times New Roman" panose="02020603050405020304" pitchFamily="18" charset="0"/>
              </a:rPr>
              <a:t>[8]. Thompson, E. (2020). Public Perception and Policy Support for Eco-Friendly Driving Initiatives. Environmental Psychology, 29(5), 213–229.</a:t>
            </a:r>
            <a:endParaRPr lang="en-IN" sz="1800" dirty="0">
              <a:effectLst/>
              <a:latin typeface="Times New Roman" panose="02020603050405020304" pitchFamily="18" charset="0"/>
              <a:ea typeface="Times New Roman" panose="02020603050405020304" pitchFamily="18" charset="0"/>
            </a:endParaRPr>
          </a:p>
          <a:p>
            <a:pPr marL="0" indent="0" algn="just">
              <a:lnSpc>
                <a:spcPct val="107000"/>
              </a:lnSpc>
              <a:spcAft>
                <a:spcPts val="800"/>
              </a:spcAft>
              <a:buNone/>
            </a:pPr>
            <a:r>
              <a:rPr lang="en-US" sz="1800" dirty="0">
                <a:effectLst/>
                <a:latin typeface="Times New Roman" panose="02020603050405020304" pitchFamily="18" charset="0"/>
                <a:ea typeface="Times New Roman" panose="02020603050405020304" pitchFamily="18" charset="0"/>
              </a:rPr>
              <a:t>[9].</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Upadhyay,</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&amp;</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Sharma,</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(2022).</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Challenges</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Scaling</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Eco-Friendly</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Driving</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Solutions</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Urban Areas. Journal of Environmental Solutions, 12(4), 88–99.</a:t>
            </a:r>
            <a:endParaRPr lang="en-IN" sz="1800" dirty="0">
              <a:effectLst/>
              <a:latin typeface="Times New Roman" panose="02020603050405020304" pitchFamily="18" charset="0"/>
              <a:ea typeface="Times New Roman" panose="02020603050405020304" pitchFamily="18" charset="0"/>
            </a:endParaRPr>
          </a:p>
          <a:p>
            <a:pPr marL="0" indent="0" algn="just">
              <a:lnSpc>
                <a:spcPct val="107000"/>
              </a:lnSpc>
              <a:spcAft>
                <a:spcPts val="800"/>
              </a:spcAft>
              <a:buNone/>
            </a:pPr>
            <a:r>
              <a:rPr lang="en-US" sz="1800" dirty="0">
                <a:effectLst/>
                <a:latin typeface="Times New Roman" panose="02020603050405020304" pitchFamily="18" charset="0"/>
                <a:ea typeface="Times New Roman" panose="02020603050405020304" pitchFamily="18" charset="0"/>
              </a:rPr>
              <a:t>[10]. Zhao, L., &amp; Wang, X. (2019). Urban Mobility and Environmental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Sustainability: A Data-Driven Approach. Environmental Modelling, 44(6), 301–310.</a:t>
            </a:r>
            <a:endParaRPr lang="en-IN" sz="1800" dirty="0">
              <a:effectLst/>
              <a:latin typeface="Times New Roman" panose="02020603050405020304" pitchFamily="18" charset="0"/>
              <a:ea typeface="Times New Roman" panose="02020603050405020304" pitchFamily="18" charset="0"/>
            </a:endParaRPr>
          </a:p>
          <a:p>
            <a:pPr marL="0" indent="0">
              <a:spcBef>
                <a:spcPts val="695"/>
              </a:spcBef>
              <a:buNone/>
            </a:pPr>
            <a:r>
              <a:rPr lang="en-US" sz="1800" dirty="0">
                <a:effectLst/>
                <a:latin typeface="Times New Roman" panose="02020603050405020304" pitchFamily="18" charset="0"/>
                <a:ea typeface="Times New Roman" panose="02020603050405020304" pitchFamily="18" charset="0"/>
              </a:rPr>
              <a:t>[11]. Morin, H. K., Bradshaw, C. P., &amp; Kush, J. M. (2018). Adjustment Outcomes of Eco-Friendly Driving Practices. Journal of Sustainable Transportation, 70, 74–88.</a:t>
            </a:r>
            <a:endParaRPr lang="en-IN" sz="1800" dirty="0">
              <a:effectLst/>
              <a:latin typeface="Times New Roman" panose="02020603050405020304" pitchFamily="18" charset="0"/>
              <a:ea typeface="Times New Roman" panose="02020603050405020304" pitchFamily="18" charset="0"/>
            </a:endParaRPr>
          </a:p>
          <a:p>
            <a:pPr marL="0" indent="0" algn="just">
              <a:lnSpc>
                <a:spcPct val="107000"/>
              </a:lnSpc>
              <a:spcAft>
                <a:spcPts val="800"/>
              </a:spcAft>
              <a:buNone/>
            </a:pPr>
            <a:r>
              <a:rPr lang="en-US" sz="1800" dirty="0">
                <a:effectLst/>
                <a:latin typeface="Times New Roman" panose="02020603050405020304" pitchFamily="18" charset="0"/>
                <a:ea typeface="Times New Roman" panose="02020603050405020304" pitchFamily="18" charset="0"/>
              </a:rPr>
              <a:t>[12]. Banister, D. (2018). Reducing Transport Emissions through Active Mobility Strategies. Transport Policy, 32(1), 76–84.</a:t>
            </a:r>
          </a:p>
          <a:p>
            <a:pPr marL="0" indent="0" algn="just">
              <a:lnSpc>
                <a:spcPct val="107000"/>
              </a:lnSpc>
              <a:spcAft>
                <a:spcPts val="800"/>
              </a:spcAft>
              <a:buNone/>
            </a:pPr>
            <a:r>
              <a:rPr lang="en-US" sz="1800" dirty="0">
                <a:effectLst/>
                <a:latin typeface="Times New Roman" panose="02020603050405020304" pitchFamily="18" charset="0"/>
                <a:ea typeface="Times New Roman" panose="02020603050405020304" pitchFamily="18" charset="0"/>
              </a:rPr>
              <a:t>[13]. </a:t>
            </a:r>
            <a:r>
              <a:rPr lang="en-US" sz="1800" dirty="0" err="1">
                <a:effectLst/>
                <a:latin typeface="Times New Roman" panose="02020603050405020304" pitchFamily="18" charset="0"/>
                <a:ea typeface="Times New Roman" panose="02020603050405020304" pitchFamily="18" charset="0"/>
              </a:rPr>
              <a:t>Axsen</a:t>
            </a:r>
            <a:r>
              <a:rPr lang="en-US" sz="1800" dirty="0">
                <a:effectLst/>
                <a:latin typeface="Times New Roman" panose="02020603050405020304" pitchFamily="18" charset="0"/>
                <a:ea typeface="Times New Roman" panose="02020603050405020304" pitchFamily="18" charset="0"/>
              </a:rPr>
              <a:t>, J., &amp; </a:t>
            </a:r>
            <a:r>
              <a:rPr lang="en-US" sz="1800" dirty="0" err="1">
                <a:effectLst/>
                <a:latin typeface="Times New Roman" panose="02020603050405020304" pitchFamily="18" charset="0"/>
                <a:ea typeface="Times New Roman" panose="02020603050405020304" pitchFamily="18" charset="0"/>
              </a:rPr>
              <a:t>Kurani</a:t>
            </a:r>
            <a:r>
              <a:rPr lang="en-US" sz="1800" dirty="0">
                <a:effectLst/>
                <a:latin typeface="Times New Roman" panose="02020603050405020304" pitchFamily="18" charset="0"/>
                <a:ea typeface="Times New Roman" panose="02020603050405020304" pitchFamily="18" charset="0"/>
              </a:rPr>
              <a:t>, K. S. (2019). Social Influence and Consumer Preferences in Sustainable Driving Choices. Transportation Research Part D: Transport and Environment, 68, 52–67.</a:t>
            </a:r>
            <a:endParaRPr lang="en-IN" sz="1800" dirty="0">
              <a:effectLst/>
              <a:latin typeface="Times New Roman" panose="02020603050405020304" pitchFamily="18" charset="0"/>
              <a:ea typeface="Times New Roman" panose="02020603050405020304" pitchFamily="18" charset="0"/>
            </a:endParaRPr>
          </a:p>
          <a:p>
            <a:pPr marL="0" indent="0" algn="just">
              <a:lnSpc>
                <a:spcPct val="107000"/>
              </a:lnSpc>
              <a:spcAft>
                <a:spcPts val="800"/>
              </a:spcAft>
              <a:buNone/>
            </a:pPr>
            <a:endParaRPr lang="en-IN" sz="1800" dirty="0">
              <a:effectLst/>
              <a:latin typeface="Times New Roman" panose="02020603050405020304" pitchFamily="18" charset="0"/>
              <a:ea typeface="Times New Roman" panose="02020603050405020304" pitchFamily="18" charset="0"/>
            </a:endParaRPr>
          </a:p>
          <a:p>
            <a:pPr marL="0" indent="0" algn="just">
              <a:lnSpc>
                <a:spcPct val="107000"/>
              </a:lnSpc>
              <a:spcAft>
                <a:spcPts val="800"/>
              </a:spcAft>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911795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5049-06BE-43CD-9348-55F02EF5492C}"/>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References</a:t>
            </a:r>
            <a:endParaRPr lang="en-GB" dirty="0"/>
          </a:p>
        </p:txBody>
      </p:sp>
      <p:sp>
        <p:nvSpPr>
          <p:cNvPr id="3" name="Content Placeholder 2">
            <a:extLst>
              <a:ext uri="{FF2B5EF4-FFF2-40B4-BE49-F238E27FC236}">
                <a16:creationId xmlns:a16="http://schemas.microsoft.com/office/drawing/2014/main" id="{AB57FC25-CF52-436C-AF4D-55B3B3FCBA98}"/>
              </a:ext>
            </a:extLst>
          </p:cNvPr>
          <p:cNvSpPr>
            <a:spLocks noGrp="1"/>
          </p:cNvSpPr>
          <p:nvPr>
            <p:ph idx="1"/>
          </p:nvPr>
        </p:nvSpPr>
        <p:spPr/>
        <p:txBody>
          <a:bodyPr/>
          <a:lstStyle/>
          <a:p>
            <a:pPr marL="0" indent="0" algn="just">
              <a:lnSpc>
                <a:spcPct val="107000"/>
              </a:lnSpc>
              <a:spcAft>
                <a:spcPts val="800"/>
              </a:spcAft>
              <a:buNone/>
            </a:pPr>
            <a:r>
              <a:rPr lang="en-US" sz="1800" dirty="0">
                <a:effectLst/>
                <a:latin typeface="Times New Roman" panose="02020603050405020304" pitchFamily="18" charset="0"/>
                <a:ea typeface="Times New Roman" panose="02020603050405020304" pitchFamily="18" charset="0"/>
              </a:rPr>
              <a:t>[14]. </a:t>
            </a:r>
            <a:r>
              <a:rPr lang="en-US" sz="1800" dirty="0" err="1">
                <a:effectLst/>
                <a:latin typeface="Times New Roman" panose="02020603050405020304" pitchFamily="18" charset="0"/>
                <a:ea typeface="Times New Roman" panose="02020603050405020304" pitchFamily="18" charset="0"/>
              </a:rPr>
              <a:t>Schuitema</a:t>
            </a:r>
            <a:r>
              <a:rPr lang="en-US" sz="1800" dirty="0">
                <a:effectLst/>
                <a:latin typeface="Times New Roman" panose="02020603050405020304" pitchFamily="18" charset="0"/>
                <a:ea typeface="Times New Roman" panose="02020603050405020304" pitchFamily="18" charset="0"/>
              </a:rPr>
              <a:t>, G., </a:t>
            </a:r>
            <a:r>
              <a:rPr lang="en-US" sz="1800" dirty="0" err="1">
                <a:effectLst/>
                <a:latin typeface="Times New Roman" panose="02020603050405020304" pitchFamily="18" charset="0"/>
                <a:ea typeface="Times New Roman" panose="02020603050405020304" pitchFamily="18" charset="0"/>
              </a:rPr>
              <a:t>Anable</a:t>
            </a:r>
            <a:r>
              <a:rPr lang="en-US" sz="1800" dirty="0">
                <a:effectLst/>
                <a:latin typeface="Times New Roman" panose="02020603050405020304" pitchFamily="18" charset="0"/>
                <a:ea typeface="Times New Roman" panose="02020603050405020304" pitchFamily="18" charset="0"/>
              </a:rPr>
              <a:t>, J., &amp; </a:t>
            </a:r>
            <a:r>
              <a:rPr lang="en-US" sz="1800" dirty="0" err="1">
                <a:effectLst/>
                <a:latin typeface="Times New Roman" panose="02020603050405020304" pitchFamily="18" charset="0"/>
                <a:ea typeface="Times New Roman" panose="02020603050405020304" pitchFamily="18" charset="0"/>
              </a:rPr>
              <a:t>Skippon</a:t>
            </a:r>
            <a:r>
              <a:rPr lang="en-US" sz="1800" dirty="0">
                <a:effectLst/>
                <a:latin typeface="Times New Roman" panose="02020603050405020304" pitchFamily="18" charset="0"/>
                <a:ea typeface="Times New Roman" panose="02020603050405020304" pitchFamily="18" charset="0"/>
              </a:rPr>
              <a:t>, S. (2013). Influencing the Acceptance of Energy-</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Efficient Mobility Solutions. Energy Policy, 52, 135–146.</a:t>
            </a:r>
            <a:endParaRPr lang="en-IN" sz="1800" dirty="0">
              <a:latin typeface="Times New Roman" panose="02020603050405020304" pitchFamily="18" charset="0"/>
              <a:ea typeface="Times New Roman" panose="02020603050405020304" pitchFamily="18" charset="0"/>
            </a:endParaRPr>
          </a:p>
          <a:p>
            <a:pPr marL="0" indent="0" algn="just">
              <a:lnSpc>
                <a:spcPct val="107000"/>
              </a:lnSpc>
              <a:spcAft>
                <a:spcPts val="800"/>
              </a:spcAft>
              <a:buNone/>
            </a:pPr>
            <a:r>
              <a:rPr lang="en-US" sz="1800" dirty="0">
                <a:effectLst/>
                <a:latin typeface="Times New Roman" panose="02020603050405020304" pitchFamily="18" charset="0"/>
                <a:ea typeface="Times New Roman" panose="02020603050405020304" pitchFamily="18" charset="0"/>
              </a:rPr>
              <a:t>[15].</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Hall,</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&amp;</a:t>
            </a:r>
            <a:r>
              <a:rPr lang="en-US" sz="1800" spc="8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Lutsey</a:t>
            </a:r>
            <a:r>
              <a:rPr lang="en-US" sz="1800" dirty="0">
                <a:effectLst/>
                <a:latin typeface="Times New Roman" panose="02020603050405020304" pitchFamily="18" charset="0"/>
                <a:ea typeface="Times New Roman" panose="02020603050405020304" pitchFamily="18" charset="0"/>
              </a:rPr>
              <a:t>,</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(2020).</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Evolution</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Electric</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Vehicles:</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Policy</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Market</a:t>
            </a:r>
            <a:r>
              <a:rPr lang="en-US" sz="1800" spc="85" dirty="0">
                <a:effectLst/>
                <a:latin typeface="Times New Roman" panose="02020603050405020304" pitchFamily="18" charset="0"/>
                <a:ea typeface="Times New Roman" panose="02020603050405020304" pitchFamily="18" charset="0"/>
              </a:rPr>
              <a:t> </a:t>
            </a:r>
            <a:r>
              <a:rPr lang="en-US" sz="1800" spc="-10" dirty="0" err="1">
                <a:effectLst/>
                <a:latin typeface="Times New Roman" panose="02020603050405020304" pitchFamily="18" charset="0"/>
                <a:ea typeface="Times New Roman" panose="02020603050405020304" pitchFamily="18" charset="0"/>
              </a:rPr>
              <a:t>Trends.</a:t>
            </a:r>
            <a:r>
              <a:rPr lang="en-US" sz="1800" dirty="0" err="1">
                <a:effectLst/>
                <a:latin typeface="Times New Roman" panose="02020603050405020304" pitchFamily="18" charset="0"/>
                <a:ea typeface="Times New Roman" panose="02020603050405020304" pitchFamily="18" charset="0"/>
              </a:rPr>
              <a:t>International</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Council</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Clean</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Transportation</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(ICCT).</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Retrieved</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7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https://theicct.org</a:t>
            </a:r>
            <a:endParaRPr lang="en-IN" sz="1800" dirty="0">
              <a:effectLst/>
              <a:latin typeface="Times New Roman" panose="02020603050405020304" pitchFamily="18" charset="0"/>
              <a:ea typeface="Times New Roman" panose="02020603050405020304" pitchFamily="18" charset="0"/>
            </a:endParaRPr>
          </a:p>
          <a:p>
            <a:pPr marL="0" indent="0" algn="just">
              <a:lnSpc>
                <a:spcPct val="107000"/>
              </a:lnSpc>
              <a:spcAft>
                <a:spcPts val="800"/>
              </a:spcAft>
              <a:buNone/>
            </a:pPr>
            <a:r>
              <a:rPr lang="en-US" sz="1800" dirty="0">
                <a:effectLst/>
                <a:latin typeface="Times New Roman" panose="02020603050405020304" pitchFamily="18" charset="0"/>
                <a:ea typeface="Times New Roman" panose="02020603050405020304" pitchFamily="18" charset="0"/>
              </a:rPr>
              <a:t>[16]. Albrecht, S., &amp; Arts, J. (2021). The Role of Incentives in Promoting Eco-Driving Practices. Journal of Policy Research in Transportation and Environment, 29(2), 155–168.</a:t>
            </a:r>
            <a:endParaRPr lang="en-IN" sz="1800" dirty="0">
              <a:effectLst/>
              <a:latin typeface="Times New Roman" panose="02020603050405020304" pitchFamily="18" charset="0"/>
              <a:ea typeface="Times New Roman" panose="02020603050405020304" pitchFamily="18" charset="0"/>
            </a:endParaRPr>
          </a:p>
          <a:p>
            <a:pPr marL="0" indent="0" algn="just">
              <a:lnSpc>
                <a:spcPct val="107000"/>
              </a:lnSpc>
              <a:spcAft>
                <a:spcPts val="800"/>
              </a:spcAft>
              <a:buNone/>
            </a:pPr>
            <a:r>
              <a:rPr lang="en-US" sz="1800" dirty="0">
                <a:effectLst/>
                <a:latin typeface="Times New Roman" panose="02020603050405020304" pitchFamily="18" charset="0"/>
                <a:ea typeface="Times New Roman" panose="02020603050405020304" pitchFamily="18" charset="0"/>
              </a:rPr>
              <a:t>[17]. Sorrell, S., &amp; </a:t>
            </a:r>
            <a:r>
              <a:rPr lang="en-US" sz="1800" dirty="0" err="1">
                <a:effectLst/>
                <a:latin typeface="Times New Roman" panose="02020603050405020304" pitchFamily="18" charset="0"/>
                <a:ea typeface="Times New Roman" panose="02020603050405020304" pitchFamily="18" charset="0"/>
              </a:rPr>
              <a:t>Dimitropoulos</a:t>
            </a:r>
            <a:r>
              <a:rPr lang="en-US" sz="1800" dirty="0">
                <a:effectLst/>
                <a:latin typeface="Times New Roman" panose="02020603050405020304" pitchFamily="18" charset="0"/>
                <a:ea typeface="Times New Roman" panose="02020603050405020304" pitchFamily="18" charset="0"/>
              </a:rPr>
              <a:t>, J. (2008). The Rebound Effect in Transport: A Critical Review. Energy Policy, 36(8), 2637–2651.</a:t>
            </a:r>
            <a:endParaRPr lang="en-IN" sz="1800" dirty="0">
              <a:effectLst/>
              <a:latin typeface="Times New Roman" panose="02020603050405020304" pitchFamily="18" charset="0"/>
              <a:ea typeface="Times New Roman" panose="02020603050405020304" pitchFamily="18" charset="0"/>
            </a:endParaRPr>
          </a:p>
          <a:p>
            <a:pPr marL="0" indent="0" algn="just">
              <a:lnSpc>
                <a:spcPct val="107000"/>
              </a:lnSpc>
              <a:spcAft>
                <a:spcPts val="800"/>
              </a:spcAft>
              <a:buNone/>
            </a:pPr>
            <a:r>
              <a:rPr lang="en-US" sz="1800" dirty="0">
                <a:effectLst/>
                <a:latin typeface="Times New Roman" panose="02020603050405020304" pitchFamily="18" charset="0"/>
                <a:ea typeface="Times New Roman" panose="02020603050405020304" pitchFamily="18" charset="0"/>
              </a:rPr>
              <a:t>[18]. </a:t>
            </a:r>
            <a:r>
              <a:rPr lang="en-US" sz="1800" dirty="0" err="1">
                <a:effectLst/>
                <a:latin typeface="Times New Roman" panose="02020603050405020304" pitchFamily="18" charset="0"/>
                <a:ea typeface="Times New Roman" panose="02020603050405020304" pitchFamily="18" charset="0"/>
              </a:rPr>
              <a:t>Hooftman</a:t>
            </a:r>
            <a:r>
              <a:rPr lang="en-US" sz="1800" dirty="0">
                <a:effectLst/>
                <a:latin typeface="Times New Roman" panose="02020603050405020304" pitchFamily="18" charset="0"/>
                <a:ea typeface="Times New Roman" panose="02020603050405020304" pitchFamily="18" charset="0"/>
              </a:rPr>
              <a:t>, N., </a:t>
            </a:r>
            <a:r>
              <a:rPr lang="en-US" sz="1800" dirty="0" err="1">
                <a:effectLst/>
                <a:latin typeface="Times New Roman" panose="02020603050405020304" pitchFamily="18" charset="0"/>
                <a:ea typeface="Times New Roman" panose="02020603050405020304" pitchFamily="18" charset="0"/>
              </a:rPr>
              <a:t>Messagie</a:t>
            </a:r>
            <a:r>
              <a:rPr lang="en-US" sz="1800" dirty="0">
                <a:effectLst/>
                <a:latin typeface="Times New Roman" panose="02020603050405020304" pitchFamily="18" charset="0"/>
                <a:ea typeface="Times New Roman" panose="02020603050405020304" pitchFamily="18" charset="0"/>
              </a:rPr>
              <a:t>, M., Van </a:t>
            </a:r>
            <a:r>
              <a:rPr lang="en-US" sz="1800" dirty="0" err="1">
                <a:effectLst/>
                <a:latin typeface="Times New Roman" panose="02020603050405020304" pitchFamily="18" charset="0"/>
                <a:ea typeface="Times New Roman" panose="02020603050405020304" pitchFamily="18" charset="0"/>
              </a:rPr>
              <a:t>Mierlo</a:t>
            </a:r>
            <a:r>
              <a:rPr lang="en-US" sz="1800" dirty="0">
                <a:effectLst/>
                <a:latin typeface="Times New Roman" panose="02020603050405020304" pitchFamily="18" charset="0"/>
                <a:ea typeface="Times New Roman" panose="02020603050405020304" pitchFamily="18" charset="0"/>
              </a:rPr>
              <a:t>, J., &amp; </a:t>
            </a:r>
            <a:r>
              <a:rPr lang="en-US" sz="1800" dirty="0" err="1">
                <a:effectLst/>
                <a:latin typeface="Times New Roman" panose="02020603050405020304" pitchFamily="18" charset="0"/>
                <a:ea typeface="Times New Roman" panose="02020603050405020304" pitchFamily="18" charset="0"/>
              </a:rPr>
              <a:t>Coosemans</a:t>
            </a:r>
            <a:r>
              <a:rPr lang="en-US" sz="1800" dirty="0">
                <a:effectLst/>
                <a:latin typeface="Times New Roman" panose="02020603050405020304" pitchFamily="18" charset="0"/>
                <a:ea typeface="Times New Roman" panose="02020603050405020304" pitchFamily="18" charset="0"/>
              </a:rPr>
              <a:t>, T. (2016). A Review of the Environmental Performance of Alternative and Renewable Transportation Fuels. Renewable and Sustainable Energy Reviews, 57, 778–796.</a:t>
            </a:r>
            <a:endParaRPr lang="en-IN" sz="1800" dirty="0">
              <a:effectLst/>
              <a:latin typeface="Times New Roman" panose="02020603050405020304" pitchFamily="18" charset="0"/>
              <a:ea typeface="Times New Roman" panose="02020603050405020304" pitchFamily="18" charset="0"/>
            </a:endParaRPr>
          </a:p>
          <a:p>
            <a:pPr marL="0" indent="0" algn="just">
              <a:lnSpc>
                <a:spcPct val="107000"/>
              </a:lnSpc>
              <a:spcAft>
                <a:spcPts val="800"/>
              </a:spcAft>
              <a:buNone/>
            </a:pPr>
            <a:r>
              <a:rPr lang="en-US" sz="1800" dirty="0">
                <a:effectLst/>
                <a:latin typeface="Times New Roman" panose="02020603050405020304" pitchFamily="18" charset="0"/>
                <a:ea typeface="Times New Roman" panose="02020603050405020304" pitchFamily="18" charset="0"/>
              </a:rPr>
              <a:t>[19]. McIlvaine, J. (2022). Behavioral Modeling for Reducing Carbon Footprints in Transport.</a:t>
            </a:r>
            <a:r>
              <a:rPr lang="en-US" sz="1800" spc="4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Journal of Green Technologies in Transportation, 17(3), 123–145.</a:t>
            </a:r>
            <a:endParaRPr lang="en-IN" sz="1800" dirty="0">
              <a:effectLst/>
              <a:latin typeface="Times New Roman" panose="02020603050405020304" pitchFamily="18" charset="0"/>
              <a:ea typeface="Times New Roman" panose="02020603050405020304" pitchFamily="18" charset="0"/>
            </a:endParaRPr>
          </a:p>
          <a:p>
            <a:pPr marL="0" indent="0" algn="just">
              <a:lnSpc>
                <a:spcPct val="107000"/>
              </a:lnSpc>
              <a:spcAft>
                <a:spcPts val="800"/>
              </a:spcAft>
              <a:buNone/>
            </a:pPr>
            <a:endParaRPr lang="en-GB" dirty="0"/>
          </a:p>
        </p:txBody>
      </p:sp>
    </p:spTree>
    <p:extLst>
      <p:ext uri="{BB962C8B-B14F-4D97-AF65-F5344CB8AC3E}">
        <p14:creationId xmlns:p14="http://schemas.microsoft.com/office/powerpoint/2010/main" val="2618816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work mapping with SDG</a:t>
            </a:r>
            <a:endParaRPr lang="en-IN" dirty="0">
              <a:latin typeface="Times New Roman" panose="02020603050405020304" pitchFamily="18" charset="0"/>
              <a:cs typeface="Times New Roman" panose="02020603050405020304" pitchFamily="18" charset="0"/>
            </a:endParaRPr>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SDG 7: Affordable and Clean Energy</a:t>
            </a:r>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SDG 11: Sustainable Cities and Communities</a:t>
            </a:r>
          </a:p>
          <a:p>
            <a:r>
              <a:rPr lang="en-GB" dirty="0">
                <a:latin typeface="Times New Roman" panose="02020603050405020304" pitchFamily="18" charset="0"/>
                <a:cs typeface="Times New Roman" panose="02020603050405020304" pitchFamily="18" charset="0"/>
              </a:rPr>
              <a:t>SDG 13: Climate Action</a:t>
            </a:r>
          </a:p>
        </p:txBody>
      </p:sp>
      <p:pic>
        <p:nvPicPr>
          <p:cNvPr id="5" name="Graphic 1585086625">
            <a:extLst>
              <a:ext uri="{FF2B5EF4-FFF2-40B4-BE49-F238E27FC236}">
                <a16:creationId xmlns:a16="http://schemas.microsoft.com/office/drawing/2014/main" id="{BD7981FA-4329-4547-B4B1-B43B738AEC9A}"/>
              </a:ext>
            </a:extLst>
          </p:cNvPr>
          <p:cNvPicPr/>
          <p:nvPr/>
        </p:nvPicPr>
        <p:blipFill>
          <a:blip r:embed="rId2">
            <a:extLst>
              <a:ext uri="{96DAC541-7B7A-43D3-8B79-37D633B846F1}">
                <asvg:svgBlip xmlns:asvg="http://schemas.microsoft.com/office/drawing/2016/SVG/main" r:embed="rId3"/>
              </a:ext>
            </a:extLst>
          </a:blip>
          <a:stretch>
            <a:fillRect/>
          </a:stretch>
        </p:blipFill>
        <p:spPr>
          <a:xfrm>
            <a:off x="2390958" y="727509"/>
            <a:ext cx="5677535" cy="3886200"/>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p>
        </p:txBody>
      </p:sp>
      <p:pic>
        <p:nvPicPr>
          <p:cNvPr id="10" name="Content Placeholder 9">
            <a:extLst>
              <a:ext uri="{FF2B5EF4-FFF2-40B4-BE49-F238E27FC236}">
                <a16:creationId xmlns:a16="http://schemas.microsoft.com/office/drawing/2014/main" id="{CCBA5483-971B-0777-4F93-23C223299527}"/>
              </a:ext>
            </a:extLst>
          </p:cNvPr>
          <p:cNvPicPr>
            <a:picLocks noGrp="1" noChangeAspect="1"/>
          </p:cNvPicPr>
          <p:nvPr>
            <p:ph idx="1"/>
          </p:nvPr>
        </p:nvPicPr>
        <p:blipFill>
          <a:blip r:embed="rId2"/>
          <a:stretch>
            <a:fillRect/>
          </a:stretch>
        </p:blipFill>
        <p:spPr>
          <a:xfrm>
            <a:off x="394447" y="995082"/>
            <a:ext cx="11086353" cy="5127812"/>
          </a:xfrm>
        </p:spPr>
      </p:pic>
    </p:spTree>
    <p:extLst>
      <p:ext uri="{BB962C8B-B14F-4D97-AF65-F5344CB8AC3E}">
        <p14:creationId xmlns:p14="http://schemas.microsoft.com/office/powerpoint/2010/main" val="219166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91686-9AA8-4E9A-B10F-C302023F9D7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endParaRPr lang="en-GB" dirty="0"/>
          </a:p>
        </p:txBody>
      </p:sp>
      <p:pic>
        <p:nvPicPr>
          <p:cNvPr id="6" name="Content Placeholder 5">
            <a:extLst>
              <a:ext uri="{FF2B5EF4-FFF2-40B4-BE49-F238E27FC236}">
                <a16:creationId xmlns:a16="http://schemas.microsoft.com/office/drawing/2014/main" id="{D3DBE5CE-B166-7A76-A48F-0724F6708385}"/>
              </a:ext>
            </a:extLst>
          </p:cNvPr>
          <p:cNvPicPr>
            <a:picLocks noGrp="1" noChangeAspect="1"/>
          </p:cNvPicPr>
          <p:nvPr>
            <p:ph idx="1"/>
          </p:nvPr>
        </p:nvPicPr>
        <p:blipFill>
          <a:blip r:embed="rId2"/>
          <a:stretch>
            <a:fillRect/>
          </a:stretch>
        </p:blipFill>
        <p:spPr>
          <a:xfrm>
            <a:off x="468718" y="1164188"/>
            <a:ext cx="10898529" cy="2400508"/>
          </a:xfrm>
        </p:spPr>
      </p:pic>
      <p:pic>
        <p:nvPicPr>
          <p:cNvPr id="8" name="Picture 7">
            <a:extLst>
              <a:ext uri="{FF2B5EF4-FFF2-40B4-BE49-F238E27FC236}">
                <a16:creationId xmlns:a16="http://schemas.microsoft.com/office/drawing/2014/main" id="{400359C2-3968-22B4-8AD8-8AB05807EA33}"/>
              </a:ext>
            </a:extLst>
          </p:cNvPr>
          <p:cNvPicPr>
            <a:picLocks noChangeAspect="1"/>
          </p:cNvPicPr>
          <p:nvPr/>
        </p:nvPicPr>
        <p:blipFill>
          <a:blip r:embed="rId3"/>
          <a:stretch>
            <a:fillRect/>
          </a:stretch>
        </p:blipFill>
        <p:spPr>
          <a:xfrm>
            <a:off x="468717" y="3649201"/>
            <a:ext cx="10898529" cy="2446232"/>
          </a:xfrm>
          <a:prstGeom prst="rect">
            <a:avLst/>
          </a:prstGeom>
        </p:spPr>
      </p:pic>
    </p:spTree>
    <p:extLst>
      <p:ext uri="{BB962C8B-B14F-4D97-AF65-F5344CB8AC3E}">
        <p14:creationId xmlns:p14="http://schemas.microsoft.com/office/powerpoint/2010/main" val="56873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6176B-5F65-47DD-A450-1867F8D4614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endParaRPr lang="en-GB" dirty="0"/>
          </a:p>
        </p:txBody>
      </p:sp>
      <p:pic>
        <p:nvPicPr>
          <p:cNvPr id="5" name="Picture 4">
            <a:extLst>
              <a:ext uri="{FF2B5EF4-FFF2-40B4-BE49-F238E27FC236}">
                <a16:creationId xmlns:a16="http://schemas.microsoft.com/office/drawing/2014/main" id="{C3F59B19-0565-CB2F-345A-60A022595BC5}"/>
              </a:ext>
            </a:extLst>
          </p:cNvPr>
          <p:cNvPicPr>
            <a:picLocks noChangeAspect="1"/>
          </p:cNvPicPr>
          <p:nvPr/>
        </p:nvPicPr>
        <p:blipFill>
          <a:blip r:embed="rId2"/>
          <a:stretch>
            <a:fillRect/>
          </a:stretch>
        </p:blipFill>
        <p:spPr>
          <a:xfrm>
            <a:off x="546847" y="1541929"/>
            <a:ext cx="10748682" cy="3327376"/>
          </a:xfrm>
          <a:prstGeom prst="rect">
            <a:avLst/>
          </a:prstGeom>
        </p:spPr>
      </p:pic>
    </p:spTree>
    <p:extLst>
      <p:ext uri="{BB962C8B-B14F-4D97-AF65-F5344CB8AC3E}">
        <p14:creationId xmlns:p14="http://schemas.microsoft.com/office/powerpoint/2010/main" val="146290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Research Gaps Identified</a:t>
            </a:r>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Limited Real-Time Driving Feedback</a:t>
            </a:r>
          </a:p>
          <a:p>
            <a:r>
              <a:rPr lang="en-GB" dirty="0">
                <a:latin typeface="Times New Roman" panose="02020603050405020304" pitchFamily="18" charset="0"/>
                <a:cs typeface="Times New Roman" panose="02020603050405020304" pitchFamily="18" charset="0"/>
              </a:rPr>
              <a:t>Minimal User Engagement</a:t>
            </a:r>
          </a:p>
          <a:p>
            <a:r>
              <a:rPr lang="en-GB" dirty="0">
                <a:latin typeface="Times New Roman" panose="02020603050405020304" pitchFamily="18" charset="0"/>
                <a:cs typeface="Times New Roman" panose="02020603050405020304" pitchFamily="18" charset="0"/>
              </a:rPr>
              <a:t>Limited Scalability </a:t>
            </a:r>
            <a:r>
              <a:rPr lang="en-US" dirty="0">
                <a:latin typeface="Times New Roman" panose="02020603050405020304" pitchFamily="18" charset="0"/>
                <a:cs typeface="Times New Roman" panose="02020603050405020304" pitchFamily="18" charset="0"/>
              </a:rPr>
              <a:t>across Vehicle Types and Regions</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Insufficient Focus on </a:t>
            </a:r>
            <a:r>
              <a:rPr lang="en-US" dirty="0">
                <a:latin typeface="Times New Roman" panose="02020603050405020304" pitchFamily="18" charset="0"/>
                <a:cs typeface="Times New Roman" panose="02020603050405020304" pitchFamily="18" charset="0"/>
              </a:rPr>
              <a:t>Proactive Prevention of Environmental Impact</a:t>
            </a:r>
            <a:endParaRPr lang="en-GB"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66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10668000" cy="487362"/>
          </a:xfrm>
        </p:spPr>
        <p:txBody>
          <a:bodyPr/>
          <a:lstStyle/>
          <a:p>
            <a:r>
              <a:rPr lang="en-GB" dirty="0"/>
              <a:t>Proposed Method</a:t>
            </a:r>
          </a:p>
        </p:txBody>
      </p:sp>
      <p:sp>
        <p:nvSpPr>
          <p:cNvPr id="4" name="Rectangle 1">
            <a:extLst>
              <a:ext uri="{FF2B5EF4-FFF2-40B4-BE49-F238E27FC236}">
                <a16:creationId xmlns:a16="http://schemas.microsoft.com/office/drawing/2014/main" id="{245B8423-2B97-458C-8207-3D5F326E561F}"/>
              </a:ext>
            </a:extLst>
          </p:cNvPr>
          <p:cNvSpPr>
            <a:spLocks noGrp="1" noChangeArrowheads="1"/>
          </p:cNvSpPr>
          <p:nvPr>
            <p:ph idx="1"/>
          </p:nvPr>
        </p:nvSpPr>
        <p:spPr bwMode="auto">
          <a:xfrm>
            <a:off x="543891" y="1074246"/>
            <a:ext cx="1110421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Eco-Drive Mobile App is built using a combination of HTML, CSS, and JavaScript for a dynamic, responsive user interface and Node.js for backend services to ensure smooth performance and efficient request handling.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Feedback and Analytics are powered by integrated GPS tracking and mobile sensors to monitor driving behavior and provide actionable insights.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storage and scalability are managed using Firebase, which supports unstructured data and enables distributed data management for scalability.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Authentication mechanisms are employed to protect user data, using JWT (JSON Web Tokens) for secure session management and privacy compliance.</a:t>
            </a:r>
          </a:p>
        </p:txBody>
      </p:sp>
    </p:spTree>
    <p:extLst>
      <p:ext uri="{BB962C8B-B14F-4D97-AF65-F5344CB8AC3E}">
        <p14:creationId xmlns:p14="http://schemas.microsoft.com/office/powerpoint/2010/main" val="331270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lvl="0" algn="l">
              <a:lnSpc>
                <a:spcPct val="106000"/>
              </a:lnSpc>
              <a:spcAft>
                <a:spcPts val="800"/>
              </a:spcAft>
            </a:pPr>
            <a:r>
              <a:rPr lang="en-US" dirty="0">
                <a:latin typeface="Times New Roman" panose="02020603050405020304" pitchFamily="18" charset="0"/>
                <a:ea typeface="Times New Roman" panose="02020603050405020304" pitchFamily="18" charset="0"/>
              </a:rPr>
              <a:t>To Provide Real-time Feedback On Driving Behavior</a:t>
            </a:r>
          </a:p>
          <a:p>
            <a:pPr lvl="0" algn="l">
              <a:lnSpc>
                <a:spcPct val="106000"/>
              </a:lnSpc>
              <a:spcAft>
                <a:spcPts val="800"/>
              </a:spcAft>
            </a:pPr>
            <a:r>
              <a:rPr lang="en-US" dirty="0">
                <a:effectLst/>
                <a:latin typeface="Times New Roman" panose="02020603050405020304" pitchFamily="18" charset="0"/>
                <a:ea typeface="Times New Roman" panose="02020603050405020304" pitchFamily="18" charset="0"/>
              </a:rPr>
              <a:t>To Create A Reporting System For Driving Efficiency</a:t>
            </a:r>
          </a:p>
          <a:p>
            <a:pPr lvl="0" algn="l">
              <a:lnSpc>
                <a:spcPct val="106000"/>
              </a:lnSpc>
              <a:spcAft>
                <a:spcPts val="800"/>
              </a:spcAft>
            </a:pPr>
            <a:r>
              <a:rPr lang="en-US" dirty="0">
                <a:effectLst/>
                <a:latin typeface="Times New Roman" panose="02020603050405020304" pitchFamily="18" charset="0"/>
                <a:ea typeface="Times New Roman" panose="02020603050405020304" pitchFamily="18" charset="0"/>
              </a:rPr>
              <a:t>To Educate Users On Eco-driving Practices </a:t>
            </a:r>
          </a:p>
          <a:p>
            <a:pPr lvl="0" algn="l">
              <a:lnSpc>
                <a:spcPct val="106000"/>
              </a:lnSpc>
            </a:pPr>
            <a:r>
              <a:rPr lang="en-US" dirty="0">
                <a:latin typeface="Times New Roman" panose="02020603050405020304" pitchFamily="18" charset="0"/>
                <a:cs typeface="Times New Roman" panose="02020603050405020304" pitchFamily="18" charset="0"/>
              </a:rPr>
              <a:t>To Leverage Communication For Community Engagement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4582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524895"/>
            <a:ext cx="10668000" cy="487362"/>
          </a:xfrm>
        </p:spPr>
        <p:txBody>
          <a:bodyPr/>
          <a:lstStyle/>
          <a:p>
            <a:r>
              <a:rPr lang="en-GB" dirty="0">
                <a:latin typeface="Times New Roman" panose="02020603050405020304" pitchFamily="18" charset="0"/>
                <a:cs typeface="Times New Roman" panose="02020603050405020304" pitchFamily="18" charset="0"/>
              </a:rPr>
              <a:t>System Design &amp; Implementation</a:t>
            </a:r>
            <a:br>
              <a:rPr lang="en-GB" dirty="0"/>
            </a:br>
            <a:endParaRPr lang="en-GB" dirty="0"/>
          </a:p>
        </p:txBody>
      </p:sp>
      <p:sp>
        <p:nvSpPr>
          <p:cNvPr id="4" name="Rectangle 1">
            <a:extLst>
              <a:ext uri="{FF2B5EF4-FFF2-40B4-BE49-F238E27FC236}">
                <a16:creationId xmlns:a16="http://schemas.microsoft.com/office/drawing/2014/main" id="{86292E57-D20A-4291-B84D-3A8CBC014E09}"/>
              </a:ext>
            </a:extLst>
          </p:cNvPr>
          <p:cNvSpPr>
            <a:spLocks noGrp="1" noChangeArrowheads="1"/>
          </p:cNvSpPr>
          <p:nvPr>
            <p:ph idx="1"/>
          </p:nvPr>
        </p:nvSpPr>
        <p:spPr bwMode="auto">
          <a:xfrm>
            <a:off x="669277" y="1320786"/>
            <a:ext cx="1054762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HTML5 and CSS3 are used for the home, login, and register pages, with JavaScript handling interactivity &amp; form validation</a:t>
            </a:r>
            <a:r>
              <a:rPr lang="en-US" altLang="en-US"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lang="en-US" altLang="en-US" dirty="0">
                <a:latin typeface="Times New Roman" panose="02020603050405020304" pitchFamily="18" charset="0"/>
                <a:cs typeface="Times New Roman" panose="02020603050405020304" pitchFamily="18" charset="0"/>
              </a:rPr>
              <a:t>GPS is used for Location Services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Node.js handles API calls, user authentication, and </a:t>
            </a:r>
            <a:r>
              <a:rPr lang="en-US" altLang="en-US" dirty="0">
                <a:latin typeface="Times New Roman" panose="02020603050405020304" pitchFamily="18" charset="0"/>
                <a:cs typeface="Times New Roman" panose="02020603050405020304" pitchFamily="18" charset="0"/>
              </a:rPr>
              <a:t>backend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JWT encryption secures user data during registration.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lang="en-US" altLang="en-US" dirty="0">
                <a:latin typeface="Times New Roman" panose="02020603050405020304" pitchFamily="18" charset="0"/>
                <a:cs typeface="Times New Roman" panose="02020603050405020304" pitchFamily="18" charset="0"/>
              </a:rPr>
              <a:t>Firebase 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tores user</a:t>
            </a:r>
            <a:r>
              <a:rPr lang="en-US" altLang="en-US" dirty="0">
                <a:latin typeface="Times New Roman" panose="02020603050405020304" pitchFamily="18" charset="0"/>
                <a:cs typeface="Times New Roman" panose="02020603050405020304" pitchFamily="18" charset="0"/>
              </a:rPr>
              <a:t> &amp;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driver data, chat history, and </a:t>
            </a:r>
            <a:r>
              <a:rPr lang="en-US" altLang="en-US" dirty="0">
                <a:latin typeface="Times New Roman" panose="02020603050405020304" pitchFamily="18" charset="0"/>
                <a:cs typeface="Times New Roman" panose="02020603050405020304" pitchFamily="18" charset="0"/>
              </a:rPr>
              <a:t>bookings &amp; payments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72443200"/>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222</TotalTime>
  <Words>1299</Words>
  <Application>Microsoft Office PowerPoint</Application>
  <PresentationFormat>Widescreen</PresentationFormat>
  <Paragraphs>136</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Bookman Old Style</vt:lpstr>
      <vt:lpstr>Calibri</vt:lpstr>
      <vt:lpstr>Times New Roman</vt:lpstr>
      <vt:lpstr>Verdana</vt:lpstr>
      <vt:lpstr>Bioinformatics</vt:lpstr>
      <vt:lpstr>Eco-Drive for Mobile Application</vt:lpstr>
      <vt:lpstr>Introduction</vt:lpstr>
      <vt:lpstr>Literature Review</vt:lpstr>
      <vt:lpstr>Literature Review</vt:lpstr>
      <vt:lpstr>Literature Review</vt:lpstr>
      <vt:lpstr>Research Gaps Identified</vt:lpstr>
      <vt:lpstr>Proposed Method</vt:lpstr>
      <vt:lpstr>Objectives</vt:lpstr>
      <vt:lpstr>System Design &amp; Implementation </vt:lpstr>
      <vt:lpstr>Architecture</vt:lpstr>
      <vt:lpstr>Software components</vt:lpstr>
      <vt:lpstr>Timeline of Project</vt:lpstr>
      <vt:lpstr>Project’s Results</vt:lpstr>
      <vt:lpstr>PowerPoint Presentation</vt:lpstr>
      <vt:lpstr>PowerPoint Presentation</vt:lpstr>
      <vt:lpstr>PowerPoint Presentation</vt:lpstr>
      <vt:lpstr>Outcomes</vt:lpstr>
      <vt:lpstr>Conclusion</vt:lpstr>
      <vt:lpstr>References</vt:lpstr>
      <vt:lpstr>References</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SAGAR M KODABAGI</cp:lastModifiedBy>
  <cp:revision>24</cp:revision>
  <dcterms:created xsi:type="dcterms:W3CDTF">2023-03-16T03:26:27Z</dcterms:created>
  <dcterms:modified xsi:type="dcterms:W3CDTF">2025-01-16T03:54:45Z</dcterms:modified>
</cp:coreProperties>
</file>