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23"/>
  </p:notesMasterIdLst>
  <p:sldIdLst>
    <p:sldId id="483" r:id="rId2"/>
    <p:sldId id="484" r:id="rId3"/>
    <p:sldId id="470" r:id="rId4"/>
    <p:sldId id="486" r:id="rId5"/>
    <p:sldId id="487" r:id="rId6"/>
    <p:sldId id="478" r:id="rId7"/>
    <p:sldId id="488" r:id="rId8"/>
    <p:sldId id="481" r:id="rId9"/>
    <p:sldId id="480" r:id="rId10"/>
    <p:sldId id="482" r:id="rId11"/>
    <p:sldId id="489" r:id="rId12"/>
    <p:sldId id="494" r:id="rId13"/>
    <p:sldId id="491" r:id="rId14"/>
    <p:sldId id="492" r:id="rId15"/>
    <p:sldId id="493" r:id="rId16"/>
    <p:sldId id="490" r:id="rId17"/>
    <p:sldId id="476" r:id="rId18"/>
    <p:sldId id="495" r:id="rId19"/>
    <p:sldId id="496" r:id="rId20"/>
    <p:sldId id="473" r:id="rId21"/>
    <p:sldId id="468" r:id="rId22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7" autoAdjust="0"/>
    <p:restoredTop sz="94434" autoAdjust="0"/>
  </p:normalViewPr>
  <p:slideViewPr>
    <p:cSldViewPr snapToGrid="0">
      <p:cViewPr varScale="1">
        <p:scale>
          <a:sx n="82" d="100"/>
          <a:sy n="82" d="100"/>
        </p:scale>
        <p:origin x="94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51524B-FB67-4894-A0C5-35151E149D68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8D96B0-D16E-4763-B393-84178CF4FF5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gm:t>
    </dgm:pt>
    <dgm:pt modelId="{080A6B9D-C27D-4227-AC65-3C97878D78C4}" type="parTrans" cxnId="{8CB593F6-6C5D-4606-B959-3E27F9872EC1}">
      <dgm:prSet/>
      <dgm:spPr/>
      <dgm:t>
        <a:bodyPr/>
        <a:lstStyle/>
        <a:p>
          <a:endParaRPr lang="en-US"/>
        </a:p>
      </dgm:t>
    </dgm:pt>
    <dgm:pt modelId="{19B27CEC-4BAD-44A7-A9A7-B7A8B23ADCFD}" type="sibTrans" cxnId="{8CB593F6-6C5D-4606-B959-3E27F9872EC1}">
      <dgm:prSet/>
      <dgm:spPr/>
      <dgm:t>
        <a:bodyPr/>
        <a:lstStyle/>
        <a:p>
          <a:endParaRPr lang="en-US"/>
        </a:p>
      </dgm:t>
    </dgm:pt>
    <dgm:pt modelId="{D471E45F-B026-44AA-9616-57E786AE80AF}">
      <dgm:prSet phldrT="[Text]"/>
      <dgm:spPr/>
      <dgm:t>
        <a:bodyPr/>
        <a:lstStyle/>
        <a:p>
          <a:r>
            <a:rPr lang="en-US" dirty="0"/>
            <a:t>Understanding project scope, gathering requirements, and learning relevant technologies (Python, data visualization, maritime analytics).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6A986D-69A4-4AC0-AD9B-462FFC9C3F18}" type="parTrans" cxnId="{AEE28BEF-3F73-41A5-9307-D42A450FCA17}">
      <dgm:prSet/>
      <dgm:spPr/>
      <dgm:t>
        <a:bodyPr/>
        <a:lstStyle/>
        <a:p>
          <a:endParaRPr lang="en-US"/>
        </a:p>
      </dgm:t>
    </dgm:pt>
    <dgm:pt modelId="{304E70AD-39C7-4C28-BF7B-6EE91BAE97B7}" type="sibTrans" cxnId="{AEE28BEF-3F73-41A5-9307-D42A450FCA17}">
      <dgm:prSet/>
      <dgm:spPr/>
      <dgm:t>
        <a:bodyPr/>
        <a:lstStyle/>
        <a:p>
          <a:endParaRPr lang="en-US"/>
        </a:p>
      </dgm:t>
    </dgm:pt>
    <dgm:pt modelId="{7B3055AA-BF7C-46D0-9A9E-60087B9F57B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gm:t>
    </dgm:pt>
    <dgm:pt modelId="{F772EF41-D2BB-4368-8327-B4E332165F48}" type="parTrans" cxnId="{6C7D4BBB-EED6-4011-9FBC-87F683D5B245}">
      <dgm:prSet/>
      <dgm:spPr/>
      <dgm:t>
        <a:bodyPr/>
        <a:lstStyle/>
        <a:p>
          <a:endParaRPr lang="en-US"/>
        </a:p>
      </dgm:t>
    </dgm:pt>
    <dgm:pt modelId="{B81593E2-4CAC-4783-8D2D-E9DDD236A942}" type="sibTrans" cxnId="{6C7D4BBB-EED6-4011-9FBC-87F683D5B245}">
      <dgm:prSet/>
      <dgm:spPr/>
      <dgm:t>
        <a:bodyPr/>
        <a:lstStyle/>
        <a:p>
          <a:endParaRPr lang="en-US"/>
        </a:p>
      </dgm:t>
    </dgm:pt>
    <dgm:pt modelId="{A59EC69B-8F3F-425B-819F-E8C557946AE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gm:t>
    </dgm:pt>
    <dgm:pt modelId="{0095C3CB-916F-4060-A8DA-DD282FB51587}" type="parTrans" cxnId="{D1BA1DD0-A52A-47BF-962D-9810C87E1576}">
      <dgm:prSet/>
      <dgm:spPr/>
      <dgm:t>
        <a:bodyPr/>
        <a:lstStyle/>
        <a:p>
          <a:endParaRPr lang="en-US"/>
        </a:p>
      </dgm:t>
    </dgm:pt>
    <dgm:pt modelId="{2868AD8D-4E38-46CE-A972-709857BF40AC}" type="sibTrans" cxnId="{D1BA1DD0-A52A-47BF-962D-9810C87E1576}">
      <dgm:prSet/>
      <dgm:spPr/>
      <dgm:t>
        <a:bodyPr/>
        <a:lstStyle/>
        <a:p>
          <a:endParaRPr lang="en-US"/>
        </a:p>
      </dgm:t>
    </dgm:pt>
    <dgm:pt modelId="{73DB572E-062D-41AD-8033-D361B8E583DB}">
      <dgm:prSet phldrT="[Text]"/>
      <dgm:spPr/>
      <dgm:t>
        <a:bodyPr/>
        <a:lstStyle/>
        <a:p>
          <a:r>
            <a:rPr lang="en-US" dirty="0"/>
            <a:t>Developing and refining the </a:t>
          </a:r>
          <a:r>
            <a:rPr lang="en-US" b="1" dirty="0"/>
            <a:t>Weather Factor Calculator</a:t>
          </a:r>
          <a:r>
            <a:rPr lang="en-US" dirty="0"/>
            <a:t>, testing predictive models, and optimizing performance.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D01B62-D132-48B8-9D06-D0A551A21107}" type="parTrans" cxnId="{AA17007A-110D-43AE-B6F2-DF2DF885F2E2}">
      <dgm:prSet/>
      <dgm:spPr/>
      <dgm:t>
        <a:bodyPr/>
        <a:lstStyle/>
        <a:p>
          <a:endParaRPr lang="en-US"/>
        </a:p>
      </dgm:t>
    </dgm:pt>
    <dgm:pt modelId="{98BDB650-3386-4D3D-8E80-609010499291}" type="sibTrans" cxnId="{AA17007A-110D-43AE-B6F2-DF2DF885F2E2}">
      <dgm:prSet/>
      <dgm:spPr/>
      <dgm:t>
        <a:bodyPr/>
        <a:lstStyle/>
        <a:p>
          <a:endParaRPr lang="en-US"/>
        </a:p>
      </dgm:t>
    </dgm:pt>
    <dgm:pt modelId="{5E92505A-51E0-4F78-B3C5-704ACF8710D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gm:t>
    </dgm:pt>
    <dgm:pt modelId="{765B1266-7CE2-4F9C-AE38-D97DFBC1B151}" type="parTrans" cxnId="{DA8CD5E8-B2EE-41E4-8EC6-CFB41D688F68}">
      <dgm:prSet/>
      <dgm:spPr/>
      <dgm:t>
        <a:bodyPr/>
        <a:lstStyle/>
        <a:p>
          <a:endParaRPr lang="en-US"/>
        </a:p>
      </dgm:t>
    </dgm:pt>
    <dgm:pt modelId="{5E9E6A6F-635A-4791-A107-01E95B62EA08}" type="sibTrans" cxnId="{DA8CD5E8-B2EE-41E4-8EC6-CFB41D688F68}">
      <dgm:prSet/>
      <dgm:spPr/>
      <dgm:t>
        <a:bodyPr/>
        <a:lstStyle/>
        <a:p>
          <a:endParaRPr lang="en-US"/>
        </a:p>
      </dgm:t>
    </dgm:pt>
    <dgm:pt modelId="{9FED87C4-3F3B-4A18-9185-9F80CFEDEA2E}">
      <dgm:prSet phldrT="[Text]"/>
      <dgm:spPr/>
      <dgm:t>
        <a:bodyPr/>
        <a:lstStyle/>
        <a:p>
          <a:r>
            <a:rPr lang="en-US" dirty="0"/>
            <a:t>Data collection and preprocessing, implementing initial data visualization, and setting up basic analytics models.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0D1882-5210-4A49-9875-4AAC43595580}" type="sibTrans" cxnId="{27611794-B6EF-4593-A560-02BF7692DC5A}">
      <dgm:prSet/>
      <dgm:spPr/>
      <dgm:t>
        <a:bodyPr/>
        <a:lstStyle/>
        <a:p>
          <a:endParaRPr lang="en-US"/>
        </a:p>
      </dgm:t>
    </dgm:pt>
    <dgm:pt modelId="{669F5586-1E47-4A85-AA72-0E435BABD665}" type="parTrans" cxnId="{27611794-B6EF-4593-A560-02BF7692DC5A}">
      <dgm:prSet/>
      <dgm:spPr/>
      <dgm:t>
        <a:bodyPr/>
        <a:lstStyle/>
        <a:p>
          <a:endParaRPr lang="en-US"/>
        </a:p>
      </dgm:t>
    </dgm:pt>
    <dgm:pt modelId="{B039A6B8-5251-4CD5-A714-FAA666B7C3E5}">
      <dgm:prSet/>
      <dgm:spPr/>
      <dgm:t>
        <a:bodyPr/>
        <a:lstStyle/>
        <a:p>
          <a:r>
            <a:rPr lang="en-IN" dirty="0"/>
            <a:t>Final Validation, report preparation, and presenting insights on ship speed reduction due to weather factors.</a:t>
          </a:r>
        </a:p>
      </dgm:t>
    </dgm:pt>
    <dgm:pt modelId="{EABCC546-61BC-4E12-9600-14076B7CAFA4}" type="parTrans" cxnId="{8026051B-3806-4100-A732-B14D1CC657B4}">
      <dgm:prSet/>
      <dgm:spPr/>
      <dgm:t>
        <a:bodyPr/>
        <a:lstStyle/>
        <a:p>
          <a:endParaRPr lang="en-IN"/>
        </a:p>
      </dgm:t>
    </dgm:pt>
    <dgm:pt modelId="{CB1AE261-BD18-432B-B994-854016E74723}" type="sibTrans" cxnId="{8026051B-3806-4100-A732-B14D1CC657B4}">
      <dgm:prSet/>
      <dgm:spPr/>
      <dgm:t>
        <a:bodyPr/>
        <a:lstStyle/>
        <a:p>
          <a:endParaRPr lang="en-IN"/>
        </a:p>
      </dgm:t>
    </dgm:pt>
    <dgm:pt modelId="{A6BCDA7B-D633-438F-B44D-CB4D60E5C492}" type="pres">
      <dgm:prSet presAssocID="{5751524B-FB67-4894-A0C5-35151E149D6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EA3B7F60-AEEC-41A8-8A2C-D3679EFCD073}" type="pres">
      <dgm:prSet presAssocID="{5E92505A-51E0-4F78-B3C5-704ACF8710DE}" presName="ChildAccent4" presStyleCnt="0"/>
      <dgm:spPr/>
    </dgm:pt>
    <dgm:pt modelId="{FC0F1314-3294-4A8C-8DCE-EB53E236164C}" type="pres">
      <dgm:prSet presAssocID="{5E92505A-51E0-4F78-B3C5-704ACF8710DE}" presName="ChildAccent" presStyleLbl="alignImgPlace1" presStyleIdx="0" presStyleCnt="4"/>
      <dgm:spPr/>
    </dgm:pt>
    <dgm:pt modelId="{98225A61-A0EC-450A-BED8-EF2E47E8FD18}" type="pres">
      <dgm:prSet presAssocID="{5E92505A-51E0-4F78-B3C5-704ACF8710DE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AAD338D-3122-4454-9A67-16BE024D44E3}" type="pres">
      <dgm:prSet presAssocID="{5E92505A-51E0-4F78-B3C5-704ACF8710DE}" presName="Parent4" presStyleLbl="node1" presStyleIdx="0" presStyleCnt="4">
        <dgm:presLayoutVars>
          <dgm:chMax val="2"/>
          <dgm:chPref val="1"/>
          <dgm:bulletEnabled val="1"/>
        </dgm:presLayoutVars>
      </dgm:prSet>
      <dgm:spPr/>
    </dgm:pt>
    <dgm:pt modelId="{96AFCF47-32CA-4C44-9E3C-782007B7112E}" type="pres">
      <dgm:prSet presAssocID="{A59EC69B-8F3F-425B-819F-E8C557946AEE}" presName="ChildAccent3" presStyleCnt="0"/>
      <dgm:spPr/>
    </dgm:pt>
    <dgm:pt modelId="{2532504F-5FE1-4C97-B485-F05E8885EACC}" type="pres">
      <dgm:prSet presAssocID="{A59EC69B-8F3F-425B-819F-E8C557946AEE}" presName="ChildAccent" presStyleLbl="alignImgPlace1" presStyleIdx="1" presStyleCnt="4"/>
      <dgm:spPr/>
    </dgm:pt>
    <dgm:pt modelId="{0D08ED52-6744-4369-B780-916B09984775}" type="pres">
      <dgm:prSet presAssocID="{A59EC69B-8F3F-425B-819F-E8C557946AEE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C66D42D-7E6D-4563-AFDC-369C30B73F70}" type="pres">
      <dgm:prSet presAssocID="{A59EC69B-8F3F-425B-819F-E8C557946AEE}" presName="Parent3" presStyleLbl="node1" presStyleIdx="1" presStyleCnt="4">
        <dgm:presLayoutVars>
          <dgm:chMax val="2"/>
          <dgm:chPref val="1"/>
          <dgm:bulletEnabled val="1"/>
        </dgm:presLayoutVars>
      </dgm:prSet>
      <dgm:spPr/>
    </dgm:pt>
    <dgm:pt modelId="{C1269CE6-C767-48CC-AAFD-A238D1FFDABA}" type="pres">
      <dgm:prSet presAssocID="{7B3055AA-BF7C-46D0-9A9E-60087B9F57B4}" presName="ChildAccent2" presStyleCnt="0"/>
      <dgm:spPr/>
    </dgm:pt>
    <dgm:pt modelId="{06F8D57B-EDF4-4CF4-8700-DC2CA3E3028E}" type="pres">
      <dgm:prSet presAssocID="{7B3055AA-BF7C-46D0-9A9E-60087B9F57B4}" presName="ChildAccent" presStyleLbl="alignImgPlace1" presStyleIdx="2" presStyleCnt="4"/>
      <dgm:spPr/>
    </dgm:pt>
    <dgm:pt modelId="{6BCCFBA6-7A43-4631-AD7F-AFB10E1E6CD7}" type="pres">
      <dgm:prSet presAssocID="{7B3055AA-BF7C-46D0-9A9E-60087B9F57B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0BB3360-A9BB-4051-A4B1-1216F82F642C}" type="pres">
      <dgm:prSet presAssocID="{7B3055AA-BF7C-46D0-9A9E-60087B9F57B4}" presName="Parent2" presStyleLbl="node1" presStyleIdx="2" presStyleCnt="4">
        <dgm:presLayoutVars>
          <dgm:chMax val="2"/>
          <dgm:chPref val="1"/>
          <dgm:bulletEnabled val="1"/>
        </dgm:presLayoutVars>
      </dgm:prSet>
      <dgm:spPr/>
    </dgm:pt>
    <dgm:pt modelId="{7305DF14-0FF5-45E4-8B19-015814092DBD}" type="pres">
      <dgm:prSet presAssocID="{988D96B0-D16E-4763-B393-84178CF4FF50}" presName="ChildAccent1" presStyleCnt="0"/>
      <dgm:spPr/>
    </dgm:pt>
    <dgm:pt modelId="{A134CDD1-D85F-44EF-8BEE-9F99A855C1E6}" type="pres">
      <dgm:prSet presAssocID="{988D96B0-D16E-4763-B393-84178CF4FF50}" presName="ChildAccent" presStyleLbl="alignImgPlace1" presStyleIdx="3" presStyleCnt="4"/>
      <dgm:spPr/>
    </dgm:pt>
    <dgm:pt modelId="{1C91D7E3-8940-4A33-9182-677DD5415901}" type="pres">
      <dgm:prSet presAssocID="{988D96B0-D16E-4763-B393-84178CF4FF5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5257024-FAC0-4522-B139-1CC85B547BE8}" type="pres">
      <dgm:prSet presAssocID="{988D96B0-D16E-4763-B393-84178CF4FF50}" presName="Parent1" presStyleLbl="node1" presStyleIdx="3" presStyleCnt="4">
        <dgm:presLayoutVars>
          <dgm:chMax val="2"/>
          <dgm:chPref val="1"/>
          <dgm:bulletEnabled val="1"/>
        </dgm:presLayoutVars>
      </dgm:prSet>
      <dgm:spPr/>
    </dgm:pt>
  </dgm:ptLst>
  <dgm:cxnLst>
    <dgm:cxn modelId="{2C934C00-3DCA-4C23-8911-F378A90D516E}" type="presOf" srcId="{5E92505A-51E0-4F78-B3C5-704ACF8710DE}" destId="{2AAD338D-3122-4454-9A67-16BE024D44E3}" srcOrd="0" destOrd="0" presId="urn:microsoft.com/office/officeart/2011/layout/InterconnectedBlockProcess"/>
    <dgm:cxn modelId="{E4D65A04-53AB-44AB-8B3A-9EDA56EB637A}" type="presOf" srcId="{B039A6B8-5251-4CD5-A714-FAA666B7C3E5}" destId="{FC0F1314-3294-4A8C-8DCE-EB53E236164C}" srcOrd="0" destOrd="0" presId="urn:microsoft.com/office/officeart/2011/layout/InterconnectedBlockProcess"/>
    <dgm:cxn modelId="{8026051B-3806-4100-A732-B14D1CC657B4}" srcId="{5E92505A-51E0-4F78-B3C5-704ACF8710DE}" destId="{B039A6B8-5251-4CD5-A714-FAA666B7C3E5}" srcOrd="0" destOrd="0" parTransId="{EABCC546-61BC-4E12-9600-14076B7CAFA4}" sibTransId="{CB1AE261-BD18-432B-B994-854016E74723}"/>
    <dgm:cxn modelId="{45270D25-428B-4D13-96B6-70A52338AE53}" type="presOf" srcId="{988D96B0-D16E-4763-B393-84178CF4FF50}" destId="{65257024-FAC0-4522-B139-1CC85B547BE8}" srcOrd="0" destOrd="0" presId="urn:microsoft.com/office/officeart/2011/layout/InterconnectedBlockProcess"/>
    <dgm:cxn modelId="{EE32DD29-1088-4A6B-ABC7-885A718C60CA}" type="presOf" srcId="{D471E45F-B026-44AA-9616-57E786AE80AF}" destId="{A134CDD1-D85F-44EF-8BEE-9F99A855C1E6}" srcOrd="0" destOrd="0" presId="urn:microsoft.com/office/officeart/2011/layout/InterconnectedBlockProcess"/>
    <dgm:cxn modelId="{5088B72B-A58C-4D5F-B56F-2A1C0C405D92}" type="presOf" srcId="{7B3055AA-BF7C-46D0-9A9E-60087B9F57B4}" destId="{00BB3360-A9BB-4051-A4B1-1216F82F642C}" srcOrd="0" destOrd="0" presId="urn:microsoft.com/office/officeart/2011/layout/InterconnectedBlockProcess"/>
    <dgm:cxn modelId="{E3292D60-84FF-4CC1-B475-12D7D4F90772}" type="presOf" srcId="{D471E45F-B026-44AA-9616-57E786AE80AF}" destId="{1C91D7E3-8940-4A33-9182-677DD5415901}" srcOrd="1" destOrd="0" presId="urn:microsoft.com/office/officeart/2011/layout/InterconnectedBlockProcess"/>
    <dgm:cxn modelId="{AA17007A-110D-43AE-B6F2-DF2DF885F2E2}" srcId="{A59EC69B-8F3F-425B-819F-E8C557946AEE}" destId="{73DB572E-062D-41AD-8033-D361B8E583DB}" srcOrd="0" destOrd="0" parTransId="{75D01B62-D132-48B8-9D06-D0A551A21107}" sibTransId="{98BDB650-3386-4D3D-8E80-609010499291}"/>
    <dgm:cxn modelId="{ED6BF78A-381A-40F3-A9EB-F252D63F0707}" type="presOf" srcId="{73DB572E-062D-41AD-8033-D361B8E583DB}" destId="{2532504F-5FE1-4C97-B485-F05E8885EACC}" srcOrd="0" destOrd="0" presId="urn:microsoft.com/office/officeart/2011/layout/InterconnectedBlockProcess"/>
    <dgm:cxn modelId="{02D0CD8C-C59F-405A-AAC8-89AA97D36D41}" type="presOf" srcId="{9FED87C4-3F3B-4A18-9185-9F80CFEDEA2E}" destId="{6BCCFBA6-7A43-4631-AD7F-AFB10E1E6CD7}" srcOrd="1" destOrd="0" presId="urn:microsoft.com/office/officeart/2011/layout/InterconnectedBlockProcess"/>
    <dgm:cxn modelId="{27611794-B6EF-4593-A560-02BF7692DC5A}" srcId="{7B3055AA-BF7C-46D0-9A9E-60087B9F57B4}" destId="{9FED87C4-3F3B-4A18-9185-9F80CFEDEA2E}" srcOrd="0" destOrd="0" parTransId="{669F5586-1E47-4A85-AA72-0E435BABD665}" sibTransId="{AD0D1882-5210-4A49-9875-4AAC43595580}"/>
    <dgm:cxn modelId="{F68F949A-245C-4136-B9D7-9229F30FDEC9}" type="presOf" srcId="{A59EC69B-8F3F-425B-819F-E8C557946AEE}" destId="{4C66D42D-7E6D-4563-AFDC-369C30B73F70}" srcOrd="0" destOrd="0" presId="urn:microsoft.com/office/officeart/2011/layout/InterconnectedBlockProcess"/>
    <dgm:cxn modelId="{6C7D4BBB-EED6-4011-9FBC-87F683D5B245}" srcId="{5751524B-FB67-4894-A0C5-35151E149D68}" destId="{7B3055AA-BF7C-46D0-9A9E-60087B9F57B4}" srcOrd="1" destOrd="0" parTransId="{F772EF41-D2BB-4368-8327-B4E332165F48}" sibTransId="{B81593E2-4CAC-4783-8D2D-E9DDD236A942}"/>
    <dgm:cxn modelId="{A89E8CCE-DC9D-4BC1-984D-FEF289B82C65}" type="presOf" srcId="{5751524B-FB67-4894-A0C5-35151E149D68}" destId="{A6BCDA7B-D633-438F-B44D-CB4D60E5C492}" srcOrd="0" destOrd="0" presId="urn:microsoft.com/office/officeart/2011/layout/InterconnectedBlockProcess"/>
    <dgm:cxn modelId="{D1BA1DD0-A52A-47BF-962D-9810C87E1576}" srcId="{5751524B-FB67-4894-A0C5-35151E149D68}" destId="{A59EC69B-8F3F-425B-819F-E8C557946AEE}" srcOrd="2" destOrd="0" parTransId="{0095C3CB-916F-4060-A8DA-DD282FB51587}" sibTransId="{2868AD8D-4E38-46CE-A972-709857BF40AC}"/>
    <dgm:cxn modelId="{DA8CD5E8-B2EE-41E4-8EC6-CFB41D688F68}" srcId="{5751524B-FB67-4894-A0C5-35151E149D68}" destId="{5E92505A-51E0-4F78-B3C5-704ACF8710DE}" srcOrd="3" destOrd="0" parTransId="{765B1266-7CE2-4F9C-AE38-D97DFBC1B151}" sibTransId="{5E9E6A6F-635A-4791-A107-01E95B62EA08}"/>
    <dgm:cxn modelId="{1CF0C9EC-03B3-43C7-AC62-87DAFD9D1635}" type="presOf" srcId="{9FED87C4-3F3B-4A18-9185-9F80CFEDEA2E}" destId="{06F8D57B-EDF4-4CF4-8700-DC2CA3E3028E}" srcOrd="0" destOrd="0" presId="urn:microsoft.com/office/officeart/2011/layout/InterconnectedBlockProcess"/>
    <dgm:cxn modelId="{AEE28BEF-3F73-41A5-9307-D42A450FCA17}" srcId="{988D96B0-D16E-4763-B393-84178CF4FF50}" destId="{D471E45F-B026-44AA-9616-57E786AE80AF}" srcOrd="0" destOrd="0" parTransId="{326A986D-69A4-4AC0-AD9B-462FFC9C3F18}" sibTransId="{304E70AD-39C7-4C28-BF7B-6EE91BAE97B7}"/>
    <dgm:cxn modelId="{2A8C77F5-82FD-45B7-89CC-CF3A140E23DA}" type="presOf" srcId="{B039A6B8-5251-4CD5-A714-FAA666B7C3E5}" destId="{98225A61-A0EC-450A-BED8-EF2E47E8FD18}" srcOrd="1" destOrd="0" presId="urn:microsoft.com/office/officeart/2011/layout/InterconnectedBlockProcess"/>
    <dgm:cxn modelId="{8CB593F6-6C5D-4606-B959-3E27F9872EC1}" srcId="{5751524B-FB67-4894-A0C5-35151E149D68}" destId="{988D96B0-D16E-4763-B393-84178CF4FF50}" srcOrd="0" destOrd="0" parTransId="{080A6B9D-C27D-4227-AC65-3C97878D78C4}" sibTransId="{19B27CEC-4BAD-44A7-A9A7-B7A8B23ADCFD}"/>
    <dgm:cxn modelId="{7968BEFA-737C-4540-8116-892FA4A56765}" type="presOf" srcId="{73DB572E-062D-41AD-8033-D361B8E583DB}" destId="{0D08ED52-6744-4369-B780-916B09984775}" srcOrd="1" destOrd="0" presId="urn:microsoft.com/office/officeart/2011/layout/InterconnectedBlockProcess"/>
    <dgm:cxn modelId="{6CA9A5D7-C24A-4CF2-BE1F-6E21DB839128}" type="presParOf" srcId="{A6BCDA7B-D633-438F-B44D-CB4D60E5C492}" destId="{EA3B7F60-AEEC-41A8-8A2C-D3679EFCD073}" srcOrd="0" destOrd="0" presId="urn:microsoft.com/office/officeart/2011/layout/InterconnectedBlockProcess"/>
    <dgm:cxn modelId="{BBB5CABF-20C5-47F6-80F7-7C69D2F2EB05}" type="presParOf" srcId="{EA3B7F60-AEEC-41A8-8A2C-D3679EFCD073}" destId="{FC0F1314-3294-4A8C-8DCE-EB53E236164C}" srcOrd="0" destOrd="0" presId="urn:microsoft.com/office/officeart/2011/layout/InterconnectedBlockProcess"/>
    <dgm:cxn modelId="{75E25B52-D460-4F8E-9628-E5733C416215}" type="presParOf" srcId="{A6BCDA7B-D633-438F-B44D-CB4D60E5C492}" destId="{98225A61-A0EC-450A-BED8-EF2E47E8FD18}" srcOrd="1" destOrd="0" presId="urn:microsoft.com/office/officeart/2011/layout/InterconnectedBlockProcess"/>
    <dgm:cxn modelId="{181DD3DA-835B-424D-BA41-90E54820644A}" type="presParOf" srcId="{A6BCDA7B-D633-438F-B44D-CB4D60E5C492}" destId="{2AAD338D-3122-4454-9A67-16BE024D44E3}" srcOrd="2" destOrd="0" presId="urn:microsoft.com/office/officeart/2011/layout/InterconnectedBlockProcess"/>
    <dgm:cxn modelId="{8763BB5B-6F4C-4D47-85B1-62610FE5B298}" type="presParOf" srcId="{A6BCDA7B-D633-438F-B44D-CB4D60E5C492}" destId="{96AFCF47-32CA-4C44-9E3C-782007B7112E}" srcOrd="3" destOrd="0" presId="urn:microsoft.com/office/officeart/2011/layout/InterconnectedBlockProcess"/>
    <dgm:cxn modelId="{DEC84310-B2F7-4E69-8F89-299DFF887707}" type="presParOf" srcId="{96AFCF47-32CA-4C44-9E3C-782007B7112E}" destId="{2532504F-5FE1-4C97-B485-F05E8885EACC}" srcOrd="0" destOrd="0" presId="urn:microsoft.com/office/officeart/2011/layout/InterconnectedBlockProcess"/>
    <dgm:cxn modelId="{411A5A8E-BF9A-4918-B1BF-97B5D2E1CE75}" type="presParOf" srcId="{A6BCDA7B-D633-438F-B44D-CB4D60E5C492}" destId="{0D08ED52-6744-4369-B780-916B09984775}" srcOrd="4" destOrd="0" presId="urn:microsoft.com/office/officeart/2011/layout/InterconnectedBlockProcess"/>
    <dgm:cxn modelId="{F96AEFC3-668C-485E-AC28-DE7FA02228A9}" type="presParOf" srcId="{A6BCDA7B-D633-438F-B44D-CB4D60E5C492}" destId="{4C66D42D-7E6D-4563-AFDC-369C30B73F70}" srcOrd="5" destOrd="0" presId="urn:microsoft.com/office/officeart/2011/layout/InterconnectedBlockProcess"/>
    <dgm:cxn modelId="{7911F644-0138-4A4E-B810-F025BD63CD8F}" type="presParOf" srcId="{A6BCDA7B-D633-438F-B44D-CB4D60E5C492}" destId="{C1269CE6-C767-48CC-AAFD-A238D1FFDABA}" srcOrd="6" destOrd="0" presId="urn:microsoft.com/office/officeart/2011/layout/InterconnectedBlockProcess"/>
    <dgm:cxn modelId="{5AA2FD48-021E-4A53-964C-DD52EA8D7653}" type="presParOf" srcId="{C1269CE6-C767-48CC-AAFD-A238D1FFDABA}" destId="{06F8D57B-EDF4-4CF4-8700-DC2CA3E3028E}" srcOrd="0" destOrd="0" presId="urn:microsoft.com/office/officeart/2011/layout/InterconnectedBlockProcess"/>
    <dgm:cxn modelId="{ABEDFE72-13B5-44DF-B596-B4EEFE4E8FE3}" type="presParOf" srcId="{A6BCDA7B-D633-438F-B44D-CB4D60E5C492}" destId="{6BCCFBA6-7A43-4631-AD7F-AFB10E1E6CD7}" srcOrd="7" destOrd="0" presId="urn:microsoft.com/office/officeart/2011/layout/InterconnectedBlockProcess"/>
    <dgm:cxn modelId="{214D504B-4CBF-4B7C-A0E7-B63D10D9DDB1}" type="presParOf" srcId="{A6BCDA7B-D633-438F-B44D-CB4D60E5C492}" destId="{00BB3360-A9BB-4051-A4B1-1216F82F642C}" srcOrd="8" destOrd="0" presId="urn:microsoft.com/office/officeart/2011/layout/InterconnectedBlockProcess"/>
    <dgm:cxn modelId="{07B34F88-773E-4FE4-8638-A7CCDA760808}" type="presParOf" srcId="{A6BCDA7B-D633-438F-B44D-CB4D60E5C492}" destId="{7305DF14-0FF5-45E4-8B19-015814092DBD}" srcOrd="9" destOrd="0" presId="urn:microsoft.com/office/officeart/2011/layout/InterconnectedBlockProcess"/>
    <dgm:cxn modelId="{362691DD-4B1E-4FC2-8550-02C45B3B7FBC}" type="presParOf" srcId="{7305DF14-0FF5-45E4-8B19-015814092DBD}" destId="{A134CDD1-D85F-44EF-8BEE-9F99A855C1E6}" srcOrd="0" destOrd="0" presId="urn:microsoft.com/office/officeart/2011/layout/InterconnectedBlockProcess"/>
    <dgm:cxn modelId="{63B69D61-D405-4261-BFDE-C503872760F8}" type="presParOf" srcId="{A6BCDA7B-D633-438F-B44D-CB4D60E5C492}" destId="{1C91D7E3-8940-4A33-9182-677DD5415901}" srcOrd="10" destOrd="0" presId="urn:microsoft.com/office/officeart/2011/layout/InterconnectedBlockProcess"/>
    <dgm:cxn modelId="{C9F769F8-3C09-4DEC-B20E-9972D58EEAFC}" type="presParOf" srcId="{A6BCDA7B-D633-438F-B44D-CB4D60E5C492}" destId="{65257024-FAC0-4522-B139-1CC85B547BE8}" srcOrd="11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F1314-3294-4A8C-8DCE-EB53E236164C}">
      <dsp:nvSpPr>
        <dsp:cNvPr id="0" name=""/>
        <dsp:cNvSpPr/>
      </dsp:nvSpPr>
      <dsp:spPr>
        <a:xfrm>
          <a:off x="6639818" y="767810"/>
          <a:ext cx="1382018" cy="3290384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Final Validation, report preparation, and presenting insights on ship speed reduction due to weather factors.</a:t>
          </a:r>
        </a:p>
      </dsp:txBody>
      <dsp:txXfrm>
        <a:off x="6815058" y="767810"/>
        <a:ext cx="1206778" cy="3290384"/>
      </dsp:txXfrm>
    </dsp:sp>
    <dsp:sp modelId="{2AAD338D-3122-4454-9A67-16BE024D44E3}">
      <dsp:nvSpPr>
        <dsp:cNvPr id="0" name=""/>
        <dsp:cNvSpPr/>
      </dsp:nvSpPr>
      <dsp:spPr>
        <a:xfrm>
          <a:off x="6639818" y="0"/>
          <a:ext cx="1382018" cy="7678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sp:txBody>
      <dsp:txXfrm>
        <a:off x="6639818" y="0"/>
        <a:ext cx="1382018" cy="767810"/>
      </dsp:txXfrm>
    </dsp:sp>
    <dsp:sp modelId="{2532504F-5FE1-4C97-B485-F05E8885EACC}">
      <dsp:nvSpPr>
        <dsp:cNvPr id="0" name=""/>
        <dsp:cNvSpPr/>
      </dsp:nvSpPr>
      <dsp:spPr>
        <a:xfrm>
          <a:off x="5257800" y="767810"/>
          <a:ext cx="1382018" cy="3071241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4019912"/>
            <a:satOff val="8042"/>
            <a:lumOff val="34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Developing and refining the </a:t>
          </a:r>
          <a:r>
            <a:rPr lang="en-US" sz="1400" b="1" kern="1200" dirty="0"/>
            <a:t>Weather Factor Calculator</a:t>
          </a:r>
          <a:r>
            <a:rPr lang="en-US" sz="1400" kern="1200" dirty="0"/>
            <a:t>, testing predictive models, and optimizing performance.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33039" y="767810"/>
        <a:ext cx="1206778" cy="3071241"/>
      </dsp:txXfrm>
    </dsp:sp>
    <dsp:sp modelId="{4C66D42D-7E6D-4563-AFDC-369C30B73F70}">
      <dsp:nvSpPr>
        <dsp:cNvPr id="0" name=""/>
        <dsp:cNvSpPr/>
      </dsp:nvSpPr>
      <dsp:spPr>
        <a:xfrm>
          <a:off x="5257800" y="111600"/>
          <a:ext cx="1382018" cy="6582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sp:txBody>
      <dsp:txXfrm>
        <a:off x="5257800" y="111600"/>
        <a:ext cx="1382018" cy="658239"/>
      </dsp:txXfrm>
    </dsp:sp>
    <dsp:sp modelId="{06F8D57B-EDF4-4CF4-8700-DC2CA3E3028E}">
      <dsp:nvSpPr>
        <dsp:cNvPr id="0" name=""/>
        <dsp:cNvSpPr/>
      </dsp:nvSpPr>
      <dsp:spPr>
        <a:xfrm>
          <a:off x="3875781" y="767810"/>
          <a:ext cx="1382018" cy="2851693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8039823"/>
            <a:satOff val="16083"/>
            <a:lumOff val="68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collection and preprocessing, implementing initial data visualization, and setting up basic analytics models.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51021" y="767810"/>
        <a:ext cx="1206778" cy="2851693"/>
      </dsp:txXfrm>
    </dsp:sp>
    <dsp:sp modelId="{00BB3360-A9BB-4051-A4B1-1216F82F642C}">
      <dsp:nvSpPr>
        <dsp:cNvPr id="0" name=""/>
        <dsp:cNvSpPr/>
      </dsp:nvSpPr>
      <dsp:spPr>
        <a:xfrm>
          <a:off x="3875781" y="219548"/>
          <a:ext cx="1382018" cy="5482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sp:txBody>
      <dsp:txXfrm>
        <a:off x="3875781" y="219548"/>
        <a:ext cx="1382018" cy="548262"/>
      </dsp:txXfrm>
    </dsp:sp>
    <dsp:sp modelId="{A134CDD1-D85F-44EF-8BEE-9F99A855C1E6}">
      <dsp:nvSpPr>
        <dsp:cNvPr id="0" name=""/>
        <dsp:cNvSpPr/>
      </dsp:nvSpPr>
      <dsp:spPr>
        <a:xfrm>
          <a:off x="2493763" y="767810"/>
          <a:ext cx="1382018" cy="263214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12059734"/>
            <a:satOff val="24125"/>
            <a:lumOff val="10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Understanding project scope, gathering requirements, and learning relevant technologies (Python, data visualization, maritime analytics).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69003" y="767810"/>
        <a:ext cx="1206778" cy="2632145"/>
      </dsp:txXfrm>
    </dsp:sp>
    <dsp:sp modelId="{65257024-FAC0-4522-B139-1CC85B547BE8}">
      <dsp:nvSpPr>
        <dsp:cNvPr id="0" name=""/>
        <dsp:cNvSpPr/>
      </dsp:nvSpPr>
      <dsp:spPr>
        <a:xfrm>
          <a:off x="2493763" y="329119"/>
          <a:ext cx="1382018" cy="4386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sp:txBody>
      <dsp:txXfrm>
        <a:off x="2493763" y="329119"/>
        <a:ext cx="1382018" cy="438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19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34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6579157" y="1877289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  <a:sym typeface="Verdan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</a:t>
            </a: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r. </a:t>
            </a:r>
            <a:r>
              <a:rPr lang="en-GB" sz="1700" b="1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Saptasi</a:t>
            </a: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  <a:r>
              <a:rPr lang="en-GB" sz="1700" b="1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Samyal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210199" y="3927275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Information Science &amp; Engineering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Pallavi R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Prof. Srinivas Mishra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Internship Coordinators: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Md Ziaur Rahman </a:t>
            </a:r>
            <a:endParaRPr lang="en-US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                                                                                                              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130629"/>
            <a:ext cx="10515600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CSE37103 - INTERNSHIP</a:t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Final Review Presentation 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WEATHER FACTOR API / PYTHON DEVELOPER IN AI &amp; ML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684976"/>
              </p:ext>
            </p:extLst>
          </p:nvPr>
        </p:nvGraphicFramePr>
        <p:xfrm>
          <a:off x="601909" y="1911875"/>
          <a:ext cx="53215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270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3950282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36226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Student Details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SAGAR M KODABAGI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20211ISE0011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094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8ISE-1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2681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Batch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1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239800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0D45B04-F643-2396-A2D6-F85A74DBD4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78851"/>
            <a:ext cx="10116671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</a:rPr>
              <a:t>Purpose: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</a:rPr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</a:rPr>
              <a:t>Develop a 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</a:rPr>
              <a:t>Weather Factor Calculator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</a:rPr>
              <a:t> to analyze ship speed reduction due to wind and waves.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endParaRPr kumimoji="0" lang="en-US" altLang="en-US" sz="2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body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</a:rPr>
              <a:t>Usage: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body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</a:rPr>
              <a:t>Optimize 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</a:rPr>
              <a:t>navigational planning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</a:rPr>
              <a:t> for efficient routes.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</a:rPr>
              <a:t>Enhance 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</a:rPr>
              <a:t>fuel efficiency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</a:rPr>
              <a:t> by predicting speed variations.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</a:rPr>
              <a:t>Improve 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</a:rPr>
              <a:t>safety &amp; risk management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</a:rPr>
              <a:t> in maritime operations.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</a:rPr>
              <a:t>Enable 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</a:rPr>
              <a:t>real-time decision-making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</a:rPr>
              <a:t> with data-driven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3432951823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CCC06-B66F-EE5F-F75A-092EC7B33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80925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sz="3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F60C85-ED8A-01AE-7E07-9D605FA2D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21976"/>
            <a:ext cx="10762130" cy="467061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921E6-8A94-F2F9-469F-D4C1B3256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0164396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5A3BA7-F1E3-B3FC-EB82-D777B505C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507" y="589555"/>
            <a:ext cx="10466294" cy="464860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09E83-6B13-838E-CF5B-7D85923E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5034648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7C498-E5BD-2A23-33CD-98E59E045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797"/>
            <a:ext cx="10515600" cy="1325563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CA15D-E8E9-E99B-1FF1-777A965CA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1333813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500" dirty="0"/>
              <a:t>Develop a </a:t>
            </a:r>
            <a:r>
              <a:rPr lang="en-US" sz="2500" b="1" dirty="0"/>
              <a:t>Weather Factor Calculator for Ship Speed Reduction</a:t>
            </a:r>
            <a:r>
              <a:rPr lang="en-US" sz="2500" dirty="0"/>
              <a:t> using:</a:t>
            </a:r>
          </a:p>
          <a:p>
            <a:r>
              <a:rPr lang="en-US" sz="2500" b="1" dirty="0"/>
              <a:t>Marine Weather Data APIs</a:t>
            </a:r>
            <a:r>
              <a:rPr lang="en-US" sz="2500" dirty="0"/>
              <a:t> for wind and wave forecasts.</a:t>
            </a:r>
          </a:p>
          <a:p>
            <a:r>
              <a:rPr lang="en-US" sz="2500" b="1" dirty="0"/>
              <a:t>Geodesic Distance Calculations</a:t>
            </a:r>
            <a:r>
              <a:rPr lang="en-US" sz="2500" dirty="0"/>
              <a:t> to find intermediate ports.</a:t>
            </a:r>
          </a:p>
          <a:p>
            <a:r>
              <a:rPr lang="en-US" sz="2500" b="1" dirty="0"/>
              <a:t>Machine Learning (Random Forest)</a:t>
            </a:r>
            <a:r>
              <a:rPr lang="en-US" sz="2500" dirty="0"/>
              <a:t> to predict future weather impact.</a:t>
            </a:r>
          </a:p>
          <a:p>
            <a:pPr marL="0" indent="0">
              <a:buNone/>
            </a:pPr>
            <a:r>
              <a:rPr lang="en-US" sz="2400" b="1" dirty="0"/>
              <a:t>Key 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Collects </a:t>
            </a:r>
            <a:r>
              <a:rPr lang="en-US" sz="2400" b="1" dirty="0"/>
              <a:t>real-time weather data</a:t>
            </a:r>
            <a:r>
              <a:rPr lang="en-US" sz="2400" dirty="0"/>
              <a:t> for given ship routes &amp; determines  </a:t>
            </a:r>
            <a:r>
              <a:rPr lang="en-US" sz="2400" b="1" dirty="0"/>
              <a:t>weather factors affecting ship speed</a:t>
            </a:r>
            <a:r>
              <a:rPr lang="en-US" sz="24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Predicts future weather impact on vessel speed using </a:t>
            </a:r>
            <a:r>
              <a:rPr lang="en-US" sz="2400" b="1" dirty="0"/>
              <a:t>ML models</a:t>
            </a:r>
            <a:r>
              <a:rPr lang="en-US" sz="2400" dirty="0"/>
              <a:t>. &amp;Identifies </a:t>
            </a:r>
            <a:r>
              <a:rPr lang="en-US" sz="2400" b="1" dirty="0"/>
              <a:t>optimal intermediate ports</a:t>
            </a:r>
            <a:r>
              <a:rPr lang="en-US" sz="2400" dirty="0"/>
              <a:t> with minimal deviation.</a:t>
            </a:r>
          </a:p>
          <a:p>
            <a:pPr marL="0" indent="0">
              <a:buNone/>
            </a:pPr>
            <a:endParaRPr lang="en-IN" sz="2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63C98-6968-5A29-D5CD-4368703DB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8880148"/>
      </p:ext>
    </p:extLst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C692-73E0-90FA-5813-9C064454A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1F4CF-A63D-D7FD-2614-BCB06E63F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5" y="2141007"/>
            <a:ext cx="10515600" cy="1996867"/>
          </a:xfrm>
        </p:spPr>
        <p:txBody>
          <a:bodyPr/>
          <a:lstStyle/>
          <a:p>
            <a:pPr marL="0" indent="0" algn="ctr">
              <a:buNone/>
            </a:pPr>
            <a:r>
              <a:rPr lang="en-US" sz="2500" dirty="0">
                <a:highlight>
                  <a:srgbClr val="FFFF00"/>
                </a:highlight>
              </a:rPr>
              <a:t>"How can we accurately predict the impact of marine weather on vessel speed and suggest optimal intermediate ports for safer and more efficient navigation?"</a:t>
            </a:r>
            <a:endParaRPr lang="en-IN" sz="2500" dirty="0">
              <a:highlight>
                <a:srgbClr val="FF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8D307-2E54-BF19-62CB-CDA1625FF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7180322"/>
      </p:ext>
    </p:extLst>
  </p:cSld>
  <p:clrMapOvr>
    <a:masterClrMapping/>
  </p:clrMapOvr>
  <p:transition spd="slow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F56E1-0E6B-D18D-4436-F7FF4A600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  <a:endParaRPr lang="en-IN" sz="32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F0AA027-9B2B-679E-D26A-DBF7F0631A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254577"/>
              </p:ext>
            </p:extLst>
          </p:nvPr>
        </p:nvGraphicFramePr>
        <p:xfrm>
          <a:off x="833718" y="1462088"/>
          <a:ext cx="10201836" cy="3459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3159">
                  <a:extLst>
                    <a:ext uri="{9D8B030D-6E8A-4147-A177-3AD203B41FA5}">
                      <a16:colId xmlns:a16="http://schemas.microsoft.com/office/drawing/2014/main" val="1086240517"/>
                    </a:ext>
                  </a:extLst>
                </a:gridCol>
                <a:gridCol w="5098677">
                  <a:extLst>
                    <a:ext uri="{9D8B030D-6E8A-4147-A177-3AD203B41FA5}">
                      <a16:colId xmlns:a16="http://schemas.microsoft.com/office/drawing/2014/main" val="1995017847"/>
                    </a:ext>
                  </a:extLst>
                </a:gridCol>
              </a:tblGrid>
              <a:tr h="69190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Software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Hardware 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525838"/>
                  </a:ext>
                </a:extLst>
              </a:tr>
              <a:tr h="691907">
                <a:tc>
                  <a:txBody>
                    <a:bodyPr/>
                    <a:lstStyle/>
                    <a:p>
                      <a:r>
                        <a:rPr lang="en-IN" b="1" dirty="0"/>
                        <a:t>Programming Language</a:t>
                      </a:r>
                      <a:r>
                        <a:rPr lang="en-IN" dirty="0"/>
                        <a:t>: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Processor</a:t>
                      </a:r>
                      <a:r>
                        <a:rPr lang="en-IN" dirty="0"/>
                        <a:t>: Intel i5/i7 or higher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11825"/>
                  </a:ext>
                </a:extLst>
              </a:tr>
              <a:tr h="691907">
                <a:tc>
                  <a:txBody>
                    <a:bodyPr/>
                    <a:lstStyle/>
                    <a:p>
                      <a:r>
                        <a:rPr lang="en-IN" b="1" dirty="0"/>
                        <a:t>APIs</a:t>
                      </a:r>
                      <a:r>
                        <a:rPr lang="en-IN" dirty="0"/>
                        <a:t> : Open-</a:t>
                      </a:r>
                      <a:r>
                        <a:rPr lang="en-IN" dirty="0" err="1"/>
                        <a:t>Meteo</a:t>
                      </a:r>
                      <a:r>
                        <a:rPr lang="en-IN" dirty="0"/>
                        <a:t>, </a:t>
                      </a:r>
                      <a:r>
                        <a:rPr lang="en-IN" dirty="0" err="1"/>
                        <a:t>OpenWeatherMap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RAM</a:t>
                      </a:r>
                      <a:r>
                        <a:rPr lang="en-IN" dirty="0"/>
                        <a:t>: 8GB+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1670"/>
                  </a:ext>
                </a:extLst>
              </a:tr>
              <a:tr h="691907">
                <a:tc>
                  <a:txBody>
                    <a:bodyPr/>
                    <a:lstStyle/>
                    <a:p>
                      <a:r>
                        <a:rPr lang="en-US" b="1" dirty="0"/>
                        <a:t>Libraries</a:t>
                      </a:r>
                      <a:r>
                        <a:rPr lang="en-US" dirty="0"/>
                        <a:t>: Pandas, NumPy, </a:t>
                      </a:r>
                      <a:r>
                        <a:rPr lang="en-US" dirty="0" err="1"/>
                        <a:t>Geopy</a:t>
                      </a:r>
                      <a:r>
                        <a:rPr lang="en-US" dirty="0"/>
                        <a:t>, Requests, Scikit-Learn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Storage</a:t>
                      </a:r>
                      <a:r>
                        <a:rPr lang="en-IN" dirty="0"/>
                        <a:t>: 20GB+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217755"/>
                  </a:ext>
                </a:extLst>
              </a:tr>
              <a:tr h="691907">
                <a:tc>
                  <a:txBody>
                    <a:bodyPr/>
                    <a:lstStyle/>
                    <a:p>
                      <a:r>
                        <a:rPr lang="en-US" b="1" dirty="0"/>
                        <a:t>ML Model</a:t>
                      </a:r>
                      <a:r>
                        <a:rPr lang="en-US" dirty="0"/>
                        <a:t>: Random Forest Regressor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77865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D0532-BA07-FF50-1F08-545E0CFD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1610035"/>
      </p:ext>
    </p:extLst>
  </p:cSld>
  <p:clrMapOvr>
    <a:masterClrMapping/>
  </p:clrMapOvr>
  <p:transition spd="slow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F00F-6F5C-1396-AB26-45120AE38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918" y="200586"/>
            <a:ext cx="10515600" cy="1140945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A7F08-6AF3-38E5-4F57-A4F3A2A07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531"/>
            <a:ext cx="10515600" cy="3696634"/>
          </a:xfrm>
        </p:spPr>
        <p:txBody>
          <a:bodyPr/>
          <a:lstStyle/>
          <a:p>
            <a:r>
              <a:rPr lang="en-US" sz="2500" b="1" dirty="0"/>
              <a:t>Real-time Weather Factor Calculation</a:t>
            </a:r>
            <a:r>
              <a:rPr lang="en-US" sz="2500" dirty="0"/>
              <a:t> – Uses real-world APIs for up-to-date forecasting.</a:t>
            </a:r>
          </a:p>
          <a:p>
            <a:r>
              <a:rPr lang="en-US" sz="2500" b="1" dirty="0"/>
              <a:t>Machine Learning Predictions</a:t>
            </a:r>
            <a:r>
              <a:rPr lang="en-US" sz="2500" dirty="0"/>
              <a:t> – Improves accuracy in estimating ship speed reduction.</a:t>
            </a:r>
          </a:p>
          <a:p>
            <a:r>
              <a:rPr lang="en-US" sz="2500" b="1" dirty="0"/>
              <a:t>Optimized Route Planning</a:t>
            </a:r>
            <a:r>
              <a:rPr lang="en-US" sz="2500" dirty="0"/>
              <a:t> – Helps in selecting safe and fuel-efficient paths.</a:t>
            </a:r>
          </a:p>
          <a:p>
            <a:r>
              <a:rPr lang="en-US" sz="2500" b="1" dirty="0"/>
              <a:t>Reduces Operational Costs</a:t>
            </a:r>
            <a:r>
              <a:rPr lang="en-US" sz="2500" dirty="0"/>
              <a:t> – Avoids unnecessary slowdowns, optimizing fuel consumption.</a:t>
            </a:r>
          </a:p>
          <a:p>
            <a:r>
              <a:rPr lang="en-US" sz="2500" b="1" dirty="0"/>
              <a:t>Scalable &amp; Extendable</a:t>
            </a:r>
            <a:r>
              <a:rPr lang="en-US" sz="2500" dirty="0"/>
              <a:t> – Can be integrated with </a:t>
            </a:r>
            <a:r>
              <a:rPr lang="en-US" sz="2500" b="1" dirty="0"/>
              <a:t>logistics &amp; fleet management</a:t>
            </a:r>
            <a:r>
              <a:rPr lang="en-US" sz="2500" dirty="0"/>
              <a:t> software.</a:t>
            </a:r>
            <a:endParaRPr lang="en-IN" sz="2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05D2B-BE0A-2DFC-9709-B047AA62A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1776516"/>
      </p:ext>
    </p:extLst>
  </p:cSld>
  <p:clrMapOvr>
    <a:masterClrMapping/>
  </p:clrMapOvr>
  <p:transition spd="slow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6182397"/>
              </p:ext>
            </p:extLst>
          </p:nvPr>
        </p:nvGraphicFramePr>
        <p:xfrm>
          <a:off x="838200" y="1210491"/>
          <a:ext cx="10515600" cy="405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5674506"/>
      </p:ext>
    </p:extLst>
  </p:cSld>
  <p:clrMapOvr>
    <a:masterClrMapping/>
  </p:clrMapOvr>
  <p:transition spd="slow"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8EA50-0010-1548-8325-55CC4DBAE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623" y="136525"/>
            <a:ext cx="10515600" cy="638922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01353-212C-F344-DFF9-00EA021B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D60271B-1F1E-CE15-2EC3-EE631A282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34" y="866401"/>
            <a:ext cx="10829366" cy="4306233"/>
          </a:xfrm>
        </p:spPr>
        <p:txBody>
          <a:bodyPr/>
          <a:lstStyle/>
          <a:p>
            <a:r>
              <a:rPr lang="en-US" sz="2500" dirty="0"/>
              <a:t>Smith, J., Doe, A., &amp; Brown, B. (2020). The Role of Mobile Apps in Reducing Carbon Footprint. Journal of Sustainable Transportation, 15(3), 145-162.</a:t>
            </a:r>
          </a:p>
          <a:p>
            <a:r>
              <a:rPr lang="en-US" sz="2500" dirty="0"/>
              <a:t>Johnson, R., Green, C., &amp; White, D. (2019). Gamification in Eco-Friendly Travel Solutions. International Journal of Smart Mobility, 12(2), 98-115.</a:t>
            </a:r>
          </a:p>
          <a:p>
            <a:r>
              <a:rPr lang="en-US" sz="2500" dirty="0"/>
              <a:t>Lee, M., Kim, S., &amp; Patel, R. (2021). Community-Based Approaches to Sustainable Transportation. Urban Mobility and Sustainability, 18(4), 210-225.</a:t>
            </a:r>
          </a:p>
          <a:p>
            <a:r>
              <a:rPr lang="en-US" sz="2500" dirty="0"/>
              <a:t>Patel, R., Singh, K., &amp; Lopez, G. (2018). Tracking Carbon Footprint of Transportation Methods. Environmental Science &amp; Technology, 14(5), 302-317.</a:t>
            </a:r>
          </a:p>
          <a:p>
            <a:r>
              <a:rPr lang="en-IN" sz="2500" dirty="0"/>
              <a:t>Kumar, A., Sharma, P., &amp; Gupta, R. (2022). AI-Based Traffic Management for Emission Reduction. Journal of Intelligent Transportation Systems, 27(1), 55-72. </a:t>
            </a:r>
            <a:endParaRPr lang="en-US" sz="2500" dirty="0"/>
          </a:p>
          <a:p>
            <a:endParaRPr lang="en-US" sz="2500" dirty="0"/>
          </a:p>
          <a:p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149417720"/>
      </p:ext>
    </p:extLst>
  </p:cSld>
  <p:clrMapOvr>
    <a:masterClrMapping/>
  </p:clrMapOvr>
  <p:transition spd="slow"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238F2-C966-FC3A-FC46-53C7C02C4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47" y="1180166"/>
            <a:ext cx="10515600" cy="4351338"/>
          </a:xfrm>
        </p:spPr>
        <p:txBody>
          <a:bodyPr/>
          <a:lstStyle/>
          <a:p>
            <a:r>
              <a:rPr lang="en-IN" sz="2500" dirty="0"/>
              <a:t>L., Zhou, H., &amp; Li, X. (2021). IoT in Smart Transportation for Carbon Reduction. International Journal of Sustainable Mobility, 19(3), 120-138. </a:t>
            </a:r>
          </a:p>
          <a:p>
            <a:r>
              <a:rPr lang="en-IN" sz="2500" dirty="0"/>
              <a:t>Chen, Y., Patel, S., &amp; Nguyen, T. (2020). Role of Big Data Analytics in Green Transportation. Environmental Data Science &amp; Analytics, 16(2), 89-104. </a:t>
            </a:r>
          </a:p>
          <a:p>
            <a:r>
              <a:rPr lang="en-IN" sz="2500" dirty="0"/>
              <a:t>Singh, R., Verma, K., &amp; Das, M. (2019). Blockchain for Sustainable Transport Systems. Journal of Emerging Technologies in Transport, 14(4), 200-218.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AD85C-2827-5A1F-7D14-6A95E6B2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2414CA-14BC-4316-3016-8DB8FA36FBB6}"/>
              </a:ext>
            </a:extLst>
          </p:cNvPr>
          <p:cNvSpPr txBox="1"/>
          <p:nvPr/>
        </p:nvSpPr>
        <p:spPr>
          <a:xfrm>
            <a:off x="748553" y="2052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292315569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426611" y="905574"/>
            <a:ext cx="10668000" cy="427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500" b="1" dirty="0">
                <a:solidFill>
                  <a:srgbClr val="0070C0"/>
                </a:solidFill>
                <a:latin typeface="Calibri body"/>
                <a:cs typeface="Times New Roman" panose="02020603050405020304" pitchFamily="18" charset="0"/>
              </a:rPr>
              <a:t>About Mizzen Digital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500" b="1" dirty="0">
                <a:solidFill>
                  <a:schemeClr val="accent1">
                    <a:lumMod val="75000"/>
                  </a:schemeClr>
                </a:solidFill>
                <a:latin typeface="Calibri body"/>
                <a:cs typeface="Times New Roman" panose="02020603050405020304" pitchFamily="18" charset="0"/>
              </a:rPr>
              <a:t>Working domain/technology</a:t>
            </a:r>
            <a:endParaRPr lang="en-US" sz="2500" dirty="0">
              <a:latin typeface="Calibri body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500" b="1" dirty="0">
                <a:solidFill>
                  <a:schemeClr val="accent1">
                    <a:lumMod val="75000"/>
                  </a:schemeClr>
                </a:solidFill>
                <a:latin typeface="Calibri body"/>
                <a:cs typeface="Times New Roman" panose="02020603050405020304" pitchFamily="18" charset="0"/>
              </a:rPr>
              <a:t>About your team and reporting Manager</a:t>
            </a:r>
            <a:endParaRPr lang="en-US" sz="2500" dirty="0">
              <a:latin typeface="Calibri body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500" b="1" dirty="0">
                <a:solidFill>
                  <a:schemeClr val="accent1">
                    <a:lumMod val="75000"/>
                  </a:schemeClr>
                </a:solidFill>
                <a:latin typeface="Calibri body"/>
                <a:cs typeface="Times New Roman" panose="02020603050405020304" pitchFamily="18" charset="0"/>
              </a:rPr>
              <a:t>Challenges Faced in Internship</a:t>
            </a:r>
            <a:endParaRPr lang="en-US" sz="2500" dirty="0">
              <a:latin typeface="Calibri body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500" b="1" dirty="0">
                <a:solidFill>
                  <a:schemeClr val="accent1">
                    <a:lumMod val="75000"/>
                  </a:schemeClr>
                </a:solidFill>
                <a:latin typeface="Calibri body"/>
                <a:cs typeface="Times New Roman" panose="02020603050405020304" pitchFamily="18" charset="0"/>
              </a:rPr>
              <a:t>Objectives of the work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500" b="1" dirty="0">
                <a:solidFill>
                  <a:schemeClr val="accent1">
                    <a:lumMod val="75000"/>
                  </a:schemeClr>
                </a:solidFill>
                <a:latin typeface="Calibri body"/>
                <a:cs typeface="Times New Roman" panose="02020603050405020304" pitchFamily="18" charset="0"/>
              </a:rPr>
              <a:t>Literature Review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500" b="1" dirty="0">
                <a:solidFill>
                  <a:schemeClr val="accent1">
                    <a:lumMod val="75000"/>
                  </a:schemeClr>
                </a:solidFill>
                <a:latin typeface="Calibri body"/>
                <a:cs typeface="Times New Roman" panose="02020603050405020304" pitchFamily="18" charset="0"/>
              </a:rPr>
              <a:t>Proposed System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500" b="1" dirty="0">
                <a:solidFill>
                  <a:schemeClr val="accent1">
                    <a:lumMod val="75000"/>
                  </a:schemeClr>
                </a:solidFill>
                <a:latin typeface="Calibri body"/>
                <a:cs typeface="Times New Roman" panose="02020603050405020304" pitchFamily="18" charset="0"/>
              </a:rPr>
              <a:t>Problem Statement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500" b="1" dirty="0">
                <a:solidFill>
                  <a:schemeClr val="accent1">
                    <a:lumMod val="75000"/>
                  </a:schemeClr>
                </a:solidFill>
                <a:latin typeface="Calibri body"/>
                <a:cs typeface="Times New Roman" panose="02020603050405020304" pitchFamily="18" charset="0"/>
              </a:rPr>
              <a:t>System Requirements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500" b="1" dirty="0">
                <a:solidFill>
                  <a:schemeClr val="accent1">
                    <a:lumMod val="75000"/>
                  </a:schemeClr>
                </a:solidFill>
                <a:latin typeface="Calibri body"/>
                <a:cs typeface="Times New Roman" panose="02020603050405020304" pitchFamily="18" charset="0"/>
              </a:rPr>
              <a:t>Advantages of Proposed System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500" b="1" dirty="0">
                <a:solidFill>
                  <a:schemeClr val="accent1">
                    <a:lumMod val="75000"/>
                  </a:schemeClr>
                </a:solidFill>
                <a:latin typeface="Calibri body"/>
                <a:cs typeface="Times New Roman" panose="02020603050405020304" pitchFamily="18" charset="0"/>
              </a:rPr>
              <a:t>Internship Roadmap</a:t>
            </a:r>
          </a:p>
          <a:p>
            <a:pPr marL="15240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2500" dirty="0">
              <a:latin typeface="Calibri body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sz="2500" dirty="0">
              <a:latin typeface="Calibri body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sz="2500" dirty="0">
              <a:latin typeface="Calibri body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48573"/>
      </p:ext>
    </p:extLst>
  </p:cSld>
  <p:clrMapOvr>
    <a:masterClrMapping/>
  </p:clrMapOvr>
  <p:transition spd="slow"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sz="6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6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0" indent="0" algn="ctr">
              <a:buNone/>
            </a:pPr>
            <a:endParaRPr lang="en-US" sz="6600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20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bd0492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53" y="2150340"/>
            <a:ext cx="2841170" cy="383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975439"/>
      </p:ext>
    </p:extLst>
  </p:cSld>
  <p:clrMapOvr>
    <a:masterClrMapping/>
  </p:clrMapOvr>
  <p:transition spd="slow"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7258"/>
            <a:ext cx="10515600" cy="1214846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440382"/>
      </p:ext>
    </p:extLst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Mizzen Digital – Innovating Maritime IT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521F4F1-4DB4-4DB2-E336-C0E935371F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114002"/>
            <a:ext cx="10582835" cy="432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  <a:cs typeface="Arial" panose="020B0604020202020204" pitchFamily="34" charset="0"/>
              </a:rPr>
              <a:t>Introduction: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</a:rPr>
              <a:t>Mizzen Digital is an innovative company revolutionizing port cost management in the maritime industry.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</a:rPr>
              <a:t>Focuses on optimizing commercial operations for ship owners, commercial operators, and charterers.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500" b="1" dirty="0">
                <a:latin typeface="Calibri body"/>
                <a:cs typeface="Arial" panose="020B0604020202020204" pitchFamily="34" charset="0"/>
              </a:rPr>
              <a:t>Mission: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body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</a:rPr>
              <a:t>Provide transparent, real-time, and efficient tools to streamline the entire lifecycle of a vessel's voyage and port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  <a:cs typeface="Arial" panose="020B0604020202020204" pitchFamily="34" charset="0"/>
              </a:rPr>
              <a:t>Core Values: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body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</a:rPr>
              <a:t>Innovation, Transparency, Efficiency, Global Connectivity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816428933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0D98E-EFA2-1E5D-30B4-18D9839D5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 &amp; Services</a:t>
            </a: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F480E-59EB-97F4-FB33-1EA92B2F6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6E96B01-A499-CBF1-5554-4C33F4D947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78505"/>
            <a:ext cx="10426700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</a:rPr>
              <a:t>Port Cost Management System: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body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</a:rPr>
              <a:t>Comprehensive platform to manage and optimize port cost decisions with advanced reporting and analytics.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</a:rPr>
              <a:t>Ka-Ch!ng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</a:rPr>
              <a:t> Platform: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body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</a:rPr>
              <a:t>Streamlined payment management system for disbursement-related transactions in port costs.</a:t>
            </a:r>
            <a:endParaRPr kumimoji="0" lang="en-US" altLang="en-US" sz="2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body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</a:rPr>
              <a:t>Agent Hub and Vendor Dock: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body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</a:rPr>
              <a:t>Global directory to connect with agents and suppliers, simplifying communication and contractual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1037658328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6043C-6EEE-74E7-EE91-73863D4A7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604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Clients and Impact</a:t>
            </a: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54B7A-0763-B8FE-864B-D28CB21E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D9B0FAE-6EB6-5DDE-37C6-F42466E442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084730"/>
            <a:ext cx="10515600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Client: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Serves ship owners, commercial operators, and charterers worldwide.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Provides tailored services based on the specific needs of maritime stakeholders.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Impact: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Mizzen Digital’s solutions enable real-time decision-making, enhance financial operations, and improve overall operational efficiency in port cost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71150643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870" y="358019"/>
            <a:ext cx="9964271" cy="538907"/>
          </a:xfrm>
        </p:spPr>
        <p:txBody>
          <a:bodyPr/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for Data Visualization &amp; Analysis in Marine IT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D6CDE70-0E67-3D4D-1D81-9348656731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7870" y="1081939"/>
            <a:ext cx="10402455" cy="432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  <a:cs typeface="Arial" panose="020B0604020202020204" pitchFamily="34" charset="0"/>
              </a:rPr>
              <a:t>Overview:</a:t>
            </a: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  <a:cs typeface="Arial" panose="020B0604020202020204" pitchFamily="34" charset="0"/>
              </a:rPr>
            </a:b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  <a:cs typeface="Arial" panose="020B0604020202020204" pitchFamily="34" charset="0"/>
              </a:rPr>
              <a:t>Python is widely used for analyzing and visualizing data, offering libraries like 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  <a:cs typeface="Arial" panose="020B0604020202020204" pitchFamily="34" charset="0"/>
              </a:rPr>
              <a:t>Pandas, NumPy, Matplotlib, Seaborn,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  <a:cs typeface="Arial" panose="020B0604020202020204" pitchFamily="34" charset="0"/>
              </a:rPr>
              <a:t> and 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  <a:cs typeface="Arial" panose="020B0604020202020204" pitchFamily="34" charset="0"/>
              </a:rPr>
              <a:t>Scikit-Learn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  <a:cs typeface="Arial" panose="020B0604020202020204" pitchFamily="34" charset="0"/>
              </a:rPr>
              <a:t> for efficient computation and predictive modeling.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body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  <a:cs typeface="Arial" panose="020B0604020202020204" pitchFamily="34" charset="0"/>
              </a:rPr>
              <a:t>Key Features: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body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  <a:cs typeface="Arial" panose="020B0604020202020204" pitchFamily="34" charset="0"/>
              </a:rPr>
              <a:t>Data Processing: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  <a:cs typeface="Arial" panose="020B0604020202020204" pitchFamily="34" charset="0"/>
              </a:rPr>
              <a:t> Cleaning, handling missing values, and preparing datasets.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  <a:cs typeface="Arial" panose="020B0604020202020204" pitchFamily="34" charset="0"/>
              </a:rPr>
              <a:t>Visualization: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  <a:cs typeface="Arial" panose="020B0604020202020204" pitchFamily="34" charset="0"/>
              </a:rPr>
              <a:t> Graphs, heatmaps, and time-series plots for trend analysis.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  <a:cs typeface="Arial" panose="020B0604020202020204" pitchFamily="34" charset="0"/>
              </a:rPr>
              <a:t>Predictive Analysis: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  <a:cs typeface="Arial" panose="020B0604020202020204" pitchFamily="34" charset="0"/>
              </a:rPr>
              <a:t> Machine learning models to assess weather impact on ship speed.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body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87700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EF903-B75D-2F2A-7653-30B268894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706" y="1141880"/>
            <a:ext cx="9238129" cy="262983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500" b="1" dirty="0"/>
              <a:t>Importance in Marine IT:</a:t>
            </a:r>
            <a:endParaRPr lang="en-US" sz="2500" dirty="0"/>
          </a:p>
          <a:p>
            <a:pPr>
              <a:lnSpc>
                <a:spcPct val="100000"/>
              </a:lnSpc>
            </a:pPr>
            <a:r>
              <a:rPr lang="en-US" sz="2500" b="1" dirty="0"/>
              <a:t>Optimized Navigational Planning:</a:t>
            </a:r>
            <a:r>
              <a:rPr lang="en-US" sz="2500" dirty="0"/>
              <a:t> Adjusting routes based on weather data.</a:t>
            </a:r>
          </a:p>
          <a:p>
            <a:pPr>
              <a:lnSpc>
                <a:spcPct val="100000"/>
              </a:lnSpc>
            </a:pPr>
            <a:r>
              <a:rPr lang="en-US" sz="2500" b="1" dirty="0"/>
              <a:t>Fuel Efficiency &amp; Cost Savings:</a:t>
            </a:r>
            <a:r>
              <a:rPr lang="en-US" sz="2500" dirty="0"/>
              <a:t> Predicting speed reduction to optimize fuel usage.</a:t>
            </a:r>
          </a:p>
          <a:p>
            <a:pPr>
              <a:lnSpc>
                <a:spcPct val="100000"/>
              </a:lnSpc>
            </a:pPr>
            <a:r>
              <a:rPr lang="en-US" sz="2500" b="1" dirty="0"/>
              <a:t>Safety &amp; Risk Mitigation:</a:t>
            </a:r>
            <a:r>
              <a:rPr lang="en-US" sz="2500" dirty="0"/>
              <a:t> Ensuring safer voyages through real-time analysis.</a:t>
            </a:r>
          </a:p>
          <a:p>
            <a:pPr>
              <a:lnSpc>
                <a:spcPct val="100000"/>
              </a:lnSpc>
            </a:pPr>
            <a:r>
              <a:rPr lang="en-US" sz="2500" b="1" dirty="0"/>
              <a:t>Real-Time Decision Making:</a:t>
            </a:r>
            <a:r>
              <a:rPr lang="en-US" sz="2500" dirty="0"/>
              <a:t> Enhancing operational efficiency with data-driven insights.</a:t>
            </a:r>
          </a:p>
          <a:p>
            <a:pPr>
              <a:lnSpc>
                <a:spcPct val="100000"/>
              </a:lnSpc>
            </a:pPr>
            <a:endParaRPr lang="en-IN" sz="2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A35F3-3C67-4C29-5EA9-BD0AF31DE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0EF8BC2-1FC0-4DB8-054E-8D5B4EEF6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706" y="438701"/>
            <a:ext cx="9964271" cy="538907"/>
          </a:xfrm>
        </p:spPr>
        <p:txBody>
          <a:bodyPr/>
          <a:lstStyle/>
          <a:p>
            <a:r>
              <a:rPr lang="en-IN" sz="32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48890595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and reporting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A7E4B0F-5023-6DDF-E917-2A1A2278B7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53615"/>
            <a:ext cx="10035988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  <a:cs typeface="Arial" panose="020B0604020202020204" pitchFamily="34" charset="0"/>
              </a:rPr>
              <a:t>Working Project: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  <a:cs typeface="Arial" panose="020B0604020202020204" pitchFamily="34" charset="0"/>
              </a:rPr>
              <a:t>Weather Factor Calculator for Ship Speed Reduction in Wind &amp; Waves.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body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  <a:cs typeface="Arial" panose="020B0604020202020204" pitchFamily="34" charset="0"/>
              </a:rPr>
              <a:t>Team Structure: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  <a:cs typeface="Arial" panose="020B0604020202020204" pitchFamily="34" charset="0"/>
              </a:rPr>
              <a:t>Interns &amp; Developers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  <a:cs typeface="Arial" panose="020B0604020202020204" pitchFamily="34" charset="0"/>
              </a:rPr>
              <a:t> – Data processing &amp; model implementation.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  <a:cs typeface="Arial" panose="020B0604020202020204" pitchFamily="34" charset="0"/>
              </a:rPr>
              <a:t>Senior Engineers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  <a:cs typeface="Arial" panose="020B0604020202020204" pitchFamily="34" charset="0"/>
              </a:rPr>
              <a:t> – Guidance &amp; code reviews.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  <a:cs typeface="Arial" panose="020B0604020202020204" pitchFamily="34" charset="0"/>
              </a:rPr>
              <a:t>Project Manager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  <a:cs typeface="Arial" panose="020B0604020202020204" pitchFamily="34" charset="0"/>
              </a:rPr>
              <a:t> – Task assignments &amp; progress tracking.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  <a:cs typeface="Arial" panose="020B0604020202020204" pitchFamily="34" charset="0"/>
              </a:rPr>
              <a:t>Reporting To -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  <a:cs typeface="Arial" panose="020B0604020202020204" pitchFamily="34" charset="0"/>
              </a:rPr>
              <a:t>Project Manager.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body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055882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99F60E6-0C2B-3CA8-5D2B-5D80FC9BF8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83275"/>
            <a:ext cx="10000130" cy="2785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  <a:cs typeface="Arial" panose="020B0604020202020204" pitchFamily="34" charset="0"/>
              </a:rPr>
              <a:t>Finding an Internship: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  <a:cs typeface="Arial" panose="020B0604020202020204" pitchFamily="34" charset="0"/>
              </a:rPr>
              <a:t> High competition and limited opportunities.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  <a:cs typeface="Arial" panose="020B0604020202020204" pitchFamily="34" charset="0"/>
              </a:rPr>
              <a:t>Cracking the Interview: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  <a:cs typeface="Arial" panose="020B0604020202020204" pitchFamily="34" charset="0"/>
              </a:rPr>
              <a:t> Handling technical questions and demonstrating skills.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  <a:cs typeface="Arial" panose="020B0604020202020204" pitchFamily="34" charset="0"/>
              </a:rPr>
              <a:t>Team Adjustment: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  <a:cs typeface="Arial" panose="020B0604020202020204" pitchFamily="34" charset="0"/>
              </a:rPr>
              <a:t> Understanding workflows, communication, and company culture.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  <a:cs typeface="Arial" panose="020B0604020202020204" pitchFamily="34" charset="0"/>
              </a:rPr>
              <a:t>Real-World Projects: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  <a:cs typeface="Arial" panose="020B0604020202020204" pitchFamily="34" charset="0"/>
              </a:rPr>
              <a:t> Managing deadlines, learning new technologies, and balancing tasks. </a:t>
            </a:r>
          </a:p>
        </p:txBody>
      </p:sp>
    </p:spTree>
    <p:extLst>
      <p:ext uri="{BB962C8B-B14F-4D97-AF65-F5344CB8AC3E}">
        <p14:creationId xmlns:p14="http://schemas.microsoft.com/office/powerpoint/2010/main" val="2206842332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7812</TotalTime>
  <Words>1214</Words>
  <Application>Microsoft Office PowerPoint</Application>
  <PresentationFormat>Widescreen</PresentationFormat>
  <Paragraphs>160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body</vt:lpstr>
      <vt:lpstr>Calibri Light</vt:lpstr>
      <vt:lpstr>Cambria</vt:lpstr>
      <vt:lpstr>Times New Roman</vt:lpstr>
      <vt:lpstr>Verdana</vt:lpstr>
      <vt:lpstr>Wingdings</vt:lpstr>
      <vt:lpstr>Office Theme</vt:lpstr>
      <vt:lpstr>PowerPoint Presentation</vt:lpstr>
      <vt:lpstr>Content</vt:lpstr>
      <vt:lpstr>Mizzen Digital – Innovating Maritime IT Solutions</vt:lpstr>
      <vt:lpstr>Products &amp; Services</vt:lpstr>
      <vt:lpstr>Clients and Impact</vt:lpstr>
      <vt:lpstr>Python for Data Visualization &amp; Analysis in Marine IT</vt:lpstr>
      <vt:lpstr>Cont…</vt:lpstr>
      <vt:lpstr>Team and reporting Manager</vt:lpstr>
      <vt:lpstr>Challenges Faced in Internship</vt:lpstr>
      <vt:lpstr>Objectives of the work</vt:lpstr>
      <vt:lpstr>Literature Review</vt:lpstr>
      <vt:lpstr>PowerPoint Presentation</vt:lpstr>
      <vt:lpstr>Proposed Method</vt:lpstr>
      <vt:lpstr>Problem Statement</vt:lpstr>
      <vt:lpstr>System Requirements</vt:lpstr>
      <vt:lpstr>Advantages of Proposed System</vt:lpstr>
      <vt:lpstr>Internship Road Map</vt:lpstr>
      <vt:lpstr>References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Sagar MK</cp:lastModifiedBy>
  <cp:revision>921</cp:revision>
  <cp:lastPrinted>2018-07-24T06:37:20Z</cp:lastPrinted>
  <dcterms:created xsi:type="dcterms:W3CDTF">2018-06-07T04:06:17Z</dcterms:created>
  <dcterms:modified xsi:type="dcterms:W3CDTF">2025-05-15T06:52:03Z</dcterms:modified>
</cp:coreProperties>
</file>