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Chewy" panose="020B0604020202020204" charset="0"/>
      <p:regular r:id="rId9"/>
    </p:embeddedFont>
    <p:embeddedFont>
      <p:font typeface="Homemade Apple" panose="020B0604020202020204" charset="0"/>
      <p:regular r:id="rId10"/>
    </p:embeddedFont>
    <p:embeddedFont>
      <p:font typeface="Poppins" panose="020B0502040204020203" pitchFamily="2" charset="0"/>
      <p:regular r:id="rId11"/>
    </p:embeddedFont>
    <p:embeddedFont>
      <p:font typeface="Poppins Bold" panose="020B0604020202020204" charset="0"/>
      <p:regular r:id="rId12"/>
    </p:embeddedFont>
    <p:embeddedFont>
      <p:font typeface="Poppins Medium" panose="020B0502040204020203" pitchFamily="2" charset="0"/>
      <p:regular r:id="rId13"/>
    </p:embeddedFont>
    <p:embeddedFont>
      <p:font typeface="TC Octobe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62" y="-9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svg"/><Relationship Id="rId7" Type="http://schemas.openxmlformats.org/officeDocument/2006/relationships/image" Target="../media/image2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svg"/><Relationship Id="rId7" Type="http://schemas.openxmlformats.org/officeDocument/2006/relationships/image" Target="../media/image2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30.svg"/><Relationship Id="rId10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64549">
            <a:off x="14271211" y="-1693888"/>
            <a:ext cx="5301876" cy="5640293"/>
          </a:xfrm>
          <a:custGeom>
            <a:avLst/>
            <a:gdLst/>
            <a:ahLst/>
            <a:cxnLst/>
            <a:rect l="l" t="t" r="r" b="b"/>
            <a:pathLst>
              <a:path w="5301876" h="5640293">
                <a:moveTo>
                  <a:pt x="0" y="0"/>
                </a:moveTo>
                <a:lnTo>
                  <a:pt x="5301875" y="0"/>
                </a:lnTo>
                <a:lnTo>
                  <a:pt x="5301875" y="5640293"/>
                </a:lnTo>
                <a:lnTo>
                  <a:pt x="0" y="5640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74770">
            <a:off x="15094910" y="3166344"/>
            <a:ext cx="2481673" cy="5322623"/>
          </a:xfrm>
          <a:custGeom>
            <a:avLst/>
            <a:gdLst/>
            <a:ahLst/>
            <a:cxnLst/>
            <a:rect l="l" t="t" r="r" b="b"/>
            <a:pathLst>
              <a:path w="2481673" h="5322623">
                <a:moveTo>
                  <a:pt x="0" y="0"/>
                </a:moveTo>
                <a:lnTo>
                  <a:pt x="2481673" y="0"/>
                </a:lnTo>
                <a:lnTo>
                  <a:pt x="2481673" y="5322624"/>
                </a:lnTo>
                <a:lnTo>
                  <a:pt x="0" y="5322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82495" flipH="1">
            <a:off x="2354377" y="6648787"/>
            <a:ext cx="2943474" cy="6313082"/>
          </a:xfrm>
          <a:custGeom>
            <a:avLst/>
            <a:gdLst/>
            <a:ahLst/>
            <a:cxnLst/>
            <a:rect l="l" t="t" r="r" b="b"/>
            <a:pathLst>
              <a:path w="2943474" h="6313082">
                <a:moveTo>
                  <a:pt x="2943474" y="0"/>
                </a:moveTo>
                <a:lnTo>
                  <a:pt x="0" y="0"/>
                </a:lnTo>
                <a:lnTo>
                  <a:pt x="0" y="6313082"/>
                </a:lnTo>
                <a:lnTo>
                  <a:pt x="2943474" y="6313082"/>
                </a:lnTo>
                <a:lnTo>
                  <a:pt x="29434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667341">
            <a:off x="-2128032" y="4055254"/>
            <a:ext cx="4737391" cy="5039777"/>
          </a:xfrm>
          <a:custGeom>
            <a:avLst/>
            <a:gdLst/>
            <a:ahLst/>
            <a:cxnLst/>
            <a:rect l="l" t="t" r="r" b="b"/>
            <a:pathLst>
              <a:path w="4737391" h="5039777">
                <a:moveTo>
                  <a:pt x="0" y="0"/>
                </a:moveTo>
                <a:lnTo>
                  <a:pt x="4737390" y="0"/>
                </a:lnTo>
                <a:lnTo>
                  <a:pt x="4737390" y="5039777"/>
                </a:lnTo>
                <a:lnTo>
                  <a:pt x="0" y="50397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421309">
            <a:off x="17991204" y="5541631"/>
            <a:ext cx="593592" cy="5628886"/>
          </a:xfrm>
          <a:custGeom>
            <a:avLst/>
            <a:gdLst/>
            <a:ahLst/>
            <a:cxnLst/>
            <a:rect l="l" t="t" r="r" b="b"/>
            <a:pathLst>
              <a:path w="593592" h="5628886">
                <a:moveTo>
                  <a:pt x="0" y="0"/>
                </a:moveTo>
                <a:lnTo>
                  <a:pt x="593592" y="0"/>
                </a:lnTo>
                <a:lnTo>
                  <a:pt x="593592" y="5628886"/>
                </a:lnTo>
                <a:lnTo>
                  <a:pt x="0" y="5628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246242">
            <a:off x="11817417" y="7710718"/>
            <a:ext cx="2909455" cy="3095164"/>
          </a:xfrm>
          <a:custGeom>
            <a:avLst/>
            <a:gdLst/>
            <a:ahLst/>
            <a:cxnLst/>
            <a:rect l="l" t="t" r="r" b="b"/>
            <a:pathLst>
              <a:path w="2909455" h="3095164">
                <a:moveTo>
                  <a:pt x="0" y="0"/>
                </a:moveTo>
                <a:lnTo>
                  <a:pt x="2909454" y="0"/>
                </a:lnTo>
                <a:lnTo>
                  <a:pt x="2909454" y="3095164"/>
                </a:lnTo>
                <a:lnTo>
                  <a:pt x="0" y="3095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29893" y="2386794"/>
            <a:ext cx="11628215" cy="509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82"/>
              </a:lnSpc>
            </a:pPr>
            <a:r>
              <a:rPr lang="en-US" sz="19100">
                <a:solidFill>
                  <a:srgbClr val="FFFFFF"/>
                </a:solidFill>
                <a:latin typeface="TC October"/>
                <a:ea typeface="TC October"/>
                <a:cs typeface="TC October"/>
                <a:sym typeface="TC October"/>
              </a:rPr>
              <a:t>virtual</a:t>
            </a:r>
          </a:p>
          <a:p>
            <a:pPr algn="ctr">
              <a:lnSpc>
                <a:spcPts val="19482"/>
              </a:lnSpc>
            </a:pPr>
            <a:r>
              <a:rPr lang="en-US" sz="19100">
                <a:solidFill>
                  <a:srgbClr val="FFFFFF"/>
                </a:solidFill>
                <a:latin typeface="TC October"/>
                <a:ea typeface="TC October"/>
                <a:cs typeface="TC October"/>
                <a:sym typeface="TC October"/>
              </a:rPr>
              <a:t>canvas</a:t>
            </a:r>
          </a:p>
        </p:txBody>
      </p:sp>
      <p:sp>
        <p:nvSpPr>
          <p:cNvPr id="9" name="Freeform 9"/>
          <p:cNvSpPr/>
          <p:nvPr/>
        </p:nvSpPr>
        <p:spPr>
          <a:xfrm>
            <a:off x="240663" y="387982"/>
            <a:ext cx="3896596" cy="4161919"/>
          </a:xfrm>
          <a:custGeom>
            <a:avLst/>
            <a:gdLst/>
            <a:ahLst/>
            <a:cxnLst/>
            <a:rect l="l" t="t" r="r" b="b"/>
            <a:pathLst>
              <a:path w="3896596" h="4161919">
                <a:moveTo>
                  <a:pt x="0" y="0"/>
                </a:moveTo>
                <a:lnTo>
                  <a:pt x="3896596" y="0"/>
                </a:lnTo>
                <a:lnTo>
                  <a:pt x="3896596" y="4161919"/>
                </a:lnTo>
                <a:lnTo>
                  <a:pt x="0" y="41619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850579" y="7489432"/>
            <a:ext cx="4586843" cy="833971"/>
          </a:xfrm>
          <a:custGeom>
            <a:avLst/>
            <a:gdLst/>
            <a:ahLst/>
            <a:cxnLst/>
            <a:rect l="l" t="t" r="r" b="b"/>
            <a:pathLst>
              <a:path w="4586843" h="833971">
                <a:moveTo>
                  <a:pt x="0" y="0"/>
                </a:moveTo>
                <a:lnTo>
                  <a:pt x="4586842" y="0"/>
                </a:lnTo>
                <a:lnTo>
                  <a:pt x="4586842" y="833971"/>
                </a:lnTo>
                <a:lnTo>
                  <a:pt x="0" y="8339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012008" y="7669563"/>
            <a:ext cx="4263984" cy="588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4399">
                <a:solidFill>
                  <a:srgbClr val="442E7A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cv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2086" y="1589263"/>
            <a:ext cx="9823828" cy="1786151"/>
            <a:chOff x="0" y="0"/>
            <a:chExt cx="13098438" cy="23815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98438" cy="2381534"/>
            </a:xfrm>
            <a:custGeom>
              <a:avLst/>
              <a:gdLst/>
              <a:ahLst/>
              <a:cxnLst/>
              <a:rect l="l" t="t" r="r" b="b"/>
              <a:pathLst>
                <a:path w="13098438" h="2381534">
                  <a:moveTo>
                    <a:pt x="0" y="0"/>
                  </a:moveTo>
                  <a:lnTo>
                    <a:pt x="13098438" y="0"/>
                  </a:lnTo>
                  <a:lnTo>
                    <a:pt x="13098438" y="2381534"/>
                  </a:lnTo>
                  <a:lnTo>
                    <a:pt x="0" y="238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459127" y="369397"/>
              <a:ext cx="12180184" cy="1804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93"/>
                </a:lnSpc>
                <a:spcBef>
                  <a:spcPct val="0"/>
                </a:spcBef>
              </a:pPr>
              <a:r>
                <a:rPr lang="en-US" sz="9693" spc="416">
                  <a:solidFill>
                    <a:srgbClr val="442E7A"/>
                  </a:solidFill>
                  <a:latin typeface="Chewy"/>
                  <a:ea typeface="Chewy"/>
                  <a:cs typeface="Chewy"/>
                  <a:sym typeface="Chewy"/>
                </a:rPr>
                <a:t>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567" y="3809050"/>
            <a:ext cx="10069795" cy="5463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1"/>
              </a:lnSpc>
            </a:pPr>
            <a:r>
              <a:rPr lang="en-US" sz="2793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project demonstrates an interactive and intuitive way to create digital drawings using hand gestures, leveraging the capabilities of OpenCV and MediaPipe. The system tracks hand movements in real-time using computer vision techniques, allowing users to draw, change colors, and switch between different shapes—entirely hands-free.</a:t>
            </a:r>
          </a:p>
          <a:p>
            <a:pPr algn="ctr">
              <a:lnSpc>
                <a:spcPts val="3911"/>
              </a:lnSpc>
            </a:pPr>
            <a:endParaRPr lang="en-US" sz="2793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>
              <a:lnSpc>
                <a:spcPts val="3911"/>
              </a:lnSpc>
            </a:pPr>
            <a:r>
              <a:rPr lang="en-US" sz="2793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By combining hand detection, landmark recognition, and gesture interpretation, the project creates a dynamic virtual canvas for expressive drawing</a:t>
            </a:r>
          </a:p>
        </p:txBody>
      </p:sp>
      <p:sp>
        <p:nvSpPr>
          <p:cNvPr id="6" name="Freeform 6"/>
          <p:cNvSpPr/>
          <p:nvPr/>
        </p:nvSpPr>
        <p:spPr>
          <a:xfrm rot="4328563">
            <a:off x="14849677" y="6202706"/>
            <a:ext cx="4819245" cy="5126856"/>
          </a:xfrm>
          <a:custGeom>
            <a:avLst/>
            <a:gdLst/>
            <a:ahLst/>
            <a:cxnLst/>
            <a:rect l="l" t="t" r="r" b="b"/>
            <a:pathLst>
              <a:path w="4819245" h="5126856">
                <a:moveTo>
                  <a:pt x="0" y="0"/>
                </a:moveTo>
                <a:lnTo>
                  <a:pt x="4819246" y="0"/>
                </a:lnTo>
                <a:lnTo>
                  <a:pt x="4819246" y="5126857"/>
                </a:lnTo>
                <a:lnTo>
                  <a:pt x="0" y="5126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845048">
            <a:off x="-816531" y="-750418"/>
            <a:ext cx="4398600" cy="4679362"/>
          </a:xfrm>
          <a:custGeom>
            <a:avLst/>
            <a:gdLst/>
            <a:ahLst/>
            <a:cxnLst/>
            <a:rect l="l" t="t" r="r" b="b"/>
            <a:pathLst>
              <a:path w="4398600" h="4679362">
                <a:moveTo>
                  <a:pt x="0" y="0"/>
                </a:moveTo>
                <a:lnTo>
                  <a:pt x="4398600" y="0"/>
                </a:lnTo>
                <a:lnTo>
                  <a:pt x="4398600" y="4679362"/>
                </a:lnTo>
                <a:lnTo>
                  <a:pt x="0" y="4679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544758">
            <a:off x="16215985" y="-352877"/>
            <a:ext cx="2355303" cy="5445788"/>
          </a:xfrm>
          <a:custGeom>
            <a:avLst/>
            <a:gdLst/>
            <a:ahLst/>
            <a:cxnLst/>
            <a:rect l="l" t="t" r="r" b="b"/>
            <a:pathLst>
              <a:path w="2355303" h="5445788">
                <a:moveTo>
                  <a:pt x="0" y="0"/>
                </a:moveTo>
                <a:lnTo>
                  <a:pt x="2355303" y="0"/>
                </a:lnTo>
                <a:lnTo>
                  <a:pt x="2355303" y="5445789"/>
                </a:lnTo>
                <a:lnTo>
                  <a:pt x="0" y="5445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857353" y="4733640"/>
            <a:ext cx="5105698" cy="6105468"/>
          </a:xfrm>
          <a:custGeom>
            <a:avLst/>
            <a:gdLst/>
            <a:ahLst/>
            <a:cxnLst/>
            <a:rect l="l" t="t" r="r" b="b"/>
            <a:pathLst>
              <a:path w="5105698" h="6105468">
                <a:moveTo>
                  <a:pt x="0" y="0"/>
                </a:moveTo>
                <a:lnTo>
                  <a:pt x="5105698" y="0"/>
                </a:lnTo>
                <a:lnTo>
                  <a:pt x="5105698" y="6105468"/>
                </a:lnTo>
                <a:lnTo>
                  <a:pt x="0" y="61054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3379619">
            <a:off x="17518002" y="2409429"/>
            <a:ext cx="758945" cy="5351535"/>
          </a:xfrm>
          <a:custGeom>
            <a:avLst/>
            <a:gdLst/>
            <a:ahLst/>
            <a:cxnLst/>
            <a:rect l="l" t="t" r="r" b="b"/>
            <a:pathLst>
              <a:path w="758945" h="5351535">
                <a:moveTo>
                  <a:pt x="0" y="0"/>
                </a:moveTo>
                <a:lnTo>
                  <a:pt x="758945" y="0"/>
                </a:lnTo>
                <a:lnTo>
                  <a:pt x="758945" y="5351535"/>
                </a:lnTo>
                <a:lnTo>
                  <a:pt x="0" y="53515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456895">
            <a:off x="-1625132" y="-1118647"/>
            <a:ext cx="4984830" cy="5303010"/>
          </a:xfrm>
          <a:custGeom>
            <a:avLst/>
            <a:gdLst/>
            <a:ahLst/>
            <a:cxnLst/>
            <a:rect l="l" t="t" r="r" b="b"/>
            <a:pathLst>
              <a:path w="4984830" h="5303010">
                <a:moveTo>
                  <a:pt x="0" y="0"/>
                </a:moveTo>
                <a:lnTo>
                  <a:pt x="4984830" y="0"/>
                </a:lnTo>
                <a:lnTo>
                  <a:pt x="4984830" y="5303010"/>
                </a:lnTo>
                <a:lnTo>
                  <a:pt x="0" y="530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907536">
            <a:off x="3199931" y="1212674"/>
            <a:ext cx="1191628" cy="4583183"/>
          </a:xfrm>
          <a:custGeom>
            <a:avLst/>
            <a:gdLst/>
            <a:ahLst/>
            <a:cxnLst/>
            <a:rect l="l" t="t" r="r" b="b"/>
            <a:pathLst>
              <a:path w="1191628" h="4583183">
                <a:moveTo>
                  <a:pt x="0" y="0"/>
                </a:moveTo>
                <a:lnTo>
                  <a:pt x="1191628" y="0"/>
                </a:lnTo>
                <a:lnTo>
                  <a:pt x="1191628" y="4583183"/>
                </a:lnTo>
                <a:lnTo>
                  <a:pt x="0" y="458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98749">
            <a:off x="1656300" y="5237241"/>
            <a:ext cx="4984830" cy="5303010"/>
          </a:xfrm>
          <a:custGeom>
            <a:avLst/>
            <a:gdLst/>
            <a:ahLst/>
            <a:cxnLst/>
            <a:rect l="l" t="t" r="r" b="b"/>
            <a:pathLst>
              <a:path w="4984830" h="5303010">
                <a:moveTo>
                  <a:pt x="0" y="0"/>
                </a:moveTo>
                <a:lnTo>
                  <a:pt x="4984829" y="0"/>
                </a:lnTo>
                <a:lnTo>
                  <a:pt x="4984829" y="5303010"/>
                </a:lnTo>
                <a:lnTo>
                  <a:pt x="0" y="530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527128">
            <a:off x="1459975" y="5416323"/>
            <a:ext cx="2069415" cy="3895370"/>
          </a:xfrm>
          <a:custGeom>
            <a:avLst/>
            <a:gdLst/>
            <a:ahLst/>
            <a:cxnLst/>
            <a:rect l="l" t="t" r="r" b="b"/>
            <a:pathLst>
              <a:path w="2069415" h="3895370">
                <a:moveTo>
                  <a:pt x="0" y="0"/>
                </a:moveTo>
                <a:lnTo>
                  <a:pt x="2069415" y="0"/>
                </a:lnTo>
                <a:lnTo>
                  <a:pt x="2069415" y="3895370"/>
                </a:lnTo>
                <a:lnTo>
                  <a:pt x="0" y="38953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592353" y="1447184"/>
            <a:ext cx="8505874" cy="1531057"/>
          </a:xfrm>
          <a:custGeom>
            <a:avLst/>
            <a:gdLst/>
            <a:ahLst/>
            <a:cxnLst/>
            <a:rect l="l" t="t" r="r" b="b"/>
            <a:pathLst>
              <a:path w="8505874" h="1531057">
                <a:moveTo>
                  <a:pt x="0" y="0"/>
                </a:moveTo>
                <a:lnTo>
                  <a:pt x="8505874" y="0"/>
                </a:lnTo>
                <a:lnTo>
                  <a:pt x="8505874" y="1531057"/>
                </a:lnTo>
                <a:lnTo>
                  <a:pt x="0" y="1531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597472" y="1811487"/>
            <a:ext cx="6951222" cy="846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9"/>
              </a:lnSpc>
              <a:spcBef>
                <a:spcPct val="0"/>
              </a:spcBef>
            </a:pPr>
            <a:r>
              <a:rPr lang="en-US" sz="6219" spc="267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Tools and Libraries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92353" y="3182020"/>
            <a:ext cx="9304170" cy="607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2434" lvl="1" indent="-286217" algn="l">
              <a:lnSpc>
                <a:spcPts val="3711"/>
              </a:lnSpc>
              <a:buFont typeface="Arial"/>
              <a:buChar char="•"/>
            </a:pPr>
            <a:r>
              <a:rPr lang="en-US" sz="2651" b="1">
                <a:solidFill>
                  <a:srgbClr val="442E7A"/>
                </a:solidFill>
                <a:latin typeface="Poppins Bold"/>
                <a:ea typeface="Poppins Bold"/>
                <a:cs typeface="Poppins Bold"/>
                <a:sym typeface="Poppins Bold"/>
              </a:rPr>
              <a:t>OpenCV: </a:t>
            </a:r>
            <a:r>
              <a:rPr lang="en-US" sz="2651" b="1">
                <a:solidFill>
                  <a:srgbClr val="442E7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 open-source computer vision library used to capture video from the webcam, process images, and create the drawing canvas.</a:t>
            </a:r>
          </a:p>
          <a:p>
            <a:pPr marL="572434" lvl="1" indent="-286217" algn="l">
              <a:lnSpc>
                <a:spcPts val="3711"/>
              </a:lnSpc>
              <a:buFont typeface="Arial"/>
              <a:buChar char="•"/>
            </a:pPr>
            <a:r>
              <a:rPr lang="en-US" sz="2651" b="1">
                <a:solidFill>
                  <a:srgbClr val="442E7A"/>
                </a:solidFill>
                <a:latin typeface="Poppins Bold"/>
                <a:ea typeface="Poppins Bold"/>
                <a:cs typeface="Poppins Bold"/>
                <a:sym typeface="Poppins Bold"/>
              </a:rPr>
              <a:t>Media Pipe:</a:t>
            </a:r>
            <a:r>
              <a:rPr lang="en-US" sz="2651">
                <a:solidFill>
                  <a:srgbClr val="442E7A"/>
                </a:solidFill>
                <a:latin typeface="Poppins"/>
                <a:ea typeface="Poppins"/>
                <a:cs typeface="Poppins"/>
                <a:sym typeface="Poppins"/>
              </a:rPr>
              <a:t> A machine learning framework developed by Google, offering high-quality hand tracking.</a:t>
            </a:r>
          </a:p>
          <a:p>
            <a:pPr marL="572434" lvl="1" indent="-286217" algn="l">
              <a:lnSpc>
                <a:spcPts val="3711"/>
              </a:lnSpc>
              <a:buFont typeface="Arial"/>
              <a:buChar char="•"/>
            </a:pPr>
            <a:r>
              <a:rPr lang="en-US" sz="2651" b="1">
                <a:solidFill>
                  <a:srgbClr val="442E7A"/>
                </a:solidFill>
                <a:latin typeface="Poppins Bold"/>
                <a:ea typeface="Poppins Bold"/>
                <a:cs typeface="Poppins Bold"/>
                <a:sym typeface="Poppins Bold"/>
              </a:rPr>
              <a:t>NumPy:</a:t>
            </a:r>
            <a:r>
              <a:rPr lang="en-US" sz="2651">
                <a:solidFill>
                  <a:srgbClr val="442E7A"/>
                </a:solidFill>
                <a:latin typeface="Poppins"/>
                <a:ea typeface="Poppins"/>
                <a:cs typeface="Poppins"/>
                <a:sym typeface="Poppins"/>
              </a:rPr>
              <a:t> A fundamental library for scientific computing with Python, used here to create and manipulate the arrays.</a:t>
            </a:r>
          </a:p>
          <a:p>
            <a:pPr marL="572434" lvl="1" indent="-286217" algn="l">
              <a:lnSpc>
                <a:spcPts val="3711"/>
              </a:lnSpc>
              <a:buFont typeface="Arial"/>
              <a:buChar char="•"/>
            </a:pPr>
            <a:r>
              <a:rPr lang="en-US" sz="2651" b="1">
                <a:solidFill>
                  <a:srgbClr val="442E7A"/>
                </a:solidFill>
                <a:latin typeface="Poppins Bold"/>
                <a:ea typeface="Poppins Bold"/>
                <a:cs typeface="Poppins Bold"/>
                <a:sym typeface="Poppins Bold"/>
              </a:rPr>
              <a:t>OS Library: </a:t>
            </a:r>
            <a:r>
              <a:rPr lang="en-US" sz="2651">
                <a:solidFill>
                  <a:srgbClr val="442E7A"/>
                </a:solidFill>
                <a:latin typeface="Poppins"/>
                <a:ea typeface="Poppins"/>
                <a:cs typeface="Poppins"/>
                <a:sym typeface="Poppins"/>
              </a:rPr>
              <a:t>This library facilitates interaction with the operating system, specifically for loading image assets from directories for the project’s dynamic header and icon display.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48714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3"/>
                </a:lnTo>
                <a:lnTo>
                  <a:pt x="0" y="5074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5400" y="2268766"/>
            <a:ext cx="4095451" cy="1339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9"/>
              </a:lnSpc>
            </a:pPr>
            <a:r>
              <a:rPr lang="en-US" sz="4717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Setup and Initialization</a:t>
            </a:r>
          </a:p>
        </p:txBody>
      </p:sp>
      <p:sp>
        <p:nvSpPr>
          <p:cNvPr id="4" name="Freeform 4"/>
          <p:cNvSpPr/>
          <p:nvPr/>
        </p:nvSpPr>
        <p:spPr>
          <a:xfrm rot="-8171758">
            <a:off x="-1304001" y="6423792"/>
            <a:ext cx="4665401" cy="4963193"/>
          </a:xfrm>
          <a:custGeom>
            <a:avLst/>
            <a:gdLst/>
            <a:ahLst/>
            <a:cxnLst/>
            <a:rect l="l" t="t" r="r" b="b"/>
            <a:pathLst>
              <a:path w="4665401" h="4963193">
                <a:moveTo>
                  <a:pt x="0" y="0"/>
                </a:moveTo>
                <a:lnTo>
                  <a:pt x="4665402" y="0"/>
                </a:lnTo>
                <a:lnTo>
                  <a:pt x="4665402" y="4963193"/>
                </a:lnTo>
                <a:lnTo>
                  <a:pt x="0" y="4963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69363" y="4030556"/>
            <a:ext cx="4328121" cy="182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6"/>
              </a:lnSpc>
              <a:spcBef>
                <a:spcPct val="0"/>
              </a:spcBef>
            </a:pPr>
            <a:r>
              <a:rPr lang="en-US" sz="205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Begin by importing necessary libraries: OpenCV for image processing, MediaPipe for hand tracking, and NumPy for creating a drawing canvas.</a:t>
            </a:r>
          </a:p>
        </p:txBody>
      </p:sp>
      <p:sp>
        <p:nvSpPr>
          <p:cNvPr id="6" name="Freeform 6"/>
          <p:cNvSpPr/>
          <p:nvPr/>
        </p:nvSpPr>
        <p:spPr>
          <a:xfrm>
            <a:off x="6540433" y="3724212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4"/>
                </a:lnTo>
                <a:lnTo>
                  <a:pt x="0" y="5074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047460" y="3989258"/>
            <a:ext cx="3980914" cy="1310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4"/>
              </a:lnSpc>
            </a:pPr>
            <a:r>
              <a:rPr lang="en-US" sz="4585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Loading Overlays and Headers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61345" y="5417616"/>
            <a:ext cx="3767029" cy="315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3"/>
              </a:lnSpc>
            </a:pPr>
            <a:r>
              <a:rPr lang="en-US" sz="178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the OS library to load images from the "Headers" folder. These images serve as toolbar icons and color/shape selectors.</a:t>
            </a:r>
          </a:p>
          <a:p>
            <a:pPr algn="ctr">
              <a:lnSpc>
                <a:spcPts val="2503"/>
              </a:lnSpc>
            </a:pPr>
            <a:r>
              <a:rPr lang="en-US" sz="178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Display the default header initially, and update the header dynamically based on user interactions.</a:t>
            </a:r>
          </a:p>
          <a:p>
            <a:pPr algn="ctr">
              <a:lnSpc>
                <a:spcPts val="2503"/>
              </a:lnSpc>
            </a:pPr>
            <a:endParaRPr lang="en-US" sz="178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52167" y="1948714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3"/>
                </a:lnTo>
                <a:lnTo>
                  <a:pt x="0" y="5074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10" name="Freeform 10"/>
          <p:cNvSpPr/>
          <p:nvPr/>
        </p:nvSpPr>
        <p:spPr>
          <a:xfrm rot="10272947" flipH="1" flipV="1">
            <a:off x="7291251" y="-1524050"/>
            <a:ext cx="4119264" cy="4382195"/>
          </a:xfrm>
          <a:custGeom>
            <a:avLst/>
            <a:gdLst/>
            <a:ahLst/>
            <a:cxnLst/>
            <a:rect l="l" t="t" r="r" b="b"/>
            <a:pathLst>
              <a:path w="4119264" h="4382195">
                <a:moveTo>
                  <a:pt x="4119263" y="4382196"/>
                </a:moveTo>
                <a:lnTo>
                  <a:pt x="0" y="4382196"/>
                </a:lnTo>
                <a:lnTo>
                  <a:pt x="0" y="0"/>
                </a:lnTo>
                <a:lnTo>
                  <a:pt x="4119263" y="0"/>
                </a:lnTo>
                <a:lnTo>
                  <a:pt x="4119263" y="43821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349569" y="3903533"/>
            <a:ext cx="4614047" cy="271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2"/>
              </a:lnSpc>
            </a:pPr>
            <a:r>
              <a:rPr lang="en-US" sz="1701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custom HandTrackingModule is used to initialize MediaPipe's hand detection model.</a:t>
            </a:r>
          </a:p>
          <a:p>
            <a:pPr algn="ctr">
              <a:lnSpc>
                <a:spcPts val="2382"/>
              </a:lnSpc>
            </a:pPr>
            <a:r>
              <a:rPr lang="en-US" sz="1701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each frame, the findHands method detects and tracks hands, and findPosition extracts landmark positions for fingertips, using these to determine gestures.</a:t>
            </a:r>
          </a:p>
          <a:p>
            <a:pPr algn="ctr">
              <a:lnSpc>
                <a:spcPts val="2382"/>
              </a:lnSpc>
            </a:pPr>
            <a:endParaRPr lang="en-US" sz="1701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06606" y="2335454"/>
            <a:ext cx="4899974" cy="119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5"/>
              </a:lnSpc>
            </a:pPr>
            <a:r>
              <a:rPr lang="en-US" sz="4195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Hand Detection and Landmark Extraction</a:t>
            </a:r>
          </a:p>
        </p:txBody>
      </p:sp>
      <p:sp>
        <p:nvSpPr>
          <p:cNvPr id="13" name="Freeform 13"/>
          <p:cNvSpPr/>
          <p:nvPr/>
        </p:nvSpPr>
        <p:spPr>
          <a:xfrm rot="-3333763" flipH="1">
            <a:off x="14969399" y="5920189"/>
            <a:ext cx="3056086" cy="6554607"/>
          </a:xfrm>
          <a:custGeom>
            <a:avLst/>
            <a:gdLst/>
            <a:ahLst/>
            <a:cxnLst/>
            <a:rect l="l" t="t" r="r" b="b"/>
            <a:pathLst>
              <a:path w="3056086" h="6554607">
                <a:moveTo>
                  <a:pt x="3056085" y="0"/>
                </a:moveTo>
                <a:lnTo>
                  <a:pt x="0" y="0"/>
                </a:lnTo>
                <a:lnTo>
                  <a:pt x="0" y="6554607"/>
                </a:lnTo>
                <a:lnTo>
                  <a:pt x="3056085" y="6554607"/>
                </a:lnTo>
                <a:lnTo>
                  <a:pt x="305608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75893" y="270862"/>
            <a:ext cx="8336215" cy="1515675"/>
          </a:xfrm>
          <a:custGeom>
            <a:avLst/>
            <a:gdLst/>
            <a:ahLst/>
            <a:cxnLst/>
            <a:rect l="l" t="t" r="r" b="b"/>
            <a:pathLst>
              <a:path w="8336215" h="1515675">
                <a:moveTo>
                  <a:pt x="0" y="0"/>
                </a:moveTo>
                <a:lnTo>
                  <a:pt x="8336214" y="0"/>
                </a:lnTo>
                <a:lnTo>
                  <a:pt x="8336214" y="1515676"/>
                </a:lnTo>
                <a:lnTo>
                  <a:pt x="0" y="1515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450610" y="487571"/>
            <a:ext cx="9388499" cy="1118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5"/>
              </a:lnSpc>
              <a:spcBef>
                <a:spcPct val="0"/>
              </a:spcBef>
            </a:pPr>
            <a:r>
              <a:rPr lang="en-US" sz="8225" spc="353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Project Overflow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48714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3"/>
                </a:lnTo>
                <a:lnTo>
                  <a:pt x="0" y="5074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5400" y="2268766"/>
            <a:ext cx="4212083" cy="104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Gesture Recognition for Mode Selection</a:t>
            </a:r>
          </a:p>
        </p:txBody>
      </p:sp>
      <p:sp>
        <p:nvSpPr>
          <p:cNvPr id="4" name="Freeform 4"/>
          <p:cNvSpPr/>
          <p:nvPr/>
        </p:nvSpPr>
        <p:spPr>
          <a:xfrm rot="-8171758">
            <a:off x="-1304001" y="6423792"/>
            <a:ext cx="4665401" cy="4963193"/>
          </a:xfrm>
          <a:custGeom>
            <a:avLst/>
            <a:gdLst/>
            <a:ahLst/>
            <a:cxnLst/>
            <a:rect l="l" t="t" r="r" b="b"/>
            <a:pathLst>
              <a:path w="4665401" h="4963193">
                <a:moveTo>
                  <a:pt x="0" y="0"/>
                </a:moveTo>
                <a:lnTo>
                  <a:pt x="4665402" y="0"/>
                </a:lnTo>
                <a:lnTo>
                  <a:pt x="4665402" y="4963193"/>
                </a:lnTo>
                <a:lnTo>
                  <a:pt x="0" y="4963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3138" y="3459321"/>
            <a:ext cx="4890096" cy="326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6"/>
              </a:lnSpc>
            </a:pPr>
            <a:r>
              <a:rPr lang="en-US" sz="205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Selection Mode: Detect two raised fingers (index and middle fingers) to enable the color/shape selection mode.</a:t>
            </a:r>
          </a:p>
          <a:p>
            <a:pPr algn="ctr">
              <a:lnSpc>
                <a:spcPts val="2876"/>
              </a:lnSpc>
            </a:pPr>
            <a:r>
              <a:rPr lang="en-US" sz="205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Drawing Mode: If only the index finger is raised, switch to drawing mode, using the fingertip position to draw on the canvas.</a:t>
            </a:r>
          </a:p>
          <a:p>
            <a:pPr algn="ctr">
              <a:lnSpc>
                <a:spcPts val="2876"/>
              </a:lnSpc>
            </a:pPr>
            <a:endParaRPr lang="en-US" sz="2054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540433" y="3724212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4"/>
                </a:lnTo>
                <a:lnTo>
                  <a:pt x="0" y="5074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28087" y="4171914"/>
            <a:ext cx="5121198" cy="666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6"/>
              </a:lnSpc>
            </a:pPr>
            <a:r>
              <a:rPr lang="en-US" sz="4624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Toolbar Interaction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7890" y="5176065"/>
            <a:ext cx="4769082" cy="302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7"/>
              </a:lnSpc>
            </a:pPr>
            <a:r>
              <a:rPr lang="en-US" sz="1912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Selection Mode, if the hand is near the toolbar, recognize the horizontal position (x-coordinate) of the fingertip to determine which tool or color is selected.</a:t>
            </a:r>
          </a:p>
          <a:p>
            <a:pPr algn="ctr">
              <a:lnSpc>
                <a:spcPts val="2677"/>
              </a:lnSpc>
            </a:pPr>
            <a:r>
              <a:rPr lang="en-US" sz="1912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Update the header and drawColor variables accordingly, allowing users to select colors and shapes</a:t>
            </a:r>
          </a:p>
          <a:p>
            <a:pPr algn="ctr">
              <a:lnSpc>
                <a:spcPts val="2677"/>
              </a:lnSpc>
            </a:pPr>
            <a:endParaRPr lang="en-US" sz="1912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52167" y="1948714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3"/>
                </a:lnTo>
                <a:lnTo>
                  <a:pt x="0" y="5074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6681"/>
            </a:stretch>
          </a:blipFill>
        </p:spPr>
      </p:sp>
      <p:sp>
        <p:nvSpPr>
          <p:cNvPr id="10" name="Freeform 10"/>
          <p:cNvSpPr/>
          <p:nvPr/>
        </p:nvSpPr>
        <p:spPr>
          <a:xfrm rot="10272947" flipH="1" flipV="1">
            <a:off x="7291251" y="-1524050"/>
            <a:ext cx="4119264" cy="4382195"/>
          </a:xfrm>
          <a:custGeom>
            <a:avLst/>
            <a:gdLst/>
            <a:ahLst/>
            <a:cxnLst/>
            <a:rect l="l" t="t" r="r" b="b"/>
            <a:pathLst>
              <a:path w="4119264" h="4382195">
                <a:moveTo>
                  <a:pt x="4119263" y="4382196"/>
                </a:moveTo>
                <a:lnTo>
                  <a:pt x="0" y="4382196"/>
                </a:lnTo>
                <a:lnTo>
                  <a:pt x="0" y="0"/>
                </a:lnTo>
                <a:lnTo>
                  <a:pt x="4119263" y="0"/>
                </a:lnTo>
                <a:lnTo>
                  <a:pt x="4119263" y="43821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278087" y="3800324"/>
            <a:ext cx="4757011" cy="202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2"/>
              </a:lnSpc>
            </a:pPr>
            <a:r>
              <a:rPr lang="en-US" sz="16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Drawing Mode, track fingertip position and draw continuous lines on the imgcanvas by connecting previous (xp, yp) and current (x1, y1) positions.</a:t>
            </a:r>
          </a:p>
          <a:p>
            <a:pPr algn="ctr">
              <a:lnSpc>
                <a:spcPts val="2332"/>
              </a:lnSpc>
            </a:pPr>
            <a:r>
              <a:rPr lang="en-US" sz="16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 different colors based on the selected drawColor</a:t>
            </a:r>
          </a:p>
          <a:p>
            <a:pPr algn="ctr">
              <a:lnSpc>
                <a:spcPts val="2332"/>
              </a:lnSpc>
            </a:pPr>
            <a:endParaRPr lang="en-US" sz="1666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165987" y="2259241"/>
            <a:ext cx="4981213" cy="131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5"/>
              </a:lnSpc>
            </a:pPr>
            <a:r>
              <a:rPr lang="en-US" sz="4587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Drawing on the Canvas</a:t>
            </a:r>
          </a:p>
        </p:txBody>
      </p:sp>
      <p:sp>
        <p:nvSpPr>
          <p:cNvPr id="13" name="Freeform 13"/>
          <p:cNvSpPr/>
          <p:nvPr/>
        </p:nvSpPr>
        <p:spPr>
          <a:xfrm rot="-3333763" flipH="1">
            <a:off x="14969399" y="5920189"/>
            <a:ext cx="3056086" cy="6554607"/>
          </a:xfrm>
          <a:custGeom>
            <a:avLst/>
            <a:gdLst/>
            <a:ahLst/>
            <a:cxnLst/>
            <a:rect l="l" t="t" r="r" b="b"/>
            <a:pathLst>
              <a:path w="3056086" h="6554607">
                <a:moveTo>
                  <a:pt x="3056085" y="0"/>
                </a:moveTo>
                <a:lnTo>
                  <a:pt x="0" y="0"/>
                </a:lnTo>
                <a:lnTo>
                  <a:pt x="0" y="6554607"/>
                </a:lnTo>
                <a:lnTo>
                  <a:pt x="3056085" y="6554607"/>
                </a:lnTo>
                <a:lnTo>
                  <a:pt x="305608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975893" y="270862"/>
            <a:ext cx="8336215" cy="1515675"/>
          </a:xfrm>
          <a:custGeom>
            <a:avLst/>
            <a:gdLst/>
            <a:ahLst/>
            <a:cxnLst/>
            <a:rect l="l" t="t" r="r" b="b"/>
            <a:pathLst>
              <a:path w="8336215" h="1515675">
                <a:moveTo>
                  <a:pt x="0" y="0"/>
                </a:moveTo>
                <a:lnTo>
                  <a:pt x="8336214" y="0"/>
                </a:lnTo>
                <a:lnTo>
                  <a:pt x="8336214" y="1515676"/>
                </a:lnTo>
                <a:lnTo>
                  <a:pt x="0" y="1515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450610" y="487571"/>
            <a:ext cx="9388499" cy="1118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5"/>
              </a:lnSpc>
              <a:spcBef>
                <a:spcPct val="0"/>
              </a:spcBef>
            </a:pPr>
            <a:r>
              <a:rPr lang="en-US" sz="8225" spc="353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Project Overflow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71758">
            <a:off x="-1304001" y="6423792"/>
            <a:ext cx="4665401" cy="4963193"/>
          </a:xfrm>
          <a:custGeom>
            <a:avLst/>
            <a:gdLst/>
            <a:ahLst/>
            <a:cxnLst/>
            <a:rect l="l" t="t" r="r" b="b"/>
            <a:pathLst>
              <a:path w="4665401" h="4963193">
                <a:moveTo>
                  <a:pt x="0" y="0"/>
                </a:moveTo>
                <a:lnTo>
                  <a:pt x="4665402" y="0"/>
                </a:lnTo>
                <a:lnTo>
                  <a:pt x="4665402" y="4963193"/>
                </a:lnTo>
                <a:lnTo>
                  <a:pt x="0" y="4963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78866" y="3146978"/>
            <a:ext cx="5208852" cy="5074964"/>
            <a:chOff x="0" y="0"/>
            <a:chExt cx="6945136" cy="67666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45136" cy="6766618"/>
            </a:xfrm>
            <a:custGeom>
              <a:avLst/>
              <a:gdLst/>
              <a:ahLst/>
              <a:cxnLst/>
              <a:rect l="l" t="t" r="r" b="b"/>
              <a:pathLst>
                <a:path w="6945136" h="6766618">
                  <a:moveTo>
                    <a:pt x="0" y="0"/>
                  </a:moveTo>
                  <a:lnTo>
                    <a:pt x="6945136" y="0"/>
                  </a:lnTo>
                  <a:lnTo>
                    <a:pt x="6945136" y="6766618"/>
                  </a:lnTo>
                  <a:lnTo>
                    <a:pt x="0" y="6766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681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742267" y="414037"/>
              <a:ext cx="5616111" cy="71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70"/>
                </a:lnSpc>
              </a:pPr>
              <a:r>
                <a:rPr lang="en-US" sz="3700">
                  <a:solidFill>
                    <a:srgbClr val="442E7A"/>
                  </a:solidFill>
                  <a:latin typeface="Chewy"/>
                  <a:ea typeface="Chewy"/>
                  <a:cs typeface="Chewy"/>
                  <a:sym typeface="Chewy"/>
                </a:rPr>
                <a:t>Canvas Processing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2504" y="1721866"/>
              <a:ext cx="6520128" cy="3848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6"/>
                </a:lnSpc>
              </a:pPr>
              <a:r>
                <a:rPr lang="en-US" sz="2054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Convert the canvas to grayscale, then invert it to create a transparent effect in non-drawn areas.</a:t>
              </a:r>
            </a:p>
            <a:p>
              <a:pPr algn="ctr">
                <a:lnSpc>
                  <a:spcPts val="2876"/>
                </a:lnSpc>
              </a:pPr>
              <a:r>
                <a:rPr lang="en-US" sz="2054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Use bitwise operations to combine the live webcam feed with the drawing canvas, resulting in a single, integrated output.</a:t>
              </a:r>
            </a:p>
            <a:p>
              <a:pPr algn="ctr">
                <a:lnSpc>
                  <a:spcPts val="2876"/>
                </a:lnSpc>
              </a:pPr>
              <a:endParaRPr lang="en-US" sz="205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rot="10272947" flipH="1" flipV="1">
            <a:off x="7291251" y="-1524050"/>
            <a:ext cx="4119264" cy="4382195"/>
          </a:xfrm>
          <a:custGeom>
            <a:avLst/>
            <a:gdLst/>
            <a:ahLst/>
            <a:cxnLst/>
            <a:rect l="l" t="t" r="r" b="b"/>
            <a:pathLst>
              <a:path w="4119264" h="4382195">
                <a:moveTo>
                  <a:pt x="4119263" y="4382196"/>
                </a:moveTo>
                <a:lnTo>
                  <a:pt x="0" y="4382196"/>
                </a:lnTo>
                <a:lnTo>
                  <a:pt x="0" y="0"/>
                </a:lnTo>
                <a:lnTo>
                  <a:pt x="4119263" y="0"/>
                </a:lnTo>
                <a:lnTo>
                  <a:pt x="4119263" y="43821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75893" y="270862"/>
            <a:ext cx="8336215" cy="1515675"/>
          </a:xfrm>
          <a:custGeom>
            <a:avLst/>
            <a:gdLst/>
            <a:ahLst/>
            <a:cxnLst/>
            <a:rect l="l" t="t" r="r" b="b"/>
            <a:pathLst>
              <a:path w="8336215" h="1515675">
                <a:moveTo>
                  <a:pt x="0" y="0"/>
                </a:moveTo>
                <a:lnTo>
                  <a:pt x="8336214" y="0"/>
                </a:lnTo>
                <a:lnTo>
                  <a:pt x="8336214" y="1515676"/>
                </a:lnTo>
                <a:lnTo>
                  <a:pt x="0" y="1515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450610" y="487571"/>
            <a:ext cx="9388499" cy="1118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5"/>
              </a:lnSpc>
              <a:spcBef>
                <a:spcPct val="0"/>
              </a:spcBef>
            </a:pPr>
            <a:r>
              <a:rPr lang="en-US" sz="8225" spc="353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Project Overflow</a:t>
            </a:r>
          </a:p>
        </p:txBody>
      </p:sp>
      <p:sp>
        <p:nvSpPr>
          <p:cNvPr id="10" name="Freeform 10"/>
          <p:cNvSpPr/>
          <p:nvPr/>
        </p:nvSpPr>
        <p:spPr>
          <a:xfrm>
            <a:off x="9983913" y="3146978"/>
            <a:ext cx="5208852" cy="5074964"/>
          </a:xfrm>
          <a:custGeom>
            <a:avLst/>
            <a:gdLst/>
            <a:ahLst/>
            <a:cxnLst/>
            <a:rect l="l" t="t" r="r" b="b"/>
            <a:pathLst>
              <a:path w="5208852" h="5074964">
                <a:moveTo>
                  <a:pt x="0" y="0"/>
                </a:moveTo>
                <a:lnTo>
                  <a:pt x="5208852" y="0"/>
                </a:lnTo>
                <a:lnTo>
                  <a:pt x="5208852" y="5074964"/>
                </a:lnTo>
                <a:lnTo>
                  <a:pt x="0" y="5074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6681"/>
            </a:stretch>
          </a:blipFill>
        </p:spPr>
      </p:sp>
      <p:sp>
        <p:nvSpPr>
          <p:cNvPr id="11" name="Freeform 11"/>
          <p:cNvSpPr/>
          <p:nvPr/>
        </p:nvSpPr>
        <p:spPr>
          <a:xfrm rot="-3333763" flipH="1">
            <a:off x="14969399" y="5920189"/>
            <a:ext cx="3056086" cy="6554607"/>
          </a:xfrm>
          <a:custGeom>
            <a:avLst/>
            <a:gdLst/>
            <a:ahLst/>
            <a:cxnLst/>
            <a:rect l="l" t="t" r="r" b="b"/>
            <a:pathLst>
              <a:path w="3056086" h="6554607">
                <a:moveTo>
                  <a:pt x="3056085" y="0"/>
                </a:moveTo>
                <a:lnTo>
                  <a:pt x="0" y="0"/>
                </a:lnTo>
                <a:lnTo>
                  <a:pt x="0" y="6554607"/>
                </a:lnTo>
                <a:lnTo>
                  <a:pt x="3056085" y="6554607"/>
                </a:lnTo>
                <a:lnTo>
                  <a:pt x="305608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540614" y="3467031"/>
            <a:ext cx="4212083" cy="52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442E7A"/>
                </a:solidFill>
                <a:latin typeface="Chewy"/>
                <a:ea typeface="Chewy"/>
                <a:cs typeface="Chewy"/>
                <a:sym typeface="Chewy"/>
              </a:rPr>
              <a:t>Displaying the 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43291" y="4424090"/>
            <a:ext cx="4890096" cy="217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6"/>
              </a:lnSpc>
            </a:pPr>
            <a:r>
              <a:rPr lang="en-US" sz="205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Continuously display the updated frames in real time with cv2.imshow(), showing both the webcam feed with overlays and the drawing canvas in separate windows.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39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64549">
            <a:off x="14271211" y="-1693888"/>
            <a:ext cx="5301876" cy="5640293"/>
          </a:xfrm>
          <a:custGeom>
            <a:avLst/>
            <a:gdLst/>
            <a:ahLst/>
            <a:cxnLst/>
            <a:rect l="l" t="t" r="r" b="b"/>
            <a:pathLst>
              <a:path w="5301876" h="5640293">
                <a:moveTo>
                  <a:pt x="0" y="0"/>
                </a:moveTo>
                <a:lnTo>
                  <a:pt x="5301875" y="0"/>
                </a:lnTo>
                <a:lnTo>
                  <a:pt x="5301875" y="5640293"/>
                </a:lnTo>
                <a:lnTo>
                  <a:pt x="0" y="5640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74770">
            <a:off x="15094910" y="3166344"/>
            <a:ext cx="2481673" cy="5322623"/>
          </a:xfrm>
          <a:custGeom>
            <a:avLst/>
            <a:gdLst/>
            <a:ahLst/>
            <a:cxnLst/>
            <a:rect l="l" t="t" r="r" b="b"/>
            <a:pathLst>
              <a:path w="2481673" h="5322623">
                <a:moveTo>
                  <a:pt x="0" y="0"/>
                </a:moveTo>
                <a:lnTo>
                  <a:pt x="2481673" y="0"/>
                </a:lnTo>
                <a:lnTo>
                  <a:pt x="2481673" y="5322624"/>
                </a:lnTo>
                <a:lnTo>
                  <a:pt x="0" y="5322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82495" flipH="1">
            <a:off x="2354377" y="6648787"/>
            <a:ext cx="2943474" cy="6313082"/>
          </a:xfrm>
          <a:custGeom>
            <a:avLst/>
            <a:gdLst/>
            <a:ahLst/>
            <a:cxnLst/>
            <a:rect l="l" t="t" r="r" b="b"/>
            <a:pathLst>
              <a:path w="2943474" h="6313082">
                <a:moveTo>
                  <a:pt x="2943474" y="0"/>
                </a:moveTo>
                <a:lnTo>
                  <a:pt x="0" y="0"/>
                </a:lnTo>
                <a:lnTo>
                  <a:pt x="0" y="6313082"/>
                </a:lnTo>
                <a:lnTo>
                  <a:pt x="2943474" y="6313082"/>
                </a:lnTo>
                <a:lnTo>
                  <a:pt x="29434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667341">
            <a:off x="-2128032" y="4055254"/>
            <a:ext cx="4737391" cy="5039777"/>
          </a:xfrm>
          <a:custGeom>
            <a:avLst/>
            <a:gdLst/>
            <a:ahLst/>
            <a:cxnLst/>
            <a:rect l="l" t="t" r="r" b="b"/>
            <a:pathLst>
              <a:path w="4737391" h="5039777">
                <a:moveTo>
                  <a:pt x="0" y="0"/>
                </a:moveTo>
                <a:lnTo>
                  <a:pt x="4737390" y="0"/>
                </a:lnTo>
                <a:lnTo>
                  <a:pt x="4737390" y="5039777"/>
                </a:lnTo>
                <a:lnTo>
                  <a:pt x="0" y="50397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421309">
            <a:off x="17991204" y="5541631"/>
            <a:ext cx="593592" cy="5628886"/>
          </a:xfrm>
          <a:custGeom>
            <a:avLst/>
            <a:gdLst/>
            <a:ahLst/>
            <a:cxnLst/>
            <a:rect l="l" t="t" r="r" b="b"/>
            <a:pathLst>
              <a:path w="593592" h="5628886">
                <a:moveTo>
                  <a:pt x="0" y="0"/>
                </a:moveTo>
                <a:lnTo>
                  <a:pt x="593592" y="0"/>
                </a:lnTo>
                <a:lnTo>
                  <a:pt x="593592" y="5628886"/>
                </a:lnTo>
                <a:lnTo>
                  <a:pt x="0" y="56288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246242">
            <a:off x="11817417" y="7710718"/>
            <a:ext cx="2909455" cy="3095164"/>
          </a:xfrm>
          <a:custGeom>
            <a:avLst/>
            <a:gdLst/>
            <a:ahLst/>
            <a:cxnLst/>
            <a:rect l="l" t="t" r="r" b="b"/>
            <a:pathLst>
              <a:path w="2909455" h="3095164">
                <a:moveTo>
                  <a:pt x="0" y="0"/>
                </a:moveTo>
                <a:lnTo>
                  <a:pt x="2909454" y="0"/>
                </a:lnTo>
                <a:lnTo>
                  <a:pt x="2909454" y="3095164"/>
                </a:lnTo>
                <a:lnTo>
                  <a:pt x="0" y="3095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110712" y="3600398"/>
            <a:ext cx="12066576" cy="292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1"/>
              </a:lnSpc>
            </a:pPr>
            <a:r>
              <a:rPr lang="en-US" sz="20137">
                <a:solidFill>
                  <a:srgbClr val="FFFFFF"/>
                </a:solidFill>
                <a:latin typeface="TC October"/>
                <a:ea typeface="TC October"/>
                <a:cs typeface="TC October"/>
                <a:sym typeface="TC October"/>
              </a:rPr>
              <a:t>Thank you!</a:t>
            </a:r>
          </a:p>
        </p:txBody>
      </p:sp>
      <p:sp>
        <p:nvSpPr>
          <p:cNvPr id="9" name="Freeform 9"/>
          <p:cNvSpPr/>
          <p:nvPr/>
        </p:nvSpPr>
        <p:spPr>
          <a:xfrm>
            <a:off x="398285" y="387982"/>
            <a:ext cx="3896596" cy="4161919"/>
          </a:xfrm>
          <a:custGeom>
            <a:avLst/>
            <a:gdLst/>
            <a:ahLst/>
            <a:cxnLst/>
            <a:rect l="l" t="t" r="r" b="b"/>
            <a:pathLst>
              <a:path w="3896596" h="4161919">
                <a:moveTo>
                  <a:pt x="0" y="0"/>
                </a:moveTo>
                <a:lnTo>
                  <a:pt x="3896597" y="0"/>
                </a:lnTo>
                <a:lnTo>
                  <a:pt x="3896597" y="4161919"/>
                </a:lnTo>
                <a:lnTo>
                  <a:pt x="0" y="41619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Poppins</vt:lpstr>
      <vt:lpstr>Arial</vt:lpstr>
      <vt:lpstr>Poppins Medium</vt:lpstr>
      <vt:lpstr>Chewy</vt:lpstr>
      <vt:lpstr>Calibri</vt:lpstr>
      <vt:lpstr>Poppins Bold</vt:lpstr>
      <vt:lpstr>TC October</vt:lpstr>
      <vt:lpstr>Homemade Apple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canvas</dc:title>
  <cp:lastModifiedBy>venkata sagar</cp:lastModifiedBy>
  <cp:revision>2</cp:revision>
  <dcterms:created xsi:type="dcterms:W3CDTF">2006-08-16T00:00:00Z</dcterms:created>
  <dcterms:modified xsi:type="dcterms:W3CDTF">2025-02-04T06:23:48Z</dcterms:modified>
  <dc:identifier>DAGU8PDzFu0</dc:identifier>
</cp:coreProperties>
</file>