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4"/>
  </p:notesMasterIdLst>
  <p:sldIdLst>
    <p:sldId id="277"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8" r:id="rId18"/>
    <p:sldId id="274" r:id="rId19"/>
    <p:sldId id="259" r:id="rId20"/>
    <p:sldId id="260" r:id="rId21"/>
    <p:sldId id="279"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ED040-62FD-404D-9543-B8809FC19E48}"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76D17-122F-44D0-A834-93C3AD747F89}" type="slidenum">
              <a:rPr lang="en-US" smtClean="0"/>
              <a:t>‹#›</a:t>
            </a:fld>
            <a:endParaRPr lang="en-US"/>
          </a:p>
        </p:txBody>
      </p:sp>
    </p:spTree>
    <p:extLst>
      <p:ext uri="{BB962C8B-B14F-4D97-AF65-F5344CB8AC3E}">
        <p14:creationId xmlns:p14="http://schemas.microsoft.com/office/powerpoint/2010/main" val="1027800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56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1970AD-C130-4ACE-B6EE-14FF1F76437D}"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2340169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1970AD-C130-4ACE-B6EE-14FF1F76437D}"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412720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1970AD-C130-4ACE-B6EE-14FF1F76437D}"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84E10-743E-45D4-B63D-35E9F5A361BE}"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8244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11970AD-C130-4ACE-B6EE-14FF1F76437D}"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684899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11970AD-C130-4ACE-B6EE-14FF1F76437D}"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84E10-743E-45D4-B63D-35E9F5A361BE}"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2868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11970AD-C130-4ACE-B6EE-14FF1F76437D}"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3956560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970AD-C130-4ACE-B6EE-14FF1F76437D}"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1034226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970AD-C130-4ACE-B6EE-14FF1F76437D}"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115084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970AD-C130-4ACE-B6EE-14FF1F76437D}"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104382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1970AD-C130-4ACE-B6EE-14FF1F76437D}"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415857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1970AD-C130-4ACE-B6EE-14FF1F76437D}"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214092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1970AD-C130-4ACE-B6EE-14FF1F76437D}" type="datetimeFigureOut">
              <a:rPr lang="en-US" smtClean="0"/>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188808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1970AD-C130-4ACE-B6EE-14FF1F76437D}" type="datetimeFigureOut">
              <a:rPr lang="en-US" smtClean="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138620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970AD-C130-4ACE-B6EE-14FF1F76437D}" type="datetimeFigureOut">
              <a:rPr lang="en-US" smtClean="0"/>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239969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970AD-C130-4ACE-B6EE-14FF1F76437D}"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68270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970AD-C130-4ACE-B6EE-14FF1F76437D}"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37058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11970AD-C130-4ACE-B6EE-14FF1F76437D}" type="datetimeFigureOut">
              <a:rPr lang="en-US" smtClean="0"/>
              <a:t>12/8/2020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C884E10-743E-45D4-B63D-35E9F5A361BE}" type="slidenum">
              <a:rPr lang="en-US" smtClean="0"/>
              <a:t>‹#›</a:t>
            </a:fld>
            <a:endParaRPr lang="en-US" dirty="0"/>
          </a:p>
        </p:txBody>
      </p:sp>
    </p:spTree>
    <p:extLst>
      <p:ext uri="{BB962C8B-B14F-4D97-AF65-F5344CB8AC3E}">
        <p14:creationId xmlns:p14="http://schemas.microsoft.com/office/powerpoint/2010/main" val="34358931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python.org/3/library/tkinter.html#module-tkinter" TargetMode="External"/><Relationship Id="rId2" Type="http://schemas.openxmlformats.org/officeDocument/2006/relationships/hyperlink" Target="https://docs.python.org/3.9/" TargetMode="External"/><Relationship Id="rId1" Type="http://schemas.openxmlformats.org/officeDocument/2006/relationships/slideLayout" Target="../slideLayouts/slideLayout2.xml"/><Relationship Id="rId4" Type="http://schemas.openxmlformats.org/officeDocument/2006/relationships/hyperlink" Target="https://www.tutorialspoint.com/python/python_gui_programming.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047800" y="1253833"/>
            <a:ext cx="10096400" cy="1321600"/>
          </a:xfrm>
          <a:prstGeom prst="rect">
            <a:avLst/>
          </a:prstGeom>
        </p:spPr>
        <p:txBody>
          <a:bodyPr spcFirstLastPara="1" vert="horz" wrap="square" lIns="121900" tIns="121900" rIns="121900" bIns="121900" rtlCol="0" anchor="b" anchorCtr="0">
            <a:noAutofit/>
          </a:bodyPr>
          <a:lstStyle/>
          <a:p>
            <a:pPr>
              <a:spcBef>
                <a:spcPts val="0"/>
              </a:spcBef>
            </a:pPr>
            <a:r>
              <a:rPr lang="en-US" sz="4400" b="1" dirty="0">
                <a:latin typeface="Calibri"/>
                <a:ea typeface="Calibri"/>
                <a:cs typeface="Calibri"/>
                <a:sym typeface="Calibri"/>
              </a:rPr>
              <a:t>Python Utility Application using Tkinter</a:t>
            </a:r>
            <a:endParaRPr sz="4400" b="1" dirty="0">
              <a:latin typeface="Calibri"/>
              <a:ea typeface="Calibri"/>
              <a:cs typeface="Calibri"/>
              <a:sym typeface="Calibri"/>
            </a:endParaRPr>
          </a:p>
        </p:txBody>
      </p:sp>
      <p:sp>
        <p:nvSpPr>
          <p:cNvPr id="55" name="Google Shape;55;p13"/>
          <p:cNvSpPr txBox="1">
            <a:spLocks noGrp="1"/>
          </p:cNvSpPr>
          <p:nvPr>
            <p:ph type="subTitle" idx="1"/>
          </p:nvPr>
        </p:nvSpPr>
        <p:spPr>
          <a:xfrm>
            <a:off x="4059600" y="2830828"/>
            <a:ext cx="4072800" cy="1117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GB" sz="1600" dirty="0">
                <a:solidFill>
                  <a:srgbClr val="000000"/>
                </a:solidFill>
                <a:latin typeface="Calibri"/>
                <a:ea typeface="Calibri"/>
                <a:cs typeface="Calibri"/>
                <a:sym typeface="Calibri"/>
              </a:rPr>
              <a:t>Sagar </a:t>
            </a:r>
            <a:r>
              <a:rPr lang="en-GB" sz="1600" dirty="0" err="1">
                <a:solidFill>
                  <a:srgbClr val="000000"/>
                </a:solidFill>
                <a:latin typeface="Calibri"/>
                <a:ea typeface="Calibri"/>
                <a:cs typeface="Calibri"/>
                <a:sym typeface="Calibri"/>
              </a:rPr>
              <a:t>Makol</a:t>
            </a:r>
            <a:r>
              <a:rPr lang="en-GB" sz="1600" dirty="0">
                <a:solidFill>
                  <a:srgbClr val="000000"/>
                </a:solidFill>
                <a:latin typeface="Calibri"/>
                <a:ea typeface="Calibri"/>
                <a:cs typeface="Calibri"/>
                <a:sym typeface="Calibri"/>
              </a:rPr>
              <a:t>– 1900300130087</a:t>
            </a:r>
          </a:p>
          <a:p>
            <a:pPr algn="ctr">
              <a:spcBef>
                <a:spcPts val="0"/>
              </a:spcBef>
              <a:buClr>
                <a:schemeClr val="dk1"/>
              </a:buClr>
              <a:buSzPts val="1100"/>
            </a:pPr>
            <a:r>
              <a:rPr lang="en-GB" sz="1600" dirty="0" err="1">
                <a:solidFill>
                  <a:srgbClr val="000000"/>
                </a:solidFill>
                <a:latin typeface="Calibri"/>
                <a:ea typeface="Calibri"/>
                <a:cs typeface="Calibri"/>
                <a:sym typeface="Calibri"/>
              </a:rPr>
              <a:t>Vansh</a:t>
            </a:r>
            <a:r>
              <a:rPr lang="en-GB" sz="1600" dirty="0">
                <a:solidFill>
                  <a:srgbClr val="000000"/>
                </a:solidFill>
                <a:latin typeface="Calibri"/>
                <a:ea typeface="Calibri"/>
                <a:cs typeface="Calibri"/>
                <a:sym typeface="Calibri"/>
              </a:rPr>
              <a:t> Mudgal– 1900300130118</a:t>
            </a:r>
          </a:p>
          <a:p>
            <a:pPr algn="ctr">
              <a:spcBef>
                <a:spcPts val="0"/>
              </a:spcBef>
              <a:buClr>
                <a:schemeClr val="dk1"/>
              </a:buClr>
              <a:buSzPts val="1100"/>
            </a:pPr>
            <a:r>
              <a:rPr lang="en-GB" sz="1600" dirty="0" err="1">
                <a:solidFill>
                  <a:srgbClr val="000000"/>
                </a:solidFill>
                <a:latin typeface="Calibri"/>
                <a:ea typeface="Calibri"/>
                <a:cs typeface="Calibri"/>
                <a:sym typeface="Calibri"/>
              </a:rPr>
              <a:t>Himank</a:t>
            </a:r>
            <a:r>
              <a:rPr lang="en-GB" sz="1600" dirty="0">
                <a:solidFill>
                  <a:srgbClr val="000000"/>
                </a:solidFill>
                <a:latin typeface="Calibri"/>
                <a:ea typeface="Calibri"/>
                <a:cs typeface="Calibri"/>
                <a:sym typeface="Calibri"/>
              </a:rPr>
              <a:t> Sharma– 1900300130043</a:t>
            </a:r>
          </a:p>
          <a:p>
            <a:pPr>
              <a:spcBef>
                <a:spcPts val="0"/>
              </a:spcBef>
              <a:buClr>
                <a:schemeClr val="dk1"/>
              </a:buClr>
              <a:buSzPts val="1100"/>
            </a:pPr>
            <a:endParaRPr sz="1600" dirty="0">
              <a:solidFill>
                <a:srgbClr val="000000"/>
              </a:solidFill>
              <a:latin typeface="Calibri"/>
              <a:ea typeface="Calibri"/>
              <a:cs typeface="Calibri"/>
              <a:sym typeface="Calibri"/>
            </a:endParaRPr>
          </a:p>
          <a:p>
            <a:pPr algn="ctr">
              <a:spcBef>
                <a:spcPts val="0"/>
              </a:spcBef>
            </a:pPr>
            <a:r>
              <a:rPr lang="en-GB" sz="2000" b="1" dirty="0">
                <a:solidFill>
                  <a:srgbClr val="000000"/>
                </a:solidFill>
                <a:latin typeface="Calibri"/>
                <a:ea typeface="Calibri"/>
                <a:cs typeface="Calibri"/>
                <a:sym typeface="Calibri"/>
              </a:rPr>
              <a:t>UNDER THE SUPERVISION OF</a:t>
            </a:r>
            <a:endParaRPr sz="2000" b="1" dirty="0">
              <a:solidFill>
                <a:srgbClr val="000000"/>
              </a:solidFill>
              <a:latin typeface="Calibri"/>
              <a:ea typeface="Calibri"/>
              <a:cs typeface="Calibri"/>
              <a:sym typeface="Calibri"/>
            </a:endParaRPr>
          </a:p>
          <a:p>
            <a:pPr algn="ctr">
              <a:spcBef>
                <a:spcPts val="0"/>
              </a:spcBef>
            </a:pPr>
            <a:r>
              <a:rPr lang="en-GB" sz="2000" b="1" dirty="0">
                <a:solidFill>
                  <a:srgbClr val="000000"/>
                </a:solidFill>
                <a:latin typeface="Calibri"/>
                <a:ea typeface="Calibri"/>
                <a:cs typeface="Calibri"/>
                <a:sym typeface="Calibri"/>
              </a:rPr>
              <a:t>Mr. </a:t>
            </a:r>
            <a:r>
              <a:rPr lang="en-GB" sz="2000" b="1" dirty="0" err="1">
                <a:solidFill>
                  <a:srgbClr val="000000"/>
                </a:solidFill>
                <a:latin typeface="Calibri"/>
                <a:ea typeface="Calibri"/>
                <a:cs typeface="Calibri"/>
                <a:sym typeface="Calibri"/>
              </a:rPr>
              <a:t>Binu</a:t>
            </a:r>
            <a:r>
              <a:rPr lang="en-GB" sz="2000" b="1" dirty="0">
                <a:solidFill>
                  <a:srgbClr val="000000"/>
                </a:solidFill>
                <a:latin typeface="Calibri"/>
                <a:ea typeface="Calibri"/>
                <a:cs typeface="Calibri"/>
                <a:sym typeface="Calibri"/>
              </a:rPr>
              <a:t> Kuriakose </a:t>
            </a:r>
            <a:r>
              <a:rPr lang="en-GB" sz="2000" b="1" dirty="0" err="1">
                <a:solidFill>
                  <a:srgbClr val="000000"/>
                </a:solidFill>
                <a:latin typeface="Calibri"/>
                <a:ea typeface="Calibri"/>
                <a:cs typeface="Calibri"/>
                <a:sym typeface="Calibri"/>
              </a:rPr>
              <a:t>Vargis</a:t>
            </a:r>
            <a:endParaRPr sz="1600" dirty="0">
              <a:solidFill>
                <a:srgbClr val="000000"/>
              </a:solidFill>
              <a:latin typeface="Calibri"/>
              <a:ea typeface="Calibri"/>
              <a:cs typeface="Calibri"/>
              <a:sym typeface="Calibri"/>
            </a:endParaRPr>
          </a:p>
        </p:txBody>
      </p:sp>
      <p:sp>
        <p:nvSpPr>
          <p:cNvPr id="56" name="Google Shape;56;p13"/>
          <p:cNvSpPr txBox="1"/>
          <p:nvPr/>
        </p:nvSpPr>
        <p:spPr>
          <a:xfrm>
            <a:off x="2941100" y="319280"/>
            <a:ext cx="6197600" cy="393600"/>
          </a:xfrm>
          <a:prstGeom prst="rect">
            <a:avLst/>
          </a:prstGeom>
          <a:noFill/>
          <a:ln>
            <a:noFill/>
          </a:ln>
        </p:spPr>
        <p:txBody>
          <a:bodyPr spcFirstLastPara="1" wrap="square" lIns="121900" tIns="121900" rIns="121900" bIns="121900" anchor="t" anchorCtr="0">
            <a:noAutofit/>
          </a:bodyPr>
          <a:lstStyle/>
          <a:p>
            <a:pPr algn="ctr"/>
            <a:r>
              <a:rPr lang="en-IN" sz="2400" dirty="0">
                <a:latin typeface="Calibri"/>
                <a:ea typeface="Calibri"/>
                <a:cs typeface="Calibri"/>
                <a:sym typeface="Calibri"/>
              </a:rPr>
              <a:t>G-33</a:t>
            </a:r>
          </a:p>
          <a:p>
            <a:pPr algn="ctr"/>
            <a:r>
              <a:rPr lang="en-GB" sz="2400" dirty="0">
                <a:latin typeface="Calibri"/>
                <a:ea typeface="Calibri"/>
                <a:cs typeface="Calibri"/>
                <a:sym typeface="Calibri"/>
              </a:rPr>
              <a:t>MINI-PROJECT PRESENTATION</a:t>
            </a:r>
            <a:endParaRPr sz="2400" dirty="0">
              <a:latin typeface="Calibri"/>
              <a:ea typeface="Calibri"/>
              <a:cs typeface="Calibri"/>
              <a:sym typeface="Calibri"/>
            </a:endParaRPr>
          </a:p>
          <a:p>
            <a:pPr algn="ctr"/>
            <a:r>
              <a:rPr lang="en-GB" sz="2400" dirty="0">
                <a:latin typeface="Calibri"/>
                <a:ea typeface="Calibri"/>
                <a:cs typeface="Calibri"/>
                <a:sym typeface="Calibri"/>
              </a:rPr>
              <a:t>on</a:t>
            </a:r>
            <a:endParaRPr sz="2400" dirty="0">
              <a:latin typeface="Calibri"/>
              <a:ea typeface="Calibri"/>
              <a:cs typeface="Calibri"/>
              <a:sym typeface="Calibri"/>
            </a:endParaRPr>
          </a:p>
        </p:txBody>
      </p:sp>
      <p:sp>
        <p:nvSpPr>
          <p:cNvPr id="57" name="Google Shape;57;p13"/>
          <p:cNvSpPr txBox="1"/>
          <p:nvPr/>
        </p:nvSpPr>
        <p:spPr>
          <a:xfrm>
            <a:off x="5688400" y="2363901"/>
            <a:ext cx="815200" cy="393600"/>
          </a:xfrm>
          <a:prstGeom prst="rect">
            <a:avLst/>
          </a:prstGeom>
          <a:noFill/>
          <a:ln>
            <a:noFill/>
          </a:ln>
        </p:spPr>
        <p:txBody>
          <a:bodyPr spcFirstLastPara="1" wrap="square" lIns="121900" tIns="121900" rIns="121900" bIns="121900" anchor="t" anchorCtr="0">
            <a:noAutofit/>
          </a:bodyPr>
          <a:lstStyle/>
          <a:p>
            <a:pPr algn="ctr"/>
            <a:r>
              <a:rPr lang="en-GB" sz="2400" dirty="0"/>
              <a:t>by</a:t>
            </a:r>
            <a:endParaRPr sz="2400" dirty="0"/>
          </a:p>
        </p:txBody>
      </p:sp>
      <p:pic>
        <p:nvPicPr>
          <p:cNvPr id="58" name="Google Shape;58;p13"/>
          <p:cNvPicPr preferRelativeResize="0"/>
          <p:nvPr/>
        </p:nvPicPr>
        <p:blipFill>
          <a:blip r:embed="rId3">
            <a:alphaModFix/>
          </a:blip>
          <a:stretch>
            <a:fillRect/>
          </a:stretch>
        </p:blipFill>
        <p:spPr>
          <a:xfrm>
            <a:off x="7507086" y="4693384"/>
            <a:ext cx="1250627" cy="1250600"/>
          </a:xfrm>
          <a:prstGeom prst="rect">
            <a:avLst/>
          </a:prstGeom>
          <a:noFill/>
          <a:ln>
            <a:noFill/>
          </a:ln>
        </p:spPr>
      </p:pic>
      <p:pic>
        <p:nvPicPr>
          <p:cNvPr id="59" name="Google Shape;59;p13"/>
          <p:cNvPicPr preferRelativeResize="0"/>
          <p:nvPr/>
        </p:nvPicPr>
        <p:blipFill>
          <a:blip r:embed="rId4">
            <a:alphaModFix/>
          </a:blip>
          <a:stretch>
            <a:fillRect/>
          </a:stretch>
        </p:blipFill>
        <p:spPr>
          <a:xfrm>
            <a:off x="3395202" y="4693384"/>
            <a:ext cx="1250633" cy="1250633"/>
          </a:xfrm>
          <a:prstGeom prst="rect">
            <a:avLst/>
          </a:prstGeom>
          <a:noFill/>
          <a:ln>
            <a:noFill/>
          </a:ln>
        </p:spPr>
      </p:pic>
      <p:sp>
        <p:nvSpPr>
          <p:cNvPr id="60" name="Google Shape;60;p13"/>
          <p:cNvSpPr txBox="1"/>
          <p:nvPr/>
        </p:nvSpPr>
        <p:spPr>
          <a:xfrm>
            <a:off x="1992200" y="5943984"/>
            <a:ext cx="9022800" cy="865600"/>
          </a:xfrm>
          <a:prstGeom prst="rect">
            <a:avLst/>
          </a:prstGeom>
          <a:noFill/>
          <a:ln>
            <a:noFill/>
          </a:ln>
        </p:spPr>
        <p:txBody>
          <a:bodyPr spcFirstLastPara="1" wrap="square" lIns="121900" tIns="121900" rIns="121900" bIns="121900" anchor="t" anchorCtr="0">
            <a:noAutofit/>
          </a:bodyPr>
          <a:lstStyle/>
          <a:p>
            <a:pPr algn="ctr">
              <a:buClr>
                <a:schemeClr val="dk1"/>
              </a:buClr>
              <a:buSzPts val="1100"/>
            </a:pPr>
            <a:r>
              <a:rPr lang="en-GB" sz="1467" dirty="0">
                <a:latin typeface="Calibri"/>
                <a:ea typeface="Calibri"/>
                <a:cs typeface="Calibri"/>
                <a:sym typeface="Calibri"/>
              </a:rPr>
              <a:t>INDERPRASTHA ENGINEERING COLLEGE , GHAZIABAD, UTTAR PRADESH</a:t>
            </a:r>
            <a:endParaRPr sz="1467" dirty="0">
              <a:latin typeface="Calibri"/>
              <a:ea typeface="Calibri"/>
              <a:cs typeface="Calibri"/>
              <a:sym typeface="Calibri"/>
            </a:endParaRPr>
          </a:p>
          <a:p>
            <a:pPr algn="ctr">
              <a:buClr>
                <a:schemeClr val="dk1"/>
              </a:buClr>
              <a:buSzPts val="1100"/>
            </a:pPr>
            <a:r>
              <a:rPr lang="en-GB" sz="1467" dirty="0">
                <a:latin typeface="Calibri"/>
                <a:ea typeface="Calibri"/>
                <a:cs typeface="Calibri"/>
                <a:sym typeface="Calibri"/>
              </a:rPr>
              <a:t>AFFILIATED TO DR. A.P.J. ABDUL KALAM TECHNICAL UNIVERSITY .LUCKNOW, UTTAR PRADESH</a:t>
            </a:r>
            <a:endParaRPr sz="1467" dirty="0">
              <a:latin typeface="Calibri"/>
              <a:ea typeface="Calibri"/>
              <a:cs typeface="Calibri"/>
              <a:sym typeface="Calibri"/>
            </a:endParaRPr>
          </a:p>
          <a:p>
            <a:pPr marL="3047848">
              <a:buClr>
                <a:schemeClr val="dk1"/>
              </a:buClr>
              <a:buSzPts val="1100"/>
            </a:pPr>
            <a:r>
              <a:rPr lang="en-GB" sz="1467" dirty="0">
                <a:latin typeface="Calibri"/>
                <a:ea typeface="Calibri"/>
                <a:cs typeface="Calibri"/>
                <a:sym typeface="Calibri"/>
              </a:rPr>
              <a:t>    (SESSION: 2020 - 2021)</a:t>
            </a:r>
            <a:endParaRPr sz="1467" dirty="0">
              <a:latin typeface="Calibri"/>
              <a:ea typeface="Calibri"/>
              <a:cs typeface="Calibri"/>
              <a:sym typeface="Calibri"/>
            </a:endParaRPr>
          </a:p>
          <a:p>
            <a:pPr algn="just"/>
            <a:endParaRPr sz="1467"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A029-114B-4A00-A312-E943582647F7}"/>
              </a:ext>
            </a:extLst>
          </p:cNvPr>
          <p:cNvSpPr>
            <a:spLocks noGrp="1"/>
          </p:cNvSpPr>
          <p:nvPr>
            <p:ph type="title"/>
          </p:nvPr>
        </p:nvSpPr>
        <p:spPr/>
        <p:txBody>
          <a:bodyPr/>
          <a:lstStyle/>
          <a:p>
            <a:r>
              <a:rPr lang="en-US" dirty="0"/>
              <a:t>Temperature Convertor</a:t>
            </a:r>
          </a:p>
        </p:txBody>
      </p:sp>
      <p:sp>
        <p:nvSpPr>
          <p:cNvPr id="3" name="Content Placeholder 2">
            <a:extLst>
              <a:ext uri="{FF2B5EF4-FFF2-40B4-BE49-F238E27FC236}">
                <a16:creationId xmlns:a16="http://schemas.microsoft.com/office/drawing/2014/main" id="{0A089FFE-170B-4DDD-BC19-AE4341CBBBAE}"/>
              </a:ext>
            </a:extLst>
          </p:cNvPr>
          <p:cNvSpPr>
            <a:spLocks noGrp="1"/>
          </p:cNvSpPr>
          <p:nvPr>
            <p:ph idx="1"/>
          </p:nvPr>
        </p:nvSpPr>
        <p:spPr/>
        <p:txBody>
          <a:bodyPr/>
          <a:lstStyle/>
          <a:p>
            <a:r>
              <a:rPr lang="en-US" dirty="0"/>
              <a:t>Asks for either input in Celsius or Fahrenheit</a:t>
            </a:r>
          </a:p>
          <a:p>
            <a:endParaRPr lang="en-US" dirty="0"/>
          </a:p>
          <a:p>
            <a:endParaRPr lang="en-US" dirty="0"/>
          </a:p>
          <a:p>
            <a:endParaRPr lang="en-US" dirty="0"/>
          </a:p>
          <a:p>
            <a:endParaRPr lang="en-US" dirty="0"/>
          </a:p>
          <a:p>
            <a:r>
              <a:rPr lang="en-US" dirty="0"/>
              <a:t>Displays the result in desired unit </a:t>
            </a:r>
          </a:p>
        </p:txBody>
      </p:sp>
      <p:pic>
        <p:nvPicPr>
          <p:cNvPr id="5" name="Picture 4">
            <a:extLst>
              <a:ext uri="{FF2B5EF4-FFF2-40B4-BE49-F238E27FC236}">
                <a16:creationId xmlns:a16="http://schemas.microsoft.com/office/drawing/2014/main" id="{DAED379D-B980-4682-98EB-49CFCC1ADE21}"/>
              </a:ext>
            </a:extLst>
          </p:cNvPr>
          <p:cNvPicPr>
            <a:picLocks noChangeAspect="1"/>
          </p:cNvPicPr>
          <p:nvPr/>
        </p:nvPicPr>
        <p:blipFill>
          <a:blip r:embed="rId2"/>
          <a:stretch>
            <a:fillRect/>
          </a:stretch>
        </p:blipFill>
        <p:spPr>
          <a:xfrm>
            <a:off x="8045044" y="1825626"/>
            <a:ext cx="3389545" cy="1827111"/>
          </a:xfrm>
          <a:prstGeom prst="rect">
            <a:avLst/>
          </a:prstGeom>
        </p:spPr>
      </p:pic>
      <p:pic>
        <p:nvPicPr>
          <p:cNvPr id="7" name="Picture 6">
            <a:extLst>
              <a:ext uri="{FF2B5EF4-FFF2-40B4-BE49-F238E27FC236}">
                <a16:creationId xmlns:a16="http://schemas.microsoft.com/office/drawing/2014/main" id="{EAEA87E4-D6AB-4B85-9ECB-5C765A9B97A8}"/>
              </a:ext>
            </a:extLst>
          </p:cNvPr>
          <p:cNvPicPr>
            <a:picLocks noChangeAspect="1"/>
          </p:cNvPicPr>
          <p:nvPr/>
        </p:nvPicPr>
        <p:blipFill>
          <a:blip r:embed="rId3"/>
          <a:stretch>
            <a:fillRect/>
          </a:stretch>
        </p:blipFill>
        <p:spPr>
          <a:xfrm>
            <a:off x="8045044" y="4198851"/>
            <a:ext cx="3389545" cy="1827111"/>
          </a:xfrm>
          <a:prstGeom prst="rect">
            <a:avLst/>
          </a:prstGeom>
        </p:spPr>
      </p:pic>
    </p:spTree>
    <p:extLst>
      <p:ext uri="{BB962C8B-B14F-4D97-AF65-F5344CB8AC3E}">
        <p14:creationId xmlns:p14="http://schemas.microsoft.com/office/powerpoint/2010/main" val="2377198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0BC2-4644-4EBF-BED8-666AD2D8B555}"/>
              </a:ext>
            </a:extLst>
          </p:cNvPr>
          <p:cNvSpPr>
            <a:spLocks noGrp="1"/>
          </p:cNvSpPr>
          <p:nvPr>
            <p:ph type="title"/>
          </p:nvPr>
        </p:nvSpPr>
        <p:spPr/>
        <p:txBody>
          <a:bodyPr/>
          <a:lstStyle/>
          <a:p>
            <a:r>
              <a:rPr lang="en-US" dirty="0"/>
              <a:t>Length Convertor</a:t>
            </a:r>
          </a:p>
        </p:txBody>
      </p:sp>
      <p:sp>
        <p:nvSpPr>
          <p:cNvPr id="3" name="Content Placeholder 2">
            <a:extLst>
              <a:ext uri="{FF2B5EF4-FFF2-40B4-BE49-F238E27FC236}">
                <a16:creationId xmlns:a16="http://schemas.microsoft.com/office/drawing/2014/main" id="{F2222D73-A721-46B9-8521-6192C9E67919}"/>
              </a:ext>
            </a:extLst>
          </p:cNvPr>
          <p:cNvSpPr>
            <a:spLocks noGrp="1"/>
          </p:cNvSpPr>
          <p:nvPr>
            <p:ph idx="1"/>
          </p:nvPr>
        </p:nvSpPr>
        <p:spPr/>
        <p:txBody>
          <a:bodyPr/>
          <a:lstStyle/>
          <a:p>
            <a:r>
              <a:rPr lang="en-US" dirty="0"/>
              <a:t>Asks the user for 3 inputs</a:t>
            </a:r>
          </a:p>
          <a:p>
            <a:pPr lvl="1"/>
            <a:r>
              <a:rPr lang="en-US" dirty="0"/>
              <a:t>Input unit</a:t>
            </a:r>
          </a:p>
          <a:p>
            <a:pPr lvl="1"/>
            <a:r>
              <a:rPr lang="en-US" dirty="0"/>
              <a:t>Input amount</a:t>
            </a:r>
          </a:p>
          <a:p>
            <a:pPr lvl="1"/>
            <a:r>
              <a:rPr lang="en-US" dirty="0"/>
              <a:t>Output unit</a:t>
            </a:r>
          </a:p>
          <a:p>
            <a:pPr marL="457189" lvl="1" indent="0">
              <a:buNone/>
            </a:pPr>
            <a:endParaRPr lang="en-US" dirty="0"/>
          </a:p>
          <a:p>
            <a:pPr marL="457189" lvl="1" indent="0">
              <a:buNone/>
            </a:pPr>
            <a:endParaRPr lang="en-US" dirty="0"/>
          </a:p>
          <a:p>
            <a:r>
              <a:rPr lang="en-US" dirty="0"/>
              <a:t>Displays the result in desired unit</a:t>
            </a:r>
          </a:p>
          <a:p>
            <a:endParaRPr lang="en-US" dirty="0"/>
          </a:p>
          <a:p>
            <a:endParaRPr lang="en-US" dirty="0"/>
          </a:p>
        </p:txBody>
      </p:sp>
      <p:pic>
        <p:nvPicPr>
          <p:cNvPr id="7" name="Picture 6">
            <a:extLst>
              <a:ext uri="{FF2B5EF4-FFF2-40B4-BE49-F238E27FC236}">
                <a16:creationId xmlns:a16="http://schemas.microsoft.com/office/drawing/2014/main" id="{1681281A-B51F-427C-864E-D4D861B6971C}"/>
              </a:ext>
            </a:extLst>
          </p:cNvPr>
          <p:cNvPicPr>
            <a:picLocks noChangeAspect="1"/>
          </p:cNvPicPr>
          <p:nvPr/>
        </p:nvPicPr>
        <p:blipFill>
          <a:blip r:embed="rId2"/>
          <a:stretch>
            <a:fillRect/>
          </a:stretch>
        </p:blipFill>
        <p:spPr>
          <a:xfrm>
            <a:off x="7410450" y="1825626"/>
            <a:ext cx="3943351" cy="1562100"/>
          </a:xfrm>
          <a:prstGeom prst="rect">
            <a:avLst/>
          </a:prstGeom>
        </p:spPr>
      </p:pic>
      <p:pic>
        <p:nvPicPr>
          <p:cNvPr id="9" name="Picture 8">
            <a:extLst>
              <a:ext uri="{FF2B5EF4-FFF2-40B4-BE49-F238E27FC236}">
                <a16:creationId xmlns:a16="http://schemas.microsoft.com/office/drawing/2014/main" id="{6872E0B0-E982-44D7-800B-7FD28773DC36}"/>
              </a:ext>
            </a:extLst>
          </p:cNvPr>
          <p:cNvPicPr>
            <a:picLocks noChangeAspect="1"/>
          </p:cNvPicPr>
          <p:nvPr/>
        </p:nvPicPr>
        <p:blipFill>
          <a:blip r:embed="rId3"/>
          <a:stretch>
            <a:fillRect/>
          </a:stretch>
        </p:blipFill>
        <p:spPr>
          <a:xfrm>
            <a:off x="7410451" y="4325749"/>
            <a:ext cx="4000500" cy="1562100"/>
          </a:xfrm>
          <a:prstGeom prst="rect">
            <a:avLst/>
          </a:prstGeom>
        </p:spPr>
      </p:pic>
    </p:spTree>
    <p:extLst>
      <p:ext uri="{BB962C8B-B14F-4D97-AF65-F5344CB8AC3E}">
        <p14:creationId xmlns:p14="http://schemas.microsoft.com/office/powerpoint/2010/main" val="1826786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DECB-E75C-4AAF-9B42-383418CCBC4A}"/>
              </a:ext>
            </a:extLst>
          </p:cNvPr>
          <p:cNvSpPr>
            <a:spLocks noGrp="1"/>
          </p:cNvSpPr>
          <p:nvPr>
            <p:ph type="title"/>
          </p:nvPr>
        </p:nvSpPr>
        <p:spPr/>
        <p:txBody>
          <a:bodyPr/>
          <a:lstStyle/>
          <a:p>
            <a:r>
              <a:rPr lang="en-US" dirty="0"/>
              <a:t>Length Convertor</a:t>
            </a:r>
          </a:p>
        </p:txBody>
      </p:sp>
      <p:sp>
        <p:nvSpPr>
          <p:cNvPr id="3" name="Content Placeholder 2">
            <a:extLst>
              <a:ext uri="{FF2B5EF4-FFF2-40B4-BE49-F238E27FC236}">
                <a16:creationId xmlns:a16="http://schemas.microsoft.com/office/drawing/2014/main" id="{B077F231-C002-493A-AC0D-CFB01A9B79ED}"/>
              </a:ext>
            </a:extLst>
          </p:cNvPr>
          <p:cNvSpPr>
            <a:spLocks noGrp="1"/>
          </p:cNvSpPr>
          <p:nvPr>
            <p:ph idx="1"/>
          </p:nvPr>
        </p:nvSpPr>
        <p:spPr/>
        <p:txBody>
          <a:bodyPr/>
          <a:lstStyle/>
          <a:p>
            <a:r>
              <a:rPr lang="en-US" dirty="0"/>
              <a:t>In case of no input, error is displayed</a:t>
            </a:r>
          </a:p>
          <a:p>
            <a:endParaRPr lang="en-US" dirty="0"/>
          </a:p>
        </p:txBody>
      </p:sp>
      <p:pic>
        <p:nvPicPr>
          <p:cNvPr id="5" name="Picture 4">
            <a:extLst>
              <a:ext uri="{FF2B5EF4-FFF2-40B4-BE49-F238E27FC236}">
                <a16:creationId xmlns:a16="http://schemas.microsoft.com/office/drawing/2014/main" id="{50E3D5DC-F651-4A7A-9EFC-741C12178157}"/>
              </a:ext>
            </a:extLst>
          </p:cNvPr>
          <p:cNvPicPr>
            <a:picLocks noChangeAspect="1"/>
          </p:cNvPicPr>
          <p:nvPr/>
        </p:nvPicPr>
        <p:blipFill>
          <a:blip r:embed="rId2"/>
          <a:stretch>
            <a:fillRect/>
          </a:stretch>
        </p:blipFill>
        <p:spPr>
          <a:xfrm>
            <a:off x="7410450" y="1825626"/>
            <a:ext cx="3943351" cy="1562100"/>
          </a:xfrm>
          <a:prstGeom prst="rect">
            <a:avLst/>
          </a:prstGeom>
        </p:spPr>
      </p:pic>
    </p:spTree>
    <p:extLst>
      <p:ext uri="{BB962C8B-B14F-4D97-AF65-F5344CB8AC3E}">
        <p14:creationId xmlns:p14="http://schemas.microsoft.com/office/powerpoint/2010/main" val="4285270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926E-0A6C-4E1B-B916-19FEADBB4FC0}"/>
              </a:ext>
            </a:extLst>
          </p:cNvPr>
          <p:cNvSpPr>
            <a:spLocks noGrp="1"/>
          </p:cNvSpPr>
          <p:nvPr>
            <p:ph type="title"/>
          </p:nvPr>
        </p:nvSpPr>
        <p:spPr/>
        <p:txBody>
          <a:bodyPr/>
          <a:lstStyle/>
          <a:p>
            <a:r>
              <a:rPr lang="en-US" dirty="0"/>
              <a:t>Area Convertor</a:t>
            </a:r>
          </a:p>
        </p:txBody>
      </p:sp>
      <p:sp>
        <p:nvSpPr>
          <p:cNvPr id="3" name="Content Placeholder 2">
            <a:extLst>
              <a:ext uri="{FF2B5EF4-FFF2-40B4-BE49-F238E27FC236}">
                <a16:creationId xmlns:a16="http://schemas.microsoft.com/office/drawing/2014/main" id="{6845C8C9-C2BA-4C2E-9B7C-0D5AFF4C0424}"/>
              </a:ext>
            </a:extLst>
          </p:cNvPr>
          <p:cNvSpPr>
            <a:spLocks noGrp="1"/>
          </p:cNvSpPr>
          <p:nvPr>
            <p:ph idx="1"/>
          </p:nvPr>
        </p:nvSpPr>
        <p:spPr/>
        <p:txBody>
          <a:bodyPr/>
          <a:lstStyle/>
          <a:p>
            <a:r>
              <a:rPr lang="en-US" dirty="0"/>
              <a:t>Asks the user for 3 inputs</a:t>
            </a:r>
          </a:p>
          <a:p>
            <a:pPr lvl="1"/>
            <a:r>
              <a:rPr lang="en-US" dirty="0"/>
              <a:t>Input unit</a:t>
            </a:r>
          </a:p>
          <a:p>
            <a:pPr lvl="1"/>
            <a:r>
              <a:rPr lang="en-US" dirty="0"/>
              <a:t>Input amount</a:t>
            </a:r>
          </a:p>
          <a:p>
            <a:pPr lvl="1"/>
            <a:r>
              <a:rPr lang="en-US" dirty="0"/>
              <a:t>Output unit</a:t>
            </a:r>
          </a:p>
          <a:p>
            <a:pPr marL="457189" lvl="1" indent="0">
              <a:buNone/>
            </a:pPr>
            <a:endParaRPr lang="en-US" dirty="0"/>
          </a:p>
          <a:p>
            <a:pPr marL="457189" lvl="1" indent="0">
              <a:buNone/>
            </a:pPr>
            <a:endParaRPr lang="en-US" dirty="0"/>
          </a:p>
          <a:p>
            <a:r>
              <a:rPr lang="en-US" dirty="0"/>
              <a:t>Displays the result in desired unit</a:t>
            </a:r>
          </a:p>
          <a:p>
            <a:endParaRPr lang="en-US" dirty="0"/>
          </a:p>
        </p:txBody>
      </p:sp>
      <p:pic>
        <p:nvPicPr>
          <p:cNvPr id="5" name="Picture 4">
            <a:extLst>
              <a:ext uri="{FF2B5EF4-FFF2-40B4-BE49-F238E27FC236}">
                <a16:creationId xmlns:a16="http://schemas.microsoft.com/office/drawing/2014/main" id="{6F2CEA1D-714F-4483-8B85-E7C45E2C84DD}"/>
              </a:ext>
            </a:extLst>
          </p:cNvPr>
          <p:cNvPicPr>
            <a:picLocks noChangeAspect="1"/>
          </p:cNvPicPr>
          <p:nvPr/>
        </p:nvPicPr>
        <p:blipFill>
          <a:blip r:embed="rId2"/>
          <a:stretch>
            <a:fillRect/>
          </a:stretch>
        </p:blipFill>
        <p:spPr>
          <a:xfrm>
            <a:off x="7524749" y="1825626"/>
            <a:ext cx="3829051" cy="1733551"/>
          </a:xfrm>
          <a:prstGeom prst="rect">
            <a:avLst/>
          </a:prstGeom>
        </p:spPr>
      </p:pic>
      <p:pic>
        <p:nvPicPr>
          <p:cNvPr id="7" name="Picture 6">
            <a:extLst>
              <a:ext uri="{FF2B5EF4-FFF2-40B4-BE49-F238E27FC236}">
                <a16:creationId xmlns:a16="http://schemas.microsoft.com/office/drawing/2014/main" id="{5B8CC4CF-ED78-491C-9DE1-ECF0FC1684B0}"/>
              </a:ext>
            </a:extLst>
          </p:cNvPr>
          <p:cNvPicPr>
            <a:picLocks noChangeAspect="1"/>
          </p:cNvPicPr>
          <p:nvPr/>
        </p:nvPicPr>
        <p:blipFill>
          <a:blip r:embed="rId3"/>
          <a:stretch>
            <a:fillRect/>
          </a:stretch>
        </p:blipFill>
        <p:spPr>
          <a:xfrm>
            <a:off x="7524749" y="4315525"/>
            <a:ext cx="3829051" cy="1733551"/>
          </a:xfrm>
          <a:prstGeom prst="rect">
            <a:avLst/>
          </a:prstGeom>
        </p:spPr>
      </p:pic>
    </p:spTree>
    <p:extLst>
      <p:ext uri="{BB962C8B-B14F-4D97-AF65-F5344CB8AC3E}">
        <p14:creationId xmlns:p14="http://schemas.microsoft.com/office/powerpoint/2010/main" val="126511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0C87-021D-4E4D-B9E2-E0B6255CC7A0}"/>
              </a:ext>
            </a:extLst>
          </p:cNvPr>
          <p:cNvSpPr>
            <a:spLocks noGrp="1"/>
          </p:cNvSpPr>
          <p:nvPr>
            <p:ph type="title"/>
          </p:nvPr>
        </p:nvSpPr>
        <p:spPr/>
        <p:txBody>
          <a:bodyPr/>
          <a:lstStyle/>
          <a:p>
            <a:pPr marL="514338" indent="-514338"/>
            <a:r>
              <a:rPr lang="en-US" dirty="0"/>
              <a:t>Weight Convertor</a:t>
            </a:r>
          </a:p>
        </p:txBody>
      </p:sp>
      <p:sp>
        <p:nvSpPr>
          <p:cNvPr id="3" name="Content Placeholder 2">
            <a:extLst>
              <a:ext uri="{FF2B5EF4-FFF2-40B4-BE49-F238E27FC236}">
                <a16:creationId xmlns:a16="http://schemas.microsoft.com/office/drawing/2014/main" id="{0BECF3D7-40B7-4DEB-8C7F-5F101BF6DEAB}"/>
              </a:ext>
            </a:extLst>
          </p:cNvPr>
          <p:cNvSpPr>
            <a:spLocks noGrp="1"/>
          </p:cNvSpPr>
          <p:nvPr>
            <p:ph idx="1"/>
          </p:nvPr>
        </p:nvSpPr>
        <p:spPr/>
        <p:txBody>
          <a:bodyPr/>
          <a:lstStyle/>
          <a:p>
            <a:r>
              <a:rPr lang="en-US"/>
              <a:t>Asks the user for 3 inputs</a:t>
            </a:r>
          </a:p>
          <a:p>
            <a:pPr lvl="1"/>
            <a:r>
              <a:rPr lang="en-US"/>
              <a:t>Input unit</a:t>
            </a:r>
          </a:p>
          <a:p>
            <a:pPr lvl="1"/>
            <a:r>
              <a:rPr lang="en-US"/>
              <a:t>Input amount</a:t>
            </a:r>
          </a:p>
          <a:p>
            <a:pPr lvl="1"/>
            <a:r>
              <a:rPr lang="en-US"/>
              <a:t>Output unit</a:t>
            </a:r>
          </a:p>
          <a:p>
            <a:pPr marL="457189" lvl="1" indent="0">
              <a:buNone/>
            </a:pPr>
            <a:endParaRPr lang="en-US"/>
          </a:p>
          <a:p>
            <a:pPr marL="457189" lvl="1" indent="0">
              <a:buNone/>
            </a:pPr>
            <a:endParaRPr lang="en-US"/>
          </a:p>
          <a:p>
            <a:r>
              <a:rPr lang="en-US"/>
              <a:t>Displays the result in desired unit</a:t>
            </a:r>
            <a:endParaRPr lang="en-US" dirty="0"/>
          </a:p>
        </p:txBody>
      </p:sp>
      <p:pic>
        <p:nvPicPr>
          <p:cNvPr id="5" name="Picture 4">
            <a:extLst>
              <a:ext uri="{FF2B5EF4-FFF2-40B4-BE49-F238E27FC236}">
                <a16:creationId xmlns:a16="http://schemas.microsoft.com/office/drawing/2014/main" id="{57C47F09-78C1-40AF-8D5E-1D8B892DD151}"/>
              </a:ext>
            </a:extLst>
          </p:cNvPr>
          <p:cNvPicPr>
            <a:picLocks noChangeAspect="1"/>
          </p:cNvPicPr>
          <p:nvPr/>
        </p:nvPicPr>
        <p:blipFill>
          <a:blip r:embed="rId2"/>
          <a:stretch>
            <a:fillRect/>
          </a:stretch>
        </p:blipFill>
        <p:spPr>
          <a:xfrm>
            <a:off x="7419977" y="1825626"/>
            <a:ext cx="3933825" cy="1562100"/>
          </a:xfrm>
          <a:prstGeom prst="rect">
            <a:avLst/>
          </a:prstGeom>
        </p:spPr>
      </p:pic>
      <p:pic>
        <p:nvPicPr>
          <p:cNvPr id="7" name="Picture 6">
            <a:extLst>
              <a:ext uri="{FF2B5EF4-FFF2-40B4-BE49-F238E27FC236}">
                <a16:creationId xmlns:a16="http://schemas.microsoft.com/office/drawing/2014/main" id="{FCB54D64-869E-4BE5-9FBF-4F98ACABBB61}"/>
              </a:ext>
            </a:extLst>
          </p:cNvPr>
          <p:cNvPicPr>
            <a:picLocks noChangeAspect="1"/>
          </p:cNvPicPr>
          <p:nvPr/>
        </p:nvPicPr>
        <p:blipFill>
          <a:blip r:embed="rId3"/>
          <a:stretch>
            <a:fillRect/>
          </a:stretch>
        </p:blipFill>
        <p:spPr>
          <a:xfrm>
            <a:off x="7419977" y="4353615"/>
            <a:ext cx="3933825" cy="1592956"/>
          </a:xfrm>
          <a:prstGeom prst="rect">
            <a:avLst/>
          </a:prstGeom>
        </p:spPr>
      </p:pic>
    </p:spTree>
    <p:extLst>
      <p:ext uri="{BB962C8B-B14F-4D97-AF65-F5344CB8AC3E}">
        <p14:creationId xmlns:p14="http://schemas.microsoft.com/office/powerpoint/2010/main" val="1737787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A6084-EBB9-4780-A03D-8051DBA94E4D}"/>
              </a:ext>
            </a:extLst>
          </p:cNvPr>
          <p:cNvSpPr>
            <a:spLocks noGrp="1"/>
          </p:cNvSpPr>
          <p:nvPr>
            <p:ph type="title"/>
          </p:nvPr>
        </p:nvSpPr>
        <p:spPr/>
        <p:txBody>
          <a:bodyPr/>
          <a:lstStyle/>
          <a:p>
            <a:r>
              <a:rPr lang="en-US" dirty="0"/>
              <a:t>Weight Convertor</a:t>
            </a:r>
          </a:p>
        </p:txBody>
      </p:sp>
      <p:sp>
        <p:nvSpPr>
          <p:cNvPr id="3" name="Content Placeholder 2">
            <a:extLst>
              <a:ext uri="{FF2B5EF4-FFF2-40B4-BE49-F238E27FC236}">
                <a16:creationId xmlns:a16="http://schemas.microsoft.com/office/drawing/2014/main" id="{F4A352A3-DE61-49CC-AA1E-280778113321}"/>
              </a:ext>
            </a:extLst>
          </p:cNvPr>
          <p:cNvSpPr>
            <a:spLocks noGrp="1"/>
          </p:cNvSpPr>
          <p:nvPr>
            <p:ph idx="1"/>
          </p:nvPr>
        </p:nvSpPr>
        <p:spPr/>
        <p:txBody>
          <a:bodyPr/>
          <a:lstStyle/>
          <a:p>
            <a:r>
              <a:rPr lang="en-US" dirty="0"/>
              <a:t>In case of no input, error is displayed</a:t>
            </a:r>
          </a:p>
          <a:p>
            <a:endParaRPr lang="en-US" dirty="0"/>
          </a:p>
        </p:txBody>
      </p:sp>
      <p:pic>
        <p:nvPicPr>
          <p:cNvPr id="5" name="Picture 4">
            <a:extLst>
              <a:ext uri="{FF2B5EF4-FFF2-40B4-BE49-F238E27FC236}">
                <a16:creationId xmlns:a16="http://schemas.microsoft.com/office/drawing/2014/main" id="{EB1EAAF1-DB31-4E4B-A3A0-A1B573EAB9E2}"/>
              </a:ext>
            </a:extLst>
          </p:cNvPr>
          <p:cNvPicPr>
            <a:picLocks noChangeAspect="1"/>
          </p:cNvPicPr>
          <p:nvPr/>
        </p:nvPicPr>
        <p:blipFill>
          <a:blip r:embed="rId2"/>
          <a:stretch>
            <a:fillRect/>
          </a:stretch>
        </p:blipFill>
        <p:spPr>
          <a:xfrm>
            <a:off x="7342073" y="1825626"/>
            <a:ext cx="3933825" cy="1562100"/>
          </a:xfrm>
          <a:prstGeom prst="rect">
            <a:avLst/>
          </a:prstGeom>
        </p:spPr>
      </p:pic>
    </p:spTree>
    <p:extLst>
      <p:ext uri="{BB962C8B-B14F-4D97-AF65-F5344CB8AC3E}">
        <p14:creationId xmlns:p14="http://schemas.microsoft.com/office/powerpoint/2010/main" val="851954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503D-C3A2-47BB-BCF5-229A8F4169BF}"/>
              </a:ext>
            </a:extLst>
          </p:cNvPr>
          <p:cNvSpPr>
            <a:spLocks noGrp="1"/>
          </p:cNvSpPr>
          <p:nvPr>
            <p:ph type="title"/>
          </p:nvPr>
        </p:nvSpPr>
        <p:spPr/>
        <p:txBody>
          <a:bodyPr/>
          <a:lstStyle/>
          <a:p>
            <a:r>
              <a:rPr lang="en-US" dirty="0"/>
              <a:t>Quit Button</a:t>
            </a:r>
          </a:p>
        </p:txBody>
      </p:sp>
      <p:sp>
        <p:nvSpPr>
          <p:cNvPr id="3" name="Content Placeholder 2">
            <a:extLst>
              <a:ext uri="{FF2B5EF4-FFF2-40B4-BE49-F238E27FC236}">
                <a16:creationId xmlns:a16="http://schemas.microsoft.com/office/drawing/2014/main" id="{F14511E7-7A15-4908-818F-FC701BAD29A8}"/>
              </a:ext>
            </a:extLst>
          </p:cNvPr>
          <p:cNvSpPr>
            <a:spLocks noGrp="1"/>
          </p:cNvSpPr>
          <p:nvPr>
            <p:ph idx="1"/>
          </p:nvPr>
        </p:nvSpPr>
        <p:spPr>
          <a:xfrm>
            <a:off x="838201" y="1825625"/>
            <a:ext cx="6594447" cy="4351339"/>
          </a:xfrm>
        </p:spPr>
        <p:txBody>
          <a:bodyPr/>
          <a:lstStyle/>
          <a:p>
            <a:r>
              <a:rPr lang="en-US" dirty="0"/>
              <a:t>Pressing the “QUIT” button exits the application</a:t>
            </a:r>
          </a:p>
        </p:txBody>
      </p:sp>
      <p:pic>
        <p:nvPicPr>
          <p:cNvPr id="8" name="Picture 7">
            <a:extLst>
              <a:ext uri="{FF2B5EF4-FFF2-40B4-BE49-F238E27FC236}">
                <a16:creationId xmlns:a16="http://schemas.microsoft.com/office/drawing/2014/main" id="{B54D7552-C99F-4C06-9141-15A14D77B30A}"/>
              </a:ext>
            </a:extLst>
          </p:cNvPr>
          <p:cNvPicPr>
            <a:picLocks noChangeAspect="1"/>
          </p:cNvPicPr>
          <p:nvPr/>
        </p:nvPicPr>
        <p:blipFill>
          <a:blip r:embed="rId2"/>
          <a:stretch>
            <a:fillRect/>
          </a:stretch>
        </p:blipFill>
        <p:spPr>
          <a:xfrm>
            <a:off x="7602213" y="1690689"/>
            <a:ext cx="3751588" cy="4000587"/>
          </a:xfrm>
          <a:prstGeom prst="rect">
            <a:avLst/>
          </a:prstGeom>
        </p:spPr>
      </p:pic>
    </p:spTree>
    <p:extLst>
      <p:ext uri="{BB962C8B-B14F-4D97-AF65-F5344CB8AC3E}">
        <p14:creationId xmlns:p14="http://schemas.microsoft.com/office/powerpoint/2010/main" val="1891973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497A-7722-498D-BDA9-8B5F4D00DB42}"/>
              </a:ext>
            </a:extLst>
          </p:cNvPr>
          <p:cNvSpPr>
            <a:spLocks noGrp="1"/>
          </p:cNvSpPr>
          <p:nvPr>
            <p:ph type="title"/>
          </p:nvPr>
        </p:nvSpPr>
        <p:spPr/>
        <p:txBody>
          <a:bodyPr/>
          <a:lstStyle/>
          <a:p>
            <a:r>
              <a:rPr lang="en-US" dirty="0"/>
              <a:t>CHALLANGES</a:t>
            </a:r>
          </a:p>
        </p:txBody>
      </p:sp>
      <p:sp>
        <p:nvSpPr>
          <p:cNvPr id="3" name="Content Placeholder 2">
            <a:extLst>
              <a:ext uri="{FF2B5EF4-FFF2-40B4-BE49-F238E27FC236}">
                <a16:creationId xmlns:a16="http://schemas.microsoft.com/office/drawing/2014/main" id="{9C788167-D7E4-4F41-BFE5-2F509EA23B89}"/>
              </a:ext>
            </a:extLst>
          </p:cNvPr>
          <p:cNvSpPr>
            <a:spLocks noGrp="1"/>
          </p:cNvSpPr>
          <p:nvPr>
            <p:ph idx="1"/>
          </p:nvPr>
        </p:nvSpPr>
        <p:spPr/>
        <p:txBody>
          <a:bodyPr/>
          <a:lstStyle/>
          <a:p>
            <a:r>
              <a:rPr lang="en-US" dirty="0"/>
              <a:t>It was tedious to gather all the required information about the Python and Tkinter library functions.</a:t>
            </a:r>
          </a:p>
          <a:p>
            <a:endParaRPr lang="en-US" dirty="0"/>
          </a:p>
          <a:p>
            <a:r>
              <a:rPr lang="en-US" dirty="0"/>
              <a:t>We got stuck at some situations where the inputs needed to be converted from strings to numeric expressions.</a:t>
            </a:r>
          </a:p>
          <a:p>
            <a:endParaRPr lang="en-US" dirty="0"/>
          </a:p>
          <a:p>
            <a:r>
              <a:rPr lang="en-US" dirty="0"/>
              <a:t>Since it was the first time for us working with Python, we faced some issues handling values.</a:t>
            </a:r>
          </a:p>
        </p:txBody>
      </p:sp>
    </p:spTree>
    <p:extLst>
      <p:ext uri="{BB962C8B-B14F-4D97-AF65-F5344CB8AC3E}">
        <p14:creationId xmlns:p14="http://schemas.microsoft.com/office/powerpoint/2010/main" val="3640735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1C4B-9918-4724-8C17-624AE659381A}"/>
              </a:ext>
            </a:extLst>
          </p:cNvPr>
          <p:cNvSpPr>
            <a:spLocks noGrp="1"/>
          </p:cNvSpPr>
          <p:nvPr>
            <p:ph type="title"/>
          </p:nvPr>
        </p:nvSpPr>
        <p:spPr/>
        <p:txBody>
          <a:bodyPr/>
          <a:lstStyle/>
          <a:p>
            <a:r>
              <a:rPr lang="en-US" dirty="0"/>
              <a:t>ACCOMPLISHMENTS</a:t>
            </a:r>
          </a:p>
        </p:txBody>
      </p:sp>
      <p:sp>
        <p:nvSpPr>
          <p:cNvPr id="3" name="Content Placeholder 2">
            <a:extLst>
              <a:ext uri="{FF2B5EF4-FFF2-40B4-BE49-F238E27FC236}">
                <a16:creationId xmlns:a16="http://schemas.microsoft.com/office/drawing/2014/main" id="{03039456-3172-4A14-AC9F-469685186468}"/>
              </a:ext>
            </a:extLst>
          </p:cNvPr>
          <p:cNvSpPr>
            <a:spLocks noGrp="1"/>
          </p:cNvSpPr>
          <p:nvPr>
            <p:ph idx="1"/>
          </p:nvPr>
        </p:nvSpPr>
        <p:spPr/>
        <p:txBody>
          <a:bodyPr/>
          <a:lstStyle/>
          <a:p>
            <a:r>
              <a:rPr lang="en-US" dirty="0"/>
              <a:t>Our project holds good in its current state and we will try to increase its functionality.</a:t>
            </a:r>
          </a:p>
          <a:p>
            <a:endParaRPr lang="en-US" dirty="0"/>
          </a:p>
          <a:p>
            <a:r>
              <a:rPr lang="en-US" dirty="0"/>
              <a:t>It works efficiently and brings a solution for our problem statement.</a:t>
            </a:r>
          </a:p>
        </p:txBody>
      </p:sp>
    </p:spTree>
    <p:extLst>
      <p:ext uri="{BB962C8B-B14F-4D97-AF65-F5344CB8AC3E}">
        <p14:creationId xmlns:p14="http://schemas.microsoft.com/office/powerpoint/2010/main" val="3471131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23D8-B14C-4F11-85FB-013A24FFBC9B}"/>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B2DD1A1-F736-4A77-B9E0-82AA1076708B}"/>
              </a:ext>
            </a:extLst>
          </p:cNvPr>
          <p:cNvSpPr>
            <a:spLocks noGrp="1"/>
          </p:cNvSpPr>
          <p:nvPr>
            <p:ph idx="1"/>
          </p:nvPr>
        </p:nvSpPr>
        <p:spPr/>
        <p:txBody>
          <a:bodyPr>
            <a:normAutofit/>
          </a:bodyPr>
          <a:lstStyle/>
          <a:p>
            <a:r>
              <a:rPr lang="en-US" sz="2400" dirty="0"/>
              <a:t>Our work can be extended by inculcating more conversion scales.</a:t>
            </a:r>
          </a:p>
          <a:p>
            <a:endParaRPr lang="en-US" sz="2400" dirty="0"/>
          </a:p>
          <a:p>
            <a:r>
              <a:rPr lang="en-US" sz="2400" dirty="0"/>
              <a:t>We can also extend the accuracy of the conversions.</a:t>
            </a:r>
          </a:p>
          <a:p>
            <a:endParaRPr lang="en-US" sz="2400" dirty="0"/>
          </a:p>
          <a:p>
            <a:r>
              <a:rPr lang="en-US" sz="2400" dirty="0"/>
              <a:t>Another extension of an in-built calculator with basic arithmetic and scientific functions can also be introduced.</a:t>
            </a:r>
          </a:p>
        </p:txBody>
      </p:sp>
    </p:spTree>
    <p:extLst>
      <p:ext uri="{BB962C8B-B14F-4D97-AF65-F5344CB8AC3E}">
        <p14:creationId xmlns:p14="http://schemas.microsoft.com/office/powerpoint/2010/main" val="74342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54A9-5D47-44E5-8383-92B8C0285FA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25BC1B3-2AD8-418E-9CA2-CB6CCFB9E0F8}"/>
              </a:ext>
            </a:extLst>
          </p:cNvPr>
          <p:cNvSpPr>
            <a:spLocks noGrp="1"/>
          </p:cNvSpPr>
          <p:nvPr>
            <p:ph idx="1"/>
          </p:nvPr>
        </p:nvSpPr>
        <p:spPr/>
        <p:txBody>
          <a:bodyPr/>
          <a:lstStyle/>
          <a:p>
            <a:endParaRPr lang="en-US" dirty="0"/>
          </a:p>
          <a:p>
            <a:r>
              <a:rPr lang="en-US" dirty="0"/>
              <a:t>Whenever you need to convert a value from one unit to another, you have to either look up on the Internet or have to remember the conversion values of each unit by heart. This is also not viable in case of currency since the prices changes every second.</a:t>
            </a:r>
          </a:p>
          <a:p>
            <a:r>
              <a:rPr lang="en-US" dirty="0"/>
              <a:t>This project serves as a decent solution to the problem and offers a large variety of day-to-day conversions.</a:t>
            </a:r>
          </a:p>
        </p:txBody>
      </p:sp>
    </p:spTree>
    <p:extLst>
      <p:ext uri="{BB962C8B-B14F-4D97-AF65-F5344CB8AC3E}">
        <p14:creationId xmlns:p14="http://schemas.microsoft.com/office/powerpoint/2010/main" val="2731432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A898-DF15-41F5-95CB-304BB8D72A51}"/>
              </a:ext>
            </a:extLst>
          </p:cNvPr>
          <p:cNvSpPr>
            <a:spLocks noGrp="1"/>
          </p:cNvSpPr>
          <p:nvPr>
            <p:ph type="title"/>
          </p:nvPr>
        </p:nvSpPr>
        <p:spPr/>
        <p:txBody>
          <a:bodyPr/>
          <a:lstStyle/>
          <a:p>
            <a:r>
              <a:rPr lang="en-US" dirty="0"/>
              <a:t>SYSTEM REQUIREMENTS</a:t>
            </a:r>
          </a:p>
        </p:txBody>
      </p:sp>
      <p:sp>
        <p:nvSpPr>
          <p:cNvPr id="3" name="Content Placeholder 2">
            <a:extLst>
              <a:ext uri="{FF2B5EF4-FFF2-40B4-BE49-F238E27FC236}">
                <a16:creationId xmlns:a16="http://schemas.microsoft.com/office/drawing/2014/main" id="{644FB7CE-6176-4F55-B5D7-720F24DCFC31}"/>
              </a:ext>
            </a:extLst>
          </p:cNvPr>
          <p:cNvSpPr>
            <a:spLocks noGrp="1"/>
          </p:cNvSpPr>
          <p:nvPr>
            <p:ph idx="1"/>
          </p:nvPr>
        </p:nvSpPr>
        <p:spPr/>
        <p:txBody>
          <a:bodyPr>
            <a:normAutofit fontScale="85000" lnSpcReduction="20000"/>
          </a:bodyPr>
          <a:lstStyle/>
          <a:p>
            <a:r>
              <a:rPr lang="en-US" dirty="0"/>
              <a:t>Hardware Requirements</a:t>
            </a:r>
          </a:p>
          <a:p>
            <a:pPr marL="971526" lvl="1" indent="-514338"/>
            <a:r>
              <a:rPr lang="en-US" sz="2000" dirty="0"/>
              <a:t>x86 64-bit CPU (Intel / AMD architecture)</a:t>
            </a:r>
          </a:p>
          <a:p>
            <a:pPr marL="971526" lvl="1" indent="-514338"/>
            <a:r>
              <a:rPr lang="en-US" sz="2000" dirty="0"/>
              <a:t>4 GB RAM</a:t>
            </a:r>
          </a:p>
          <a:p>
            <a:pPr marL="971526" lvl="1" indent="-514338"/>
            <a:r>
              <a:rPr lang="en-US" sz="2000" dirty="0"/>
              <a:t>5 GB free disk space</a:t>
            </a:r>
          </a:p>
          <a:p>
            <a:r>
              <a:rPr lang="en-US" dirty="0"/>
              <a:t>Software Requirements</a:t>
            </a:r>
          </a:p>
          <a:p>
            <a:pPr marL="971526" lvl="1" indent="-514338"/>
            <a:r>
              <a:rPr lang="en-US" sz="2000" dirty="0"/>
              <a:t>Modern Operating System:</a:t>
            </a:r>
          </a:p>
          <a:p>
            <a:pPr marL="1257269" lvl="2" indent="-342891"/>
            <a:r>
              <a:rPr lang="en-US" sz="1600" dirty="0"/>
              <a:t>Microsoft Windows 8 or later</a:t>
            </a:r>
          </a:p>
          <a:p>
            <a:pPr lvl="1"/>
            <a:r>
              <a:rPr lang="en-US" sz="2000" dirty="0"/>
              <a:t>Python versions: 3.7.X or above</a:t>
            </a:r>
          </a:p>
          <a:p>
            <a:pPr lvl="1"/>
            <a:r>
              <a:rPr lang="en-US" sz="2000" dirty="0"/>
              <a:t>PyCharm: Python IDE</a:t>
            </a:r>
          </a:p>
          <a:p>
            <a:r>
              <a:rPr lang="en-US" dirty="0"/>
              <a:t>Browser Compatibility</a:t>
            </a:r>
          </a:p>
          <a:p>
            <a:pPr marL="800089" lvl="1" indent="-342900"/>
            <a:r>
              <a:rPr lang="en-US" sz="2000" dirty="0"/>
              <a:t>Any modern web browser like Google Chrome, Mozilla Firefox </a:t>
            </a:r>
            <a:r>
              <a:rPr lang="en-US" sz="2000" dirty="0" err="1"/>
              <a:t>etc</a:t>
            </a:r>
            <a:endParaRPr lang="en-US" sz="2000" dirty="0"/>
          </a:p>
        </p:txBody>
      </p:sp>
    </p:spTree>
    <p:extLst>
      <p:ext uri="{BB962C8B-B14F-4D97-AF65-F5344CB8AC3E}">
        <p14:creationId xmlns:p14="http://schemas.microsoft.com/office/powerpoint/2010/main" val="2375597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1E77-4F34-4FF9-BB1D-7B42186D8D7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981D776-B636-4A92-9D45-773C6DF34FCE}"/>
              </a:ext>
            </a:extLst>
          </p:cNvPr>
          <p:cNvSpPr>
            <a:spLocks noGrp="1"/>
          </p:cNvSpPr>
          <p:nvPr>
            <p:ph idx="1"/>
          </p:nvPr>
        </p:nvSpPr>
        <p:spPr/>
        <p:txBody>
          <a:bodyPr/>
          <a:lstStyle/>
          <a:p>
            <a:r>
              <a:rPr lang="en-US" dirty="0"/>
              <a:t>Official Python documentation</a:t>
            </a:r>
          </a:p>
          <a:p>
            <a:pPr lvl="1"/>
            <a:r>
              <a:rPr lang="en-US" dirty="0">
                <a:hlinkClick r:id="rId2"/>
              </a:rPr>
              <a:t>https://docs.python.org/3.9/</a:t>
            </a:r>
            <a:endParaRPr lang="en-US" dirty="0"/>
          </a:p>
          <a:p>
            <a:endParaRPr lang="en-US" dirty="0"/>
          </a:p>
          <a:p>
            <a:r>
              <a:rPr lang="en-US" dirty="0"/>
              <a:t>Official Tkinter library documentation</a:t>
            </a:r>
          </a:p>
          <a:p>
            <a:pPr lvl="1"/>
            <a:r>
              <a:rPr lang="en-US" dirty="0">
                <a:hlinkClick r:id="rId3"/>
              </a:rPr>
              <a:t>https://docs.python.org/3/library/tkinter.html#module-tkinter</a:t>
            </a:r>
            <a:endParaRPr lang="en-US" dirty="0"/>
          </a:p>
          <a:p>
            <a:pPr lvl="1"/>
            <a:endParaRPr lang="en-US" dirty="0"/>
          </a:p>
          <a:p>
            <a:r>
              <a:rPr lang="en-US" dirty="0"/>
              <a:t>Python - GUI programming using Tkinter by </a:t>
            </a:r>
            <a:r>
              <a:rPr lang="en-US" dirty="0" err="1"/>
              <a:t>TutorialsPoint</a:t>
            </a:r>
            <a:endParaRPr lang="en-US" dirty="0"/>
          </a:p>
          <a:p>
            <a:pPr lvl="1"/>
            <a:r>
              <a:rPr lang="en-US" dirty="0">
                <a:hlinkClick r:id="rId4"/>
              </a:rPr>
              <a:t>https://www.tutorialspoint.com/python/python_gui_programming.htm</a:t>
            </a:r>
            <a:endParaRPr lang="en-US" dirty="0"/>
          </a:p>
          <a:p>
            <a:endParaRPr lang="en-US" dirty="0"/>
          </a:p>
        </p:txBody>
      </p:sp>
    </p:spTree>
    <p:extLst>
      <p:ext uri="{BB962C8B-B14F-4D97-AF65-F5344CB8AC3E}">
        <p14:creationId xmlns:p14="http://schemas.microsoft.com/office/powerpoint/2010/main" val="4116897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88925-B3AA-443B-8499-955C2164C365}"/>
              </a:ext>
            </a:extLst>
          </p:cNvPr>
          <p:cNvSpPr>
            <a:spLocks noGrp="1"/>
          </p:cNvSpPr>
          <p:nvPr>
            <p:ph type="title"/>
          </p:nvPr>
        </p:nvSpPr>
        <p:spPr>
          <a:xfrm>
            <a:off x="838200" y="2766219"/>
            <a:ext cx="10515600" cy="1325563"/>
          </a:xfrm>
        </p:spPr>
        <p:txBody>
          <a:bodyPr/>
          <a:lstStyle/>
          <a:p>
            <a:pPr algn="ctr"/>
            <a:r>
              <a:rPr lang="en-US" dirty="0"/>
              <a:t>THANK YOU !</a:t>
            </a:r>
          </a:p>
        </p:txBody>
      </p:sp>
    </p:spTree>
    <p:extLst>
      <p:ext uri="{BB962C8B-B14F-4D97-AF65-F5344CB8AC3E}">
        <p14:creationId xmlns:p14="http://schemas.microsoft.com/office/powerpoint/2010/main" val="165680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6006-16A5-4485-9E91-91D590B80EFD}"/>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7790F194-7C62-4938-B455-BB7D7542D4A8}"/>
              </a:ext>
            </a:extLst>
          </p:cNvPr>
          <p:cNvSpPr>
            <a:spLocks noGrp="1"/>
          </p:cNvSpPr>
          <p:nvPr>
            <p:ph idx="1"/>
          </p:nvPr>
        </p:nvSpPr>
        <p:spPr/>
        <p:txBody>
          <a:bodyPr/>
          <a:lstStyle/>
          <a:p>
            <a:r>
              <a:rPr lang="en-US" dirty="0"/>
              <a:t>Provide facility of Currency Conversion</a:t>
            </a:r>
          </a:p>
          <a:p>
            <a:r>
              <a:rPr lang="en-US" dirty="0"/>
              <a:t>Provide facility of Temperature Conversion</a:t>
            </a:r>
          </a:p>
          <a:p>
            <a:r>
              <a:rPr lang="en-US" dirty="0"/>
              <a:t>Provide facility of Length Conversion</a:t>
            </a:r>
          </a:p>
          <a:p>
            <a:r>
              <a:rPr lang="en-US" dirty="0"/>
              <a:t>Provide facility of Area Conversion</a:t>
            </a:r>
          </a:p>
          <a:p>
            <a:r>
              <a:rPr lang="en-US" dirty="0"/>
              <a:t>Provide facility of Weight Conversion</a:t>
            </a:r>
          </a:p>
          <a:p>
            <a:endParaRPr lang="en-US" dirty="0"/>
          </a:p>
          <a:p>
            <a:endParaRPr lang="en-US" dirty="0"/>
          </a:p>
        </p:txBody>
      </p:sp>
    </p:spTree>
    <p:extLst>
      <p:ext uri="{BB962C8B-B14F-4D97-AF65-F5344CB8AC3E}">
        <p14:creationId xmlns:p14="http://schemas.microsoft.com/office/powerpoint/2010/main" val="1878158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AEC3-1ED1-4F14-B1B2-468A8C96825B}"/>
              </a:ext>
            </a:extLst>
          </p:cNvPr>
          <p:cNvSpPr>
            <a:spLocks noGrp="1"/>
          </p:cNvSpPr>
          <p:nvPr>
            <p:ph type="title"/>
          </p:nvPr>
        </p:nvSpPr>
        <p:spPr/>
        <p:txBody>
          <a:bodyPr/>
          <a:lstStyle/>
          <a:p>
            <a:r>
              <a:rPr lang="en-US" dirty="0"/>
              <a:t>WHY PYTHON ?</a:t>
            </a:r>
          </a:p>
        </p:txBody>
      </p:sp>
      <p:sp>
        <p:nvSpPr>
          <p:cNvPr id="3" name="Content Placeholder 2">
            <a:extLst>
              <a:ext uri="{FF2B5EF4-FFF2-40B4-BE49-F238E27FC236}">
                <a16:creationId xmlns:a16="http://schemas.microsoft.com/office/drawing/2014/main" id="{3E2B5E87-38C2-4221-86E8-56AE91BC040E}"/>
              </a:ext>
            </a:extLst>
          </p:cNvPr>
          <p:cNvSpPr>
            <a:spLocks noGrp="1"/>
          </p:cNvSpPr>
          <p:nvPr>
            <p:ph idx="1"/>
          </p:nvPr>
        </p:nvSpPr>
        <p:spPr>
          <a:xfrm>
            <a:off x="2589212" y="1905000"/>
            <a:ext cx="8915400" cy="3777622"/>
          </a:xfrm>
        </p:spPr>
        <p:txBody>
          <a:bodyPr>
            <a:normAutofit/>
          </a:bodyPr>
          <a:lstStyle/>
          <a:p>
            <a:endParaRPr lang="en-US" sz="2400" dirty="0"/>
          </a:p>
          <a:p>
            <a:r>
              <a:rPr lang="en-US" sz="2400" dirty="0"/>
              <a:t>Versatile, easy to read and fast to develop</a:t>
            </a:r>
          </a:p>
          <a:p>
            <a:endParaRPr lang="en-US" sz="2400" dirty="0"/>
          </a:p>
          <a:p>
            <a:r>
              <a:rPr lang="en-US" sz="2400" dirty="0"/>
              <a:t>Has all the libraries one can imagine </a:t>
            </a:r>
          </a:p>
          <a:p>
            <a:endParaRPr lang="en-US" sz="2400" dirty="0"/>
          </a:p>
          <a:p>
            <a:r>
              <a:rPr lang="en-US" sz="2400" dirty="0"/>
              <a:t>You Can Do More with Less Code</a:t>
            </a:r>
          </a:p>
        </p:txBody>
      </p:sp>
    </p:spTree>
    <p:extLst>
      <p:ext uri="{BB962C8B-B14F-4D97-AF65-F5344CB8AC3E}">
        <p14:creationId xmlns:p14="http://schemas.microsoft.com/office/powerpoint/2010/main" val="215819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FEAF-4619-449F-B5F8-F067916660EE}"/>
              </a:ext>
            </a:extLst>
          </p:cNvPr>
          <p:cNvSpPr>
            <a:spLocks noGrp="1"/>
          </p:cNvSpPr>
          <p:nvPr>
            <p:ph type="title"/>
          </p:nvPr>
        </p:nvSpPr>
        <p:spPr/>
        <p:txBody>
          <a:bodyPr/>
          <a:lstStyle/>
          <a:p>
            <a:r>
              <a:rPr lang="en-US" dirty="0"/>
              <a:t>INTRODUCTION TO GUI</a:t>
            </a:r>
          </a:p>
        </p:txBody>
      </p:sp>
      <p:sp>
        <p:nvSpPr>
          <p:cNvPr id="3" name="Content Placeholder 2">
            <a:extLst>
              <a:ext uri="{FF2B5EF4-FFF2-40B4-BE49-F238E27FC236}">
                <a16:creationId xmlns:a16="http://schemas.microsoft.com/office/drawing/2014/main" id="{0BA2D2A8-65F9-4F1F-ACC4-9D15F237112D}"/>
              </a:ext>
            </a:extLst>
          </p:cNvPr>
          <p:cNvSpPr>
            <a:spLocks noGrp="1"/>
          </p:cNvSpPr>
          <p:nvPr>
            <p:ph idx="1"/>
          </p:nvPr>
        </p:nvSpPr>
        <p:spPr>
          <a:xfrm>
            <a:off x="838202" y="1690689"/>
            <a:ext cx="8304937" cy="4668167"/>
          </a:xfrm>
        </p:spPr>
        <p:txBody>
          <a:bodyPr>
            <a:normAutofit/>
          </a:bodyPr>
          <a:lstStyle/>
          <a:p>
            <a:r>
              <a:rPr lang="en-US" dirty="0"/>
              <a:t>The graphical user interface(GUI) is a form of user interface that allows users to interact with electronic devices through graphical icons and audio indicator such as primary notation, instead of text-based user interfaces, typed command labels or text navigation.</a:t>
            </a:r>
          </a:p>
          <a:p>
            <a:r>
              <a:rPr lang="en-US" dirty="0"/>
              <a:t>The advantage of a GUI is a stark improvement in useability for the average person. The features of a graphical user interface leverage familiar metaphors, such as drag-and-drop for transferring files, and use familiar icons, such as a trash bin for deleted files, creating an environment in which computer operations are intuitive and easily mastered without any prior practice or knowledge of computing machinery or languages.</a:t>
            </a:r>
          </a:p>
        </p:txBody>
      </p:sp>
      <p:pic>
        <p:nvPicPr>
          <p:cNvPr id="5" name="Picture 4">
            <a:extLst>
              <a:ext uri="{FF2B5EF4-FFF2-40B4-BE49-F238E27FC236}">
                <a16:creationId xmlns:a16="http://schemas.microsoft.com/office/drawing/2014/main" id="{659D8515-A260-4642-8AA0-98AA817B5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139" y="2329395"/>
            <a:ext cx="2710507" cy="2032880"/>
          </a:xfrm>
          <a:prstGeom prst="rect">
            <a:avLst/>
          </a:prstGeom>
        </p:spPr>
      </p:pic>
    </p:spTree>
    <p:extLst>
      <p:ext uri="{BB962C8B-B14F-4D97-AF65-F5344CB8AC3E}">
        <p14:creationId xmlns:p14="http://schemas.microsoft.com/office/powerpoint/2010/main" val="109076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6990C-CF91-46F2-B375-A6A23A1DF405}"/>
              </a:ext>
            </a:extLst>
          </p:cNvPr>
          <p:cNvSpPr>
            <a:spLocks noGrp="1"/>
          </p:cNvSpPr>
          <p:nvPr>
            <p:ph type="title"/>
          </p:nvPr>
        </p:nvSpPr>
        <p:spPr/>
        <p:txBody>
          <a:bodyPr/>
          <a:lstStyle/>
          <a:p>
            <a:r>
              <a:rPr lang="en-US" dirty="0"/>
              <a:t>INTRODUCTION TO TKINTER LIBRARY</a:t>
            </a:r>
          </a:p>
        </p:txBody>
      </p:sp>
      <p:sp>
        <p:nvSpPr>
          <p:cNvPr id="3" name="Content Placeholder 2">
            <a:extLst>
              <a:ext uri="{FF2B5EF4-FFF2-40B4-BE49-F238E27FC236}">
                <a16:creationId xmlns:a16="http://schemas.microsoft.com/office/drawing/2014/main" id="{545BF37F-DDBC-4421-8DC6-AB5319E01DCD}"/>
              </a:ext>
            </a:extLst>
          </p:cNvPr>
          <p:cNvSpPr>
            <a:spLocks noGrp="1"/>
          </p:cNvSpPr>
          <p:nvPr>
            <p:ph idx="1"/>
          </p:nvPr>
        </p:nvSpPr>
        <p:spPr/>
        <p:txBody>
          <a:bodyPr>
            <a:normAutofit/>
          </a:bodyPr>
          <a:lstStyle/>
          <a:p>
            <a:pPr marL="0" indent="0">
              <a:buNone/>
            </a:pPr>
            <a:r>
              <a:rPr lang="en-US" dirty="0"/>
              <a:t>Tkinter is the standard GUI library for Python. Python when combined with Tkinter provides a fast and easy way to create GUI applications. Tkinter provides a powerful object-oriented interface to the Tk GUI toolkit.</a:t>
            </a:r>
          </a:p>
          <a:p>
            <a:pPr marL="0" indent="0">
              <a:buNone/>
            </a:pPr>
            <a:r>
              <a:rPr lang="en-US" dirty="0"/>
              <a:t>Creating a GUI application using Tkinter is an easy task. All you need to do is perform the following steps :</a:t>
            </a:r>
          </a:p>
          <a:p>
            <a:pPr lvl="1"/>
            <a:r>
              <a:rPr lang="en-US" dirty="0"/>
              <a:t>Import the </a:t>
            </a:r>
            <a:r>
              <a:rPr lang="en-US" i="1" dirty="0"/>
              <a:t>Tkinter</a:t>
            </a:r>
            <a:r>
              <a:rPr lang="en-US" dirty="0"/>
              <a:t> module.</a:t>
            </a:r>
          </a:p>
          <a:p>
            <a:pPr lvl="1"/>
            <a:r>
              <a:rPr lang="en-US" dirty="0"/>
              <a:t>Create the GUI application main window.</a:t>
            </a:r>
          </a:p>
          <a:p>
            <a:pPr lvl="1"/>
            <a:r>
              <a:rPr lang="en-US" dirty="0"/>
              <a:t>Add one or more of the above-mentioned widgets to the GUI application.</a:t>
            </a:r>
          </a:p>
          <a:p>
            <a:pPr lvl="1"/>
            <a:r>
              <a:rPr lang="en-US" dirty="0"/>
              <a:t>Enter the main event loop to take action against each event triggered by the user.</a:t>
            </a:r>
          </a:p>
          <a:p>
            <a:pPr marL="0" indent="0">
              <a:buNone/>
            </a:pPr>
            <a:endParaRPr lang="en-US" dirty="0"/>
          </a:p>
        </p:txBody>
      </p:sp>
    </p:spTree>
    <p:extLst>
      <p:ext uri="{BB962C8B-B14F-4D97-AF65-F5344CB8AC3E}">
        <p14:creationId xmlns:p14="http://schemas.microsoft.com/office/powerpoint/2010/main" val="253205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911E7-F079-4614-963C-9C9DA12718A9}"/>
              </a:ext>
            </a:extLst>
          </p:cNvPr>
          <p:cNvSpPr>
            <a:spLocks noGrp="1"/>
          </p:cNvSpPr>
          <p:nvPr>
            <p:ph type="title"/>
          </p:nvPr>
        </p:nvSpPr>
        <p:spPr/>
        <p:txBody>
          <a:bodyPr/>
          <a:lstStyle/>
          <a:p>
            <a:r>
              <a:rPr lang="en-US" dirty="0"/>
              <a:t>MODULES OF THE PROJECT</a:t>
            </a:r>
          </a:p>
        </p:txBody>
      </p:sp>
      <p:sp>
        <p:nvSpPr>
          <p:cNvPr id="3" name="Content Placeholder 2">
            <a:extLst>
              <a:ext uri="{FF2B5EF4-FFF2-40B4-BE49-F238E27FC236}">
                <a16:creationId xmlns:a16="http://schemas.microsoft.com/office/drawing/2014/main" id="{519462F3-E2F3-4A0C-97FD-16F36B2FFFF3}"/>
              </a:ext>
            </a:extLst>
          </p:cNvPr>
          <p:cNvSpPr>
            <a:spLocks noGrp="1"/>
          </p:cNvSpPr>
          <p:nvPr>
            <p:ph idx="1"/>
          </p:nvPr>
        </p:nvSpPr>
        <p:spPr/>
        <p:txBody>
          <a:bodyPr/>
          <a:lstStyle/>
          <a:p>
            <a:pPr marL="0" indent="0">
              <a:buNone/>
            </a:pPr>
            <a:r>
              <a:rPr lang="en-US" dirty="0"/>
              <a:t>The project consists of the following modules :</a:t>
            </a:r>
          </a:p>
          <a:p>
            <a:pPr marL="514338" indent="-514338">
              <a:buFont typeface="+mj-lt"/>
              <a:buAutoNum type="arabicPeriod"/>
            </a:pPr>
            <a:r>
              <a:rPr lang="en-US" dirty="0"/>
              <a:t>Currency Convertor</a:t>
            </a:r>
          </a:p>
          <a:p>
            <a:pPr marL="514338" indent="-514338">
              <a:buFont typeface="+mj-lt"/>
              <a:buAutoNum type="arabicPeriod"/>
            </a:pPr>
            <a:r>
              <a:rPr lang="en-US" dirty="0"/>
              <a:t>Temperature Convertor</a:t>
            </a:r>
          </a:p>
          <a:p>
            <a:pPr marL="514338" indent="-514338">
              <a:buFont typeface="+mj-lt"/>
              <a:buAutoNum type="arabicPeriod"/>
            </a:pPr>
            <a:r>
              <a:rPr lang="en-US" dirty="0"/>
              <a:t>Length Convertor</a:t>
            </a:r>
          </a:p>
          <a:p>
            <a:pPr marL="514338" indent="-514338">
              <a:buFont typeface="+mj-lt"/>
              <a:buAutoNum type="arabicPeriod"/>
            </a:pPr>
            <a:r>
              <a:rPr lang="en-US" dirty="0"/>
              <a:t>Area Convertor</a:t>
            </a:r>
          </a:p>
          <a:p>
            <a:pPr marL="514338" indent="-514338">
              <a:buFont typeface="+mj-lt"/>
              <a:buAutoNum type="arabicPeriod"/>
            </a:pPr>
            <a:r>
              <a:rPr lang="en-US" dirty="0"/>
              <a:t>Weight Convertor</a:t>
            </a:r>
          </a:p>
          <a:p>
            <a:pPr marL="514338" indent="-514338">
              <a:buFont typeface="+mj-lt"/>
              <a:buAutoNum type="arabicPeriod"/>
            </a:pPr>
            <a:endParaRPr lang="en-US" dirty="0"/>
          </a:p>
        </p:txBody>
      </p:sp>
      <p:pic>
        <p:nvPicPr>
          <p:cNvPr id="5" name="Picture 4">
            <a:extLst>
              <a:ext uri="{FF2B5EF4-FFF2-40B4-BE49-F238E27FC236}">
                <a16:creationId xmlns:a16="http://schemas.microsoft.com/office/drawing/2014/main" id="{666589E0-EE8D-4889-B95B-59F524890AC7}"/>
              </a:ext>
            </a:extLst>
          </p:cNvPr>
          <p:cNvPicPr>
            <a:picLocks noChangeAspect="1"/>
          </p:cNvPicPr>
          <p:nvPr/>
        </p:nvPicPr>
        <p:blipFill>
          <a:blip r:embed="rId2"/>
          <a:stretch>
            <a:fillRect/>
          </a:stretch>
        </p:blipFill>
        <p:spPr>
          <a:xfrm>
            <a:off x="8019876" y="1825625"/>
            <a:ext cx="3333925" cy="3555203"/>
          </a:xfrm>
          <a:prstGeom prst="rect">
            <a:avLst/>
          </a:prstGeom>
        </p:spPr>
      </p:pic>
    </p:spTree>
    <p:extLst>
      <p:ext uri="{BB962C8B-B14F-4D97-AF65-F5344CB8AC3E}">
        <p14:creationId xmlns:p14="http://schemas.microsoft.com/office/powerpoint/2010/main" val="95449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392B-0278-4D4A-A27F-35D3EE0A9F5E}"/>
              </a:ext>
            </a:extLst>
          </p:cNvPr>
          <p:cNvSpPr>
            <a:spLocks noGrp="1"/>
          </p:cNvSpPr>
          <p:nvPr>
            <p:ph type="title"/>
          </p:nvPr>
        </p:nvSpPr>
        <p:spPr/>
        <p:txBody>
          <a:bodyPr/>
          <a:lstStyle/>
          <a:p>
            <a:r>
              <a:rPr lang="en-US" dirty="0"/>
              <a:t>Currency Convertor</a:t>
            </a:r>
          </a:p>
        </p:txBody>
      </p:sp>
      <p:sp>
        <p:nvSpPr>
          <p:cNvPr id="3" name="Content Placeholder 2">
            <a:extLst>
              <a:ext uri="{FF2B5EF4-FFF2-40B4-BE49-F238E27FC236}">
                <a16:creationId xmlns:a16="http://schemas.microsoft.com/office/drawing/2014/main" id="{1A947A8C-E650-4A71-A1D5-C26209B7EF19}"/>
              </a:ext>
            </a:extLst>
          </p:cNvPr>
          <p:cNvSpPr>
            <a:spLocks noGrp="1"/>
          </p:cNvSpPr>
          <p:nvPr>
            <p:ph idx="1"/>
          </p:nvPr>
        </p:nvSpPr>
        <p:spPr/>
        <p:txBody>
          <a:bodyPr/>
          <a:lstStyle/>
          <a:p>
            <a:r>
              <a:rPr lang="en-US" dirty="0"/>
              <a:t>Asks the user for 3 inputs</a:t>
            </a:r>
          </a:p>
          <a:p>
            <a:pPr lvl="1"/>
            <a:r>
              <a:rPr lang="en-US" dirty="0"/>
              <a:t>Input unit</a:t>
            </a:r>
          </a:p>
          <a:p>
            <a:pPr lvl="1"/>
            <a:r>
              <a:rPr lang="en-US" dirty="0"/>
              <a:t>Input amount</a:t>
            </a:r>
          </a:p>
          <a:p>
            <a:pPr lvl="1"/>
            <a:r>
              <a:rPr lang="en-US" dirty="0"/>
              <a:t>Output unit</a:t>
            </a:r>
          </a:p>
          <a:p>
            <a:pPr lvl="1"/>
            <a:endParaRPr lang="en-US" dirty="0">
              <a:highlight>
                <a:srgbClr val="FFFF00"/>
              </a:highlight>
            </a:endParaRPr>
          </a:p>
          <a:p>
            <a:pPr lvl="1"/>
            <a:endParaRPr lang="en-US" dirty="0">
              <a:highlight>
                <a:srgbClr val="FFFF00"/>
              </a:highlight>
            </a:endParaRPr>
          </a:p>
          <a:p>
            <a:r>
              <a:rPr lang="en-US" dirty="0"/>
              <a:t>Displays the result in desired unit</a:t>
            </a:r>
          </a:p>
        </p:txBody>
      </p:sp>
      <p:pic>
        <p:nvPicPr>
          <p:cNvPr id="11" name="Picture 10">
            <a:extLst>
              <a:ext uri="{FF2B5EF4-FFF2-40B4-BE49-F238E27FC236}">
                <a16:creationId xmlns:a16="http://schemas.microsoft.com/office/drawing/2014/main" id="{B13444E6-6D24-4CD1-9DCD-00F7424D5C47}"/>
              </a:ext>
            </a:extLst>
          </p:cNvPr>
          <p:cNvPicPr>
            <a:picLocks noChangeAspect="1"/>
          </p:cNvPicPr>
          <p:nvPr/>
        </p:nvPicPr>
        <p:blipFill>
          <a:blip r:embed="rId2"/>
          <a:stretch>
            <a:fillRect/>
          </a:stretch>
        </p:blipFill>
        <p:spPr>
          <a:xfrm>
            <a:off x="7077074" y="4303298"/>
            <a:ext cx="4276725" cy="1562100"/>
          </a:xfrm>
          <a:prstGeom prst="rect">
            <a:avLst/>
          </a:prstGeom>
        </p:spPr>
      </p:pic>
      <p:pic>
        <p:nvPicPr>
          <p:cNvPr id="13" name="Picture 12">
            <a:extLst>
              <a:ext uri="{FF2B5EF4-FFF2-40B4-BE49-F238E27FC236}">
                <a16:creationId xmlns:a16="http://schemas.microsoft.com/office/drawing/2014/main" id="{69438C42-34E8-4234-AF73-18DCF3072AD5}"/>
              </a:ext>
            </a:extLst>
          </p:cNvPr>
          <p:cNvPicPr>
            <a:picLocks noChangeAspect="1"/>
          </p:cNvPicPr>
          <p:nvPr/>
        </p:nvPicPr>
        <p:blipFill>
          <a:blip r:embed="rId3"/>
          <a:stretch>
            <a:fillRect/>
          </a:stretch>
        </p:blipFill>
        <p:spPr>
          <a:xfrm>
            <a:off x="7077075" y="1825625"/>
            <a:ext cx="4276725" cy="1627339"/>
          </a:xfrm>
          <a:prstGeom prst="rect">
            <a:avLst/>
          </a:prstGeom>
        </p:spPr>
      </p:pic>
    </p:spTree>
    <p:extLst>
      <p:ext uri="{BB962C8B-B14F-4D97-AF65-F5344CB8AC3E}">
        <p14:creationId xmlns:p14="http://schemas.microsoft.com/office/powerpoint/2010/main" val="285643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D3D1-6C07-4F31-879B-4FB757480EA9}"/>
              </a:ext>
            </a:extLst>
          </p:cNvPr>
          <p:cNvSpPr>
            <a:spLocks noGrp="1"/>
          </p:cNvSpPr>
          <p:nvPr>
            <p:ph type="title"/>
          </p:nvPr>
        </p:nvSpPr>
        <p:spPr/>
        <p:txBody>
          <a:bodyPr/>
          <a:lstStyle/>
          <a:p>
            <a:r>
              <a:rPr lang="en-US" dirty="0"/>
              <a:t>Currency Convertor</a:t>
            </a:r>
          </a:p>
        </p:txBody>
      </p:sp>
      <p:sp>
        <p:nvSpPr>
          <p:cNvPr id="3" name="Content Placeholder 2">
            <a:extLst>
              <a:ext uri="{FF2B5EF4-FFF2-40B4-BE49-F238E27FC236}">
                <a16:creationId xmlns:a16="http://schemas.microsoft.com/office/drawing/2014/main" id="{01BDADF7-CEBC-420F-B14E-18CFAAC9D5D3}"/>
              </a:ext>
            </a:extLst>
          </p:cNvPr>
          <p:cNvSpPr>
            <a:spLocks noGrp="1"/>
          </p:cNvSpPr>
          <p:nvPr>
            <p:ph idx="1"/>
          </p:nvPr>
        </p:nvSpPr>
        <p:spPr/>
        <p:txBody>
          <a:bodyPr/>
          <a:lstStyle/>
          <a:p>
            <a:r>
              <a:rPr lang="en-US" dirty="0"/>
              <a:t>In case of no input, error is displayed</a:t>
            </a:r>
          </a:p>
        </p:txBody>
      </p:sp>
      <p:pic>
        <p:nvPicPr>
          <p:cNvPr id="5" name="Picture 4">
            <a:extLst>
              <a:ext uri="{FF2B5EF4-FFF2-40B4-BE49-F238E27FC236}">
                <a16:creationId xmlns:a16="http://schemas.microsoft.com/office/drawing/2014/main" id="{4CD7F345-2655-481A-A878-BAC63BA76E86}"/>
              </a:ext>
            </a:extLst>
          </p:cNvPr>
          <p:cNvPicPr>
            <a:picLocks noChangeAspect="1"/>
          </p:cNvPicPr>
          <p:nvPr/>
        </p:nvPicPr>
        <p:blipFill>
          <a:blip r:embed="rId2"/>
          <a:stretch>
            <a:fillRect/>
          </a:stretch>
        </p:blipFill>
        <p:spPr>
          <a:xfrm>
            <a:off x="7248525" y="1825626"/>
            <a:ext cx="4105275" cy="1562100"/>
          </a:xfrm>
          <a:prstGeom prst="rect">
            <a:avLst/>
          </a:prstGeom>
        </p:spPr>
      </p:pic>
    </p:spTree>
    <p:extLst>
      <p:ext uri="{BB962C8B-B14F-4D97-AF65-F5344CB8AC3E}">
        <p14:creationId xmlns:p14="http://schemas.microsoft.com/office/powerpoint/2010/main" val="1139680835"/>
      </p:ext>
    </p:extLst>
  </p:cSld>
  <p:clrMapOvr>
    <a:masterClrMapping/>
  </p:clrMapOvr>
</p:sld>
</file>

<file path=ppt/theme/theme1.xml><?xml version="1.0" encoding="utf-8"?>
<a:theme xmlns:a="http://schemas.openxmlformats.org/drawingml/2006/main" name="Wis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216</TotalTime>
  <Words>820</Words>
  <Application>Microsoft Office PowerPoint</Application>
  <PresentationFormat>Widescreen</PresentationFormat>
  <Paragraphs>133</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Wisp</vt:lpstr>
      <vt:lpstr>Python Utility Application using Tkinter</vt:lpstr>
      <vt:lpstr>INTRODUCTION</vt:lpstr>
      <vt:lpstr>OBJECTIVES</vt:lpstr>
      <vt:lpstr>WHY PYTHON ?</vt:lpstr>
      <vt:lpstr>INTRODUCTION TO GUI</vt:lpstr>
      <vt:lpstr>INTRODUCTION TO TKINTER LIBRARY</vt:lpstr>
      <vt:lpstr>MODULES OF THE PROJECT</vt:lpstr>
      <vt:lpstr>Currency Convertor</vt:lpstr>
      <vt:lpstr>Currency Convertor</vt:lpstr>
      <vt:lpstr>Temperature Convertor</vt:lpstr>
      <vt:lpstr>Length Convertor</vt:lpstr>
      <vt:lpstr>Length Convertor</vt:lpstr>
      <vt:lpstr>Area Convertor</vt:lpstr>
      <vt:lpstr>Weight Convertor</vt:lpstr>
      <vt:lpstr>Weight Convertor</vt:lpstr>
      <vt:lpstr>Quit Button</vt:lpstr>
      <vt:lpstr>CHALLANGES</vt:lpstr>
      <vt:lpstr>ACCOMPLISHMENTS</vt:lpstr>
      <vt:lpstr>SCOPE</vt:lpstr>
      <vt:lpstr>SYSTEM REQUIREMENTS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BTECH-IT SECOND YEAR IT-2B</dc:title>
  <dc:creator>Sahil</dc:creator>
  <cp:lastModifiedBy>Sahil</cp:lastModifiedBy>
  <cp:revision>27</cp:revision>
  <dcterms:created xsi:type="dcterms:W3CDTF">2020-11-26T14:09:45Z</dcterms:created>
  <dcterms:modified xsi:type="dcterms:W3CDTF">2020-12-08T14:53:46Z</dcterms:modified>
</cp:coreProperties>
</file>