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77" r:id="rId2"/>
    <p:sldId id="257" r:id="rId3"/>
    <p:sldId id="258" r:id="rId4"/>
    <p:sldId id="280" r:id="rId5"/>
    <p:sldId id="260" r:id="rId6"/>
    <p:sldId id="296" r:id="rId7"/>
    <p:sldId id="297" r:id="rId8"/>
    <p:sldId id="281" r:id="rId9"/>
    <p:sldId id="282" r:id="rId10"/>
    <p:sldId id="284" r:id="rId11"/>
    <p:sldId id="285" r:id="rId12"/>
    <p:sldId id="286" r:id="rId13"/>
    <p:sldId id="287" r:id="rId14"/>
    <p:sldId id="291" r:id="rId15"/>
    <p:sldId id="288" r:id="rId16"/>
    <p:sldId id="289" r:id="rId17"/>
    <p:sldId id="290" r:id="rId18"/>
    <p:sldId id="283" r:id="rId19"/>
    <p:sldId id="292" r:id="rId20"/>
    <p:sldId id="293" r:id="rId21"/>
    <p:sldId id="294" r:id="rId22"/>
    <p:sldId id="295" r:id="rId23"/>
    <p:sldId id="278" r:id="rId24"/>
    <p:sldId id="274" r:id="rId25"/>
    <p:sldId id="259" r:id="rId26"/>
    <p:sldId id="279"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varScale="1">
        <p:scale>
          <a:sx n="114" d="100"/>
          <a:sy n="114"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D040-62FD-404D-9543-B8809FC19E48}"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76D17-122F-44D0-A834-93C3AD747F89}" type="slidenum">
              <a:rPr lang="en-US" smtClean="0"/>
              <a:t>‹#›</a:t>
            </a:fld>
            <a:endParaRPr lang="en-US"/>
          </a:p>
        </p:txBody>
      </p:sp>
    </p:spTree>
    <p:extLst>
      <p:ext uri="{BB962C8B-B14F-4D97-AF65-F5344CB8AC3E}">
        <p14:creationId xmlns:p14="http://schemas.microsoft.com/office/powerpoint/2010/main" val="1027800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5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23401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412720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84E10-743E-45D4-B63D-35E9F5A361BE}"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824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68489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2868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3956560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03422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15084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04382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415857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214092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88808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138620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239969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68270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970AD-C130-4ACE-B6EE-14FF1F76437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84E10-743E-45D4-B63D-35E9F5A361BE}" type="slidenum">
              <a:rPr lang="en-US" smtClean="0"/>
              <a:t>‹#›</a:t>
            </a:fld>
            <a:endParaRPr lang="en-US" dirty="0"/>
          </a:p>
        </p:txBody>
      </p:sp>
    </p:spTree>
    <p:extLst>
      <p:ext uri="{BB962C8B-B14F-4D97-AF65-F5344CB8AC3E}">
        <p14:creationId xmlns:p14="http://schemas.microsoft.com/office/powerpoint/2010/main" val="3705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1970AD-C130-4ACE-B6EE-14FF1F76437D}" type="datetimeFigureOut">
              <a:rPr lang="en-US" smtClean="0"/>
              <a:t>12/22/2021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84E10-743E-45D4-B63D-35E9F5A361BE}" type="slidenum">
              <a:rPr lang="en-US" smtClean="0"/>
              <a:t>‹#›</a:t>
            </a:fld>
            <a:endParaRPr lang="en-US" dirty="0"/>
          </a:p>
        </p:txBody>
      </p:sp>
    </p:spTree>
    <p:extLst>
      <p:ext uri="{BB962C8B-B14F-4D97-AF65-F5344CB8AC3E}">
        <p14:creationId xmlns:p14="http://schemas.microsoft.com/office/powerpoint/2010/main" val="3435893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47800" y="1104013"/>
            <a:ext cx="10096400" cy="1321600"/>
          </a:xfrm>
          <a:prstGeom prst="rect">
            <a:avLst/>
          </a:prstGeom>
        </p:spPr>
        <p:txBody>
          <a:bodyPr spcFirstLastPara="1" vert="horz" wrap="square" lIns="121900" tIns="121900" rIns="121900" bIns="121900" rtlCol="0" anchor="ctr" anchorCtr="0">
            <a:noAutofit/>
          </a:bodyPr>
          <a:lstStyle/>
          <a:p>
            <a:pPr algn="ctr">
              <a:spcBef>
                <a:spcPts val="0"/>
              </a:spcBef>
            </a:pPr>
            <a:r>
              <a:rPr lang="en-US" sz="4400" b="1" dirty="0">
                <a:latin typeface="Calibri"/>
                <a:ea typeface="Calibri"/>
                <a:cs typeface="Calibri"/>
                <a:sym typeface="Calibri"/>
              </a:rPr>
              <a:t>Ticket Booking System Using PHP</a:t>
            </a:r>
            <a:endParaRPr sz="4400" b="1" dirty="0">
              <a:latin typeface="Calibri"/>
              <a:ea typeface="Calibri"/>
              <a:cs typeface="Calibri"/>
              <a:sym typeface="Calibri"/>
            </a:endParaRPr>
          </a:p>
        </p:txBody>
      </p:sp>
      <p:sp>
        <p:nvSpPr>
          <p:cNvPr id="55" name="Google Shape;55;p13"/>
          <p:cNvSpPr txBox="1">
            <a:spLocks noGrp="1"/>
          </p:cNvSpPr>
          <p:nvPr>
            <p:ph type="subTitle" idx="1"/>
          </p:nvPr>
        </p:nvSpPr>
        <p:spPr>
          <a:xfrm>
            <a:off x="4059600" y="2830828"/>
            <a:ext cx="4072800" cy="1117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GB" sz="1600" dirty="0">
                <a:solidFill>
                  <a:srgbClr val="000000"/>
                </a:solidFill>
                <a:ea typeface="Calibri"/>
                <a:cs typeface="Calibri"/>
                <a:sym typeface="Calibri"/>
              </a:rPr>
              <a:t>Gaurav </a:t>
            </a:r>
            <a:r>
              <a:rPr lang="en-GB" sz="1600" dirty="0" err="1">
                <a:solidFill>
                  <a:srgbClr val="000000"/>
                </a:solidFill>
                <a:ea typeface="Calibri"/>
                <a:cs typeface="Calibri"/>
                <a:sym typeface="Calibri"/>
              </a:rPr>
              <a:t>Lohani</a:t>
            </a:r>
            <a:r>
              <a:rPr lang="en-GB" sz="1600" dirty="0">
                <a:solidFill>
                  <a:srgbClr val="000000"/>
                </a:solidFill>
                <a:ea typeface="Calibri"/>
                <a:cs typeface="Calibri"/>
                <a:sym typeface="Calibri"/>
              </a:rPr>
              <a:t>- 1900300130035</a:t>
            </a:r>
          </a:p>
          <a:p>
            <a:pPr algn="ctr">
              <a:spcBef>
                <a:spcPts val="0"/>
              </a:spcBef>
              <a:buClr>
                <a:schemeClr val="dk1"/>
              </a:buClr>
              <a:buSzPts val="1100"/>
            </a:pPr>
            <a:r>
              <a:rPr lang="en-GB" sz="1600" dirty="0" err="1">
                <a:solidFill>
                  <a:srgbClr val="000000"/>
                </a:solidFill>
                <a:ea typeface="Calibri"/>
                <a:cs typeface="Calibri"/>
                <a:sym typeface="Calibri"/>
              </a:rPr>
              <a:t>Himank</a:t>
            </a:r>
            <a:r>
              <a:rPr lang="en-GB" sz="1600" dirty="0">
                <a:solidFill>
                  <a:srgbClr val="000000"/>
                </a:solidFill>
                <a:ea typeface="Calibri"/>
                <a:cs typeface="Calibri"/>
                <a:sym typeface="Calibri"/>
              </a:rPr>
              <a:t> Sharma– 1900300130043</a:t>
            </a:r>
          </a:p>
          <a:p>
            <a:pPr algn="ctr">
              <a:spcBef>
                <a:spcPts val="0"/>
              </a:spcBef>
              <a:buClr>
                <a:schemeClr val="dk1"/>
              </a:buClr>
              <a:buSzPts val="1100"/>
            </a:pPr>
            <a:r>
              <a:rPr lang="en-GB" sz="1600" dirty="0">
                <a:solidFill>
                  <a:srgbClr val="000000"/>
                </a:solidFill>
                <a:ea typeface="Calibri"/>
                <a:cs typeface="Calibri"/>
                <a:sym typeface="Calibri"/>
              </a:rPr>
              <a:t>Sagar Makol– 1900300130087</a:t>
            </a:r>
          </a:p>
          <a:p>
            <a:pPr algn="ctr">
              <a:spcBef>
                <a:spcPts val="0"/>
              </a:spcBef>
              <a:buClr>
                <a:schemeClr val="dk1"/>
              </a:buClr>
              <a:buSzPts val="1100"/>
            </a:pPr>
            <a:r>
              <a:rPr lang="en-GB" sz="1600" dirty="0" err="1">
                <a:solidFill>
                  <a:srgbClr val="000000"/>
                </a:solidFill>
                <a:ea typeface="Calibri"/>
                <a:cs typeface="Calibri"/>
                <a:sym typeface="Calibri"/>
              </a:rPr>
              <a:t>Vansh</a:t>
            </a:r>
            <a:r>
              <a:rPr lang="en-GB" sz="1600" dirty="0">
                <a:solidFill>
                  <a:srgbClr val="000000"/>
                </a:solidFill>
                <a:ea typeface="Calibri"/>
                <a:cs typeface="Calibri"/>
                <a:sym typeface="Calibri"/>
              </a:rPr>
              <a:t> Mudgal– 1900300130118</a:t>
            </a:r>
          </a:p>
        </p:txBody>
      </p:sp>
      <p:sp>
        <p:nvSpPr>
          <p:cNvPr id="56" name="Google Shape;56;p13"/>
          <p:cNvSpPr txBox="1"/>
          <p:nvPr/>
        </p:nvSpPr>
        <p:spPr>
          <a:xfrm>
            <a:off x="2997200" y="305199"/>
            <a:ext cx="6197600" cy="393600"/>
          </a:xfrm>
          <a:prstGeom prst="rect">
            <a:avLst/>
          </a:prstGeom>
          <a:noFill/>
          <a:ln>
            <a:noFill/>
          </a:ln>
        </p:spPr>
        <p:txBody>
          <a:bodyPr spcFirstLastPara="1" wrap="square" lIns="121900" tIns="121900" rIns="121900" bIns="121900" anchor="t" anchorCtr="0">
            <a:noAutofit/>
          </a:bodyPr>
          <a:lstStyle/>
          <a:p>
            <a:pPr algn="ctr"/>
            <a:r>
              <a:rPr lang="en-GB" sz="2400" dirty="0">
                <a:latin typeface="+mj-lt"/>
                <a:ea typeface="Calibri"/>
                <a:cs typeface="Calibri"/>
                <a:sym typeface="Calibri"/>
              </a:rPr>
              <a:t>MINI-PROJECT PRESENTATION</a:t>
            </a:r>
            <a:endParaRPr sz="2400" dirty="0">
              <a:latin typeface="+mj-lt"/>
              <a:ea typeface="Calibri"/>
              <a:cs typeface="Calibri"/>
              <a:sym typeface="Calibri"/>
            </a:endParaRPr>
          </a:p>
          <a:p>
            <a:pPr algn="ctr"/>
            <a:r>
              <a:rPr lang="en-GB" sz="2400" dirty="0">
                <a:latin typeface="+mj-lt"/>
                <a:ea typeface="Calibri"/>
                <a:cs typeface="Calibri"/>
                <a:sym typeface="Calibri"/>
              </a:rPr>
              <a:t>on</a:t>
            </a:r>
            <a:endParaRPr sz="2400" dirty="0">
              <a:latin typeface="+mj-lt"/>
              <a:ea typeface="Calibri"/>
              <a:cs typeface="Calibri"/>
              <a:sym typeface="Calibri"/>
            </a:endParaRPr>
          </a:p>
        </p:txBody>
      </p:sp>
      <p:sp>
        <p:nvSpPr>
          <p:cNvPr id="57" name="Google Shape;57;p13"/>
          <p:cNvSpPr txBox="1"/>
          <p:nvPr/>
        </p:nvSpPr>
        <p:spPr>
          <a:xfrm>
            <a:off x="5688400" y="2300755"/>
            <a:ext cx="815200" cy="393600"/>
          </a:xfrm>
          <a:prstGeom prst="rect">
            <a:avLst/>
          </a:prstGeom>
          <a:noFill/>
          <a:ln>
            <a:noFill/>
          </a:ln>
        </p:spPr>
        <p:txBody>
          <a:bodyPr spcFirstLastPara="1" wrap="square" lIns="121900" tIns="121900" rIns="121900" bIns="121900" anchor="t" anchorCtr="0">
            <a:noAutofit/>
          </a:bodyPr>
          <a:lstStyle/>
          <a:p>
            <a:pPr algn="ctr"/>
            <a:r>
              <a:rPr lang="en-GB" sz="2400" dirty="0"/>
              <a:t>by</a:t>
            </a:r>
            <a:endParaRPr sz="2800" dirty="0"/>
          </a:p>
        </p:txBody>
      </p:sp>
      <p:pic>
        <p:nvPicPr>
          <p:cNvPr id="58" name="Google Shape;58;p13"/>
          <p:cNvPicPr preferRelativeResize="0"/>
          <p:nvPr/>
        </p:nvPicPr>
        <p:blipFill>
          <a:blip r:embed="rId3">
            <a:alphaModFix/>
          </a:blip>
          <a:stretch>
            <a:fillRect/>
          </a:stretch>
        </p:blipFill>
        <p:spPr>
          <a:xfrm>
            <a:off x="8569490" y="4051353"/>
            <a:ext cx="1250627" cy="1250600"/>
          </a:xfrm>
          <a:prstGeom prst="rect">
            <a:avLst/>
          </a:prstGeom>
          <a:noFill/>
          <a:ln>
            <a:noFill/>
          </a:ln>
        </p:spPr>
      </p:pic>
      <p:pic>
        <p:nvPicPr>
          <p:cNvPr id="59" name="Google Shape;59;p13"/>
          <p:cNvPicPr preferRelativeResize="0"/>
          <p:nvPr/>
        </p:nvPicPr>
        <p:blipFill>
          <a:blip r:embed="rId4">
            <a:alphaModFix/>
          </a:blip>
          <a:stretch>
            <a:fillRect/>
          </a:stretch>
        </p:blipFill>
        <p:spPr>
          <a:xfrm>
            <a:off x="2371883" y="4068059"/>
            <a:ext cx="1250633" cy="1250633"/>
          </a:xfrm>
          <a:prstGeom prst="rect">
            <a:avLst/>
          </a:prstGeom>
          <a:noFill/>
          <a:ln>
            <a:noFill/>
          </a:ln>
        </p:spPr>
      </p:pic>
      <p:sp>
        <p:nvSpPr>
          <p:cNvPr id="60" name="Google Shape;60;p13"/>
          <p:cNvSpPr txBox="1"/>
          <p:nvPr/>
        </p:nvSpPr>
        <p:spPr>
          <a:xfrm>
            <a:off x="1584600" y="5992400"/>
            <a:ext cx="9022800" cy="8656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67" dirty="0">
                <a:latin typeface="Calibri"/>
                <a:ea typeface="Calibri"/>
                <a:cs typeface="Calibri"/>
                <a:sym typeface="Calibri"/>
              </a:rPr>
              <a:t>INDERPRASTHA ENGINEERING COLLEGE , GHAZIABAD, UTTAR PRADESH</a:t>
            </a:r>
            <a:endParaRPr sz="1467" dirty="0">
              <a:latin typeface="Calibri"/>
              <a:ea typeface="Calibri"/>
              <a:cs typeface="Calibri"/>
              <a:sym typeface="Calibri"/>
            </a:endParaRPr>
          </a:p>
          <a:p>
            <a:pPr algn="ctr">
              <a:buClr>
                <a:schemeClr val="dk1"/>
              </a:buClr>
              <a:buSzPts val="1100"/>
            </a:pPr>
            <a:r>
              <a:rPr lang="en-GB" sz="1467" dirty="0">
                <a:latin typeface="Calibri"/>
                <a:ea typeface="Calibri"/>
                <a:cs typeface="Calibri"/>
                <a:sym typeface="Calibri"/>
              </a:rPr>
              <a:t>AFFILIATED TO DR. A.P.J. ABDUL KALAM TECHNICAL UNIVERSITY .LUCKNOW, UTTAR PRADESH</a:t>
            </a:r>
            <a:endParaRPr sz="1467" dirty="0">
              <a:latin typeface="Calibri"/>
              <a:ea typeface="Calibri"/>
              <a:cs typeface="Calibri"/>
              <a:sym typeface="Calibri"/>
            </a:endParaRPr>
          </a:p>
          <a:p>
            <a:pPr marL="3047848">
              <a:buClr>
                <a:schemeClr val="dk1"/>
              </a:buClr>
              <a:buSzPts val="1100"/>
            </a:pPr>
            <a:r>
              <a:rPr lang="en-GB" sz="1467" dirty="0">
                <a:latin typeface="Calibri"/>
                <a:ea typeface="Calibri"/>
                <a:cs typeface="Calibri"/>
                <a:sym typeface="Calibri"/>
              </a:rPr>
              <a:t>    (SESSION: 2021 - 2022)</a:t>
            </a:r>
            <a:endParaRPr sz="1467" dirty="0">
              <a:latin typeface="Calibri"/>
              <a:ea typeface="Calibri"/>
              <a:cs typeface="Calibri"/>
              <a:sym typeface="Calibri"/>
            </a:endParaRPr>
          </a:p>
          <a:p>
            <a:pPr algn="just"/>
            <a:endParaRPr sz="1467"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USER – TRAIN BOOKING</a:t>
            </a:r>
            <a:endParaRPr lang="en-IN" dirty="0"/>
          </a:p>
        </p:txBody>
      </p:sp>
      <p:pic>
        <p:nvPicPr>
          <p:cNvPr id="4" name="Picture 3">
            <a:extLst>
              <a:ext uri="{FF2B5EF4-FFF2-40B4-BE49-F238E27FC236}">
                <a16:creationId xmlns:a16="http://schemas.microsoft.com/office/drawing/2014/main" id="{BA228E3B-3269-4F35-85F4-AA2760CC7E19}"/>
              </a:ext>
            </a:extLst>
          </p:cNvPr>
          <p:cNvPicPr>
            <a:picLocks noChangeAspect="1"/>
          </p:cNvPicPr>
          <p:nvPr/>
        </p:nvPicPr>
        <p:blipFill>
          <a:blip r:embed="rId2"/>
          <a:stretch>
            <a:fillRect/>
          </a:stretch>
        </p:blipFill>
        <p:spPr>
          <a:xfrm>
            <a:off x="2592924" y="1337562"/>
            <a:ext cx="7970239" cy="5302324"/>
          </a:xfrm>
          <a:prstGeom prst="rect">
            <a:avLst/>
          </a:prstGeom>
        </p:spPr>
      </p:pic>
    </p:spTree>
    <p:extLst>
      <p:ext uri="{BB962C8B-B14F-4D97-AF65-F5344CB8AC3E}">
        <p14:creationId xmlns:p14="http://schemas.microsoft.com/office/powerpoint/2010/main" val="80851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USER – BUS BOOKING</a:t>
            </a:r>
            <a:endParaRPr lang="en-IN" dirty="0"/>
          </a:p>
        </p:txBody>
      </p:sp>
      <p:pic>
        <p:nvPicPr>
          <p:cNvPr id="4" name="Picture 3">
            <a:extLst>
              <a:ext uri="{FF2B5EF4-FFF2-40B4-BE49-F238E27FC236}">
                <a16:creationId xmlns:a16="http://schemas.microsoft.com/office/drawing/2014/main" id="{D51F17F9-C8A8-42E8-8345-4E18A9398346}"/>
              </a:ext>
            </a:extLst>
          </p:cNvPr>
          <p:cNvPicPr>
            <a:picLocks noChangeAspect="1"/>
          </p:cNvPicPr>
          <p:nvPr/>
        </p:nvPicPr>
        <p:blipFill>
          <a:blip r:embed="rId2"/>
          <a:stretch>
            <a:fillRect/>
          </a:stretch>
        </p:blipFill>
        <p:spPr>
          <a:xfrm>
            <a:off x="2667698" y="1390002"/>
            <a:ext cx="8216665" cy="5233105"/>
          </a:xfrm>
          <a:prstGeom prst="rect">
            <a:avLst/>
          </a:prstGeom>
        </p:spPr>
      </p:pic>
    </p:spTree>
    <p:extLst>
      <p:ext uri="{BB962C8B-B14F-4D97-AF65-F5344CB8AC3E}">
        <p14:creationId xmlns:p14="http://schemas.microsoft.com/office/powerpoint/2010/main" val="15384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USER – SEE BOOKINGS MADE BY USER</a:t>
            </a:r>
            <a:endParaRPr lang="en-IN" dirty="0"/>
          </a:p>
        </p:txBody>
      </p:sp>
      <p:pic>
        <p:nvPicPr>
          <p:cNvPr id="4" name="Picture 3">
            <a:extLst>
              <a:ext uri="{FF2B5EF4-FFF2-40B4-BE49-F238E27FC236}">
                <a16:creationId xmlns:a16="http://schemas.microsoft.com/office/drawing/2014/main" id="{09088D21-0598-4D8D-A138-28FCE8A03AFA}"/>
              </a:ext>
            </a:extLst>
          </p:cNvPr>
          <p:cNvPicPr>
            <a:picLocks noChangeAspect="1"/>
          </p:cNvPicPr>
          <p:nvPr/>
        </p:nvPicPr>
        <p:blipFill>
          <a:blip r:embed="rId2"/>
          <a:stretch>
            <a:fillRect/>
          </a:stretch>
        </p:blipFill>
        <p:spPr>
          <a:xfrm>
            <a:off x="2592924" y="1431328"/>
            <a:ext cx="7610396" cy="5258892"/>
          </a:xfrm>
          <a:prstGeom prst="rect">
            <a:avLst/>
          </a:prstGeom>
        </p:spPr>
      </p:pic>
    </p:spTree>
    <p:extLst>
      <p:ext uri="{BB962C8B-B14F-4D97-AF65-F5344CB8AC3E}">
        <p14:creationId xmlns:p14="http://schemas.microsoft.com/office/powerpoint/2010/main" val="8838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USER – TRAIN SCHEDULE</a:t>
            </a:r>
            <a:endParaRPr lang="en-IN" dirty="0"/>
          </a:p>
        </p:txBody>
      </p:sp>
      <p:pic>
        <p:nvPicPr>
          <p:cNvPr id="4" name="Picture 3">
            <a:extLst>
              <a:ext uri="{FF2B5EF4-FFF2-40B4-BE49-F238E27FC236}">
                <a16:creationId xmlns:a16="http://schemas.microsoft.com/office/drawing/2014/main" id="{2098E707-5BD7-4143-821F-08D7BACDEF4D}"/>
              </a:ext>
            </a:extLst>
          </p:cNvPr>
          <p:cNvPicPr>
            <a:picLocks noChangeAspect="1"/>
          </p:cNvPicPr>
          <p:nvPr/>
        </p:nvPicPr>
        <p:blipFill>
          <a:blip r:embed="rId2"/>
          <a:stretch>
            <a:fillRect/>
          </a:stretch>
        </p:blipFill>
        <p:spPr>
          <a:xfrm>
            <a:off x="2592924" y="1264555"/>
            <a:ext cx="8164394" cy="5448650"/>
          </a:xfrm>
          <a:prstGeom prst="rect">
            <a:avLst/>
          </a:prstGeom>
        </p:spPr>
      </p:pic>
    </p:spTree>
    <p:extLst>
      <p:ext uri="{BB962C8B-B14F-4D97-AF65-F5344CB8AC3E}">
        <p14:creationId xmlns:p14="http://schemas.microsoft.com/office/powerpoint/2010/main" val="188748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ADMIN SIGN IN</a:t>
            </a:r>
            <a:endParaRPr lang="en-IN" dirty="0"/>
          </a:p>
        </p:txBody>
      </p:sp>
      <p:pic>
        <p:nvPicPr>
          <p:cNvPr id="5" name="Picture 4">
            <a:extLst>
              <a:ext uri="{FF2B5EF4-FFF2-40B4-BE49-F238E27FC236}">
                <a16:creationId xmlns:a16="http://schemas.microsoft.com/office/drawing/2014/main" id="{633C9DE3-CE43-4372-B886-E4F6F51BC830}"/>
              </a:ext>
            </a:extLst>
          </p:cNvPr>
          <p:cNvPicPr>
            <a:picLocks noChangeAspect="1"/>
          </p:cNvPicPr>
          <p:nvPr/>
        </p:nvPicPr>
        <p:blipFill>
          <a:blip r:embed="rId2"/>
          <a:stretch>
            <a:fillRect/>
          </a:stretch>
        </p:blipFill>
        <p:spPr>
          <a:xfrm>
            <a:off x="2592924" y="1518407"/>
            <a:ext cx="9090679" cy="4521666"/>
          </a:xfrm>
          <a:prstGeom prst="rect">
            <a:avLst/>
          </a:prstGeom>
        </p:spPr>
      </p:pic>
    </p:spTree>
    <p:extLst>
      <p:ext uri="{BB962C8B-B14F-4D97-AF65-F5344CB8AC3E}">
        <p14:creationId xmlns:p14="http://schemas.microsoft.com/office/powerpoint/2010/main" val="388010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ADMIN – HOME PAGE</a:t>
            </a:r>
            <a:endParaRPr lang="en-IN" dirty="0"/>
          </a:p>
        </p:txBody>
      </p:sp>
      <p:pic>
        <p:nvPicPr>
          <p:cNvPr id="4" name="Picture 3">
            <a:extLst>
              <a:ext uri="{FF2B5EF4-FFF2-40B4-BE49-F238E27FC236}">
                <a16:creationId xmlns:a16="http://schemas.microsoft.com/office/drawing/2014/main" id="{67C51B05-07B9-410E-AAE1-E50EC8D430DA}"/>
              </a:ext>
            </a:extLst>
          </p:cNvPr>
          <p:cNvPicPr>
            <a:picLocks noChangeAspect="1"/>
          </p:cNvPicPr>
          <p:nvPr/>
        </p:nvPicPr>
        <p:blipFill>
          <a:blip r:embed="rId2"/>
          <a:stretch>
            <a:fillRect/>
          </a:stretch>
        </p:blipFill>
        <p:spPr>
          <a:xfrm>
            <a:off x="2592924" y="1332621"/>
            <a:ext cx="8267019" cy="5391156"/>
          </a:xfrm>
          <a:prstGeom prst="rect">
            <a:avLst/>
          </a:prstGeom>
        </p:spPr>
      </p:pic>
    </p:spTree>
    <p:extLst>
      <p:ext uri="{BB962C8B-B14F-4D97-AF65-F5344CB8AC3E}">
        <p14:creationId xmlns:p14="http://schemas.microsoft.com/office/powerpoint/2010/main" val="217641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ADMIN – TRAIN BOOKING DB</a:t>
            </a:r>
            <a:endParaRPr lang="en-IN" dirty="0"/>
          </a:p>
        </p:txBody>
      </p:sp>
      <p:pic>
        <p:nvPicPr>
          <p:cNvPr id="4" name="Picture 3">
            <a:extLst>
              <a:ext uri="{FF2B5EF4-FFF2-40B4-BE49-F238E27FC236}">
                <a16:creationId xmlns:a16="http://schemas.microsoft.com/office/drawing/2014/main" id="{30D1E93E-10A5-4778-BFA0-FDB9BCD670C8}"/>
              </a:ext>
            </a:extLst>
          </p:cNvPr>
          <p:cNvPicPr>
            <a:picLocks noChangeAspect="1"/>
          </p:cNvPicPr>
          <p:nvPr/>
        </p:nvPicPr>
        <p:blipFill>
          <a:blip r:embed="rId2"/>
          <a:stretch>
            <a:fillRect/>
          </a:stretch>
        </p:blipFill>
        <p:spPr>
          <a:xfrm>
            <a:off x="2592924" y="1552661"/>
            <a:ext cx="9241068" cy="4596469"/>
          </a:xfrm>
          <a:prstGeom prst="rect">
            <a:avLst/>
          </a:prstGeom>
        </p:spPr>
      </p:pic>
    </p:spTree>
    <p:extLst>
      <p:ext uri="{BB962C8B-B14F-4D97-AF65-F5344CB8AC3E}">
        <p14:creationId xmlns:p14="http://schemas.microsoft.com/office/powerpoint/2010/main" val="58489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ADMIN – BUS BOOKING DB</a:t>
            </a:r>
            <a:endParaRPr lang="en-IN" dirty="0"/>
          </a:p>
        </p:txBody>
      </p:sp>
      <p:pic>
        <p:nvPicPr>
          <p:cNvPr id="4" name="Picture 3">
            <a:extLst>
              <a:ext uri="{FF2B5EF4-FFF2-40B4-BE49-F238E27FC236}">
                <a16:creationId xmlns:a16="http://schemas.microsoft.com/office/drawing/2014/main" id="{C8EEBE41-B2D2-4AA1-B671-9C6C7297B2A2}"/>
              </a:ext>
            </a:extLst>
          </p:cNvPr>
          <p:cNvPicPr>
            <a:picLocks noChangeAspect="1"/>
          </p:cNvPicPr>
          <p:nvPr/>
        </p:nvPicPr>
        <p:blipFill>
          <a:blip r:embed="rId2"/>
          <a:stretch>
            <a:fillRect/>
          </a:stretch>
        </p:blipFill>
        <p:spPr>
          <a:xfrm>
            <a:off x="2592924" y="1518667"/>
            <a:ext cx="9009050" cy="4481063"/>
          </a:xfrm>
          <a:prstGeom prst="rect">
            <a:avLst/>
          </a:prstGeom>
        </p:spPr>
      </p:pic>
    </p:spTree>
    <p:extLst>
      <p:ext uri="{BB962C8B-B14F-4D97-AF65-F5344CB8AC3E}">
        <p14:creationId xmlns:p14="http://schemas.microsoft.com/office/powerpoint/2010/main" val="169480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REGISTER</a:t>
            </a:r>
            <a:endParaRPr lang="en-IN" dirty="0"/>
          </a:p>
        </p:txBody>
      </p:sp>
      <p:pic>
        <p:nvPicPr>
          <p:cNvPr id="6" name="Picture 5">
            <a:extLst>
              <a:ext uri="{FF2B5EF4-FFF2-40B4-BE49-F238E27FC236}">
                <a16:creationId xmlns:a16="http://schemas.microsoft.com/office/drawing/2014/main" id="{EFEAC639-4E00-46C6-B161-E27B70429E83}"/>
              </a:ext>
            </a:extLst>
          </p:cNvPr>
          <p:cNvPicPr>
            <a:picLocks noChangeAspect="1"/>
          </p:cNvPicPr>
          <p:nvPr/>
        </p:nvPicPr>
        <p:blipFill>
          <a:blip r:embed="rId2"/>
          <a:stretch>
            <a:fillRect/>
          </a:stretch>
        </p:blipFill>
        <p:spPr>
          <a:xfrm>
            <a:off x="2592924" y="1428071"/>
            <a:ext cx="6241410" cy="5014775"/>
          </a:xfrm>
          <a:prstGeom prst="rect">
            <a:avLst/>
          </a:prstGeom>
        </p:spPr>
      </p:pic>
    </p:spTree>
    <p:extLst>
      <p:ext uri="{BB962C8B-B14F-4D97-AF65-F5344CB8AC3E}">
        <p14:creationId xmlns:p14="http://schemas.microsoft.com/office/powerpoint/2010/main" val="94390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EE20-CB57-419E-8415-0AA566E55C42}"/>
              </a:ext>
            </a:extLst>
          </p:cNvPr>
          <p:cNvSpPr>
            <a:spLocks noGrp="1"/>
          </p:cNvSpPr>
          <p:nvPr>
            <p:ph type="title"/>
          </p:nvPr>
        </p:nvSpPr>
        <p:spPr/>
        <p:txBody>
          <a:bodyPr/>
          <a:lstStyle/>
          <a:p>
            <a:r>
              <a:rPr lang="en-US" dirty="0"/>
              <a:t>DATABASE STRUCTURE</a:t>
            </a:r>
            <a:endParaRPr lang="en-IN" dirty="0"/>
          </a:p>
        </p:txBody>
      </p:sp>
      <p:pic>
        <p:nvPicPr>
          <p:cNvPr id="8" name="Picture 7">
            <a:extLst>
              <a:ext uri="{FF2B5EF4-FFF2-40B4-BE49-F238E27FC236}">
                <a16:creationId xmlns:a16="http://schemas.microsoft.com/office/drawing/2014/main" id="{AF7AEB53-538B-4D5B-A934-58CFC53A8463}"/>
              </a:ext>
            </a:extLst>
          </p:cNvPr>
          <p:cNvPicPr>
            <a:picLocks noChangeAspect="1"/>
          </p:cNvPicPr>
          <p:nvPr/>
        </p:nvPicPr>
        <p:blipFill>
          <a:blip r:embed="rId2"/>
          <a:stretch>
            <a:fillRect/>
          </a:stretch>
        </p:blipFill>
        <p:spPr>
          <a:xfrm>
            <a:off x="2492256" y="1384505"/>
            <a:ext cx="8515350" cy="2096874"/>
          </a:xfrm>
          <a:prstGeom prst="rect">
            <a:avLst/>
          </a:prstGeom>
        </p:spPr>
      </p:pic>
      <p:pic>
        <p:nvPicPr>
          <p:cNvPr id="10" name="Picture 9">
            <a:extLst>
              <a:ext uri="{FF2B5EF4-FFF2-40B4-BE49-F238E27FC236}">
                <a16:creationId xmlns:a16="http://schemas.microsoft.com/office/drawing/2014/main" id="{9F506969-754C-4572-9D58-D0A655EB232E}"/>
              </a:ext>
            </a:extLst>
          </p:cNvPr>
          <p:cNvPicPr>
            <a:picLocks noChangeAspect="1"/>
          </p:cNvPicPr>
          <p:nvPr/>
        </p:nvPicPr>
        <p:blipFill>
          <a:blip r:embed="rId3"/>
          <a:stretch>
            <a:fillRect/>
          </a:stretch>
        </p:blipFill>
        <p:spPr>
          <a:xfrm>
            <a:off x="2492256" y="3882181"/>
            <a:ext cx="5438775" cy="419100"/>
          </a:xfrm>
          <a:prstGeom prst="rect">
            <a:avLst/>
          </a:prstGeom>
        </p:spPr>
      </p:pic>
      <p:pic>
        <p:nvPicPr>
          <p:cNvPr id="12" name="Picture 11">
            <a:extLst>
              <a:ext uri="{FF2B5EF4-FFF2-40B4-BE49-F238E27FC236}">
                <a16:creationId xmlns:a16="http://schemas.microsoft.com/office/drawing/2014/main" id="{8EF516D9-BE1D-45D4-97F4-483708F3813A}"/>
              </a:ext>
            </a:extLst>
          </p:cNvPr>
          <p:cNvPicPr>
            <a:picLocks noChangeAspect="1"/>
          </p:cNvPicPr>
          <p:nvPr/>
        </p:nvPicPr>
        <p:blipFill>
          <a:blip r:embed="rId4"/>
          <a:stretch>
            <a:fillRect/>
          </a:stretch>
        </p:blipFill>
        <p:spPr>
          <a:xfrm>
            <a:off x="2492256" y="4702084"/>
            <a:ext cx="8515350" cy="688882"/>
          </a:xfrm>
          <a:prstGeom prst="rect">
            <a:avLst/>
          </a:prstGeom>
        </p:spPr>
      </p:pic>
    </p:spTree>
    <p:extLst>
      <p:ext uri="{BB962C8B-B14F-4D97-AF65-F5344CB8AC3E}">
        <p14:creationId xmlns:p14="http://schemas.microsoft.com/office/powerpoint/2010/main" val="345209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54A9-5D47-44E5-8383-92B8C0285F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5BC1B3-2AD8-418E-9CA2-CB6CCFB9E0F8}"/>
              </a:ext>
            </a:extLst>
          </p:cNvPr>
          <p:cNvSpPr>
            <a:spLocks noGrp="1"/>
          </p:cNvSpPr>
          <p:nvPr>
            <p:ph idx="1"/>
          </p:nvPr>
        </p:nvSpPr>
        <p:spPr/>
        <p:txBody>
          <a:bodyPr/>
          <a:lstStyle/>
          <a:p>
            <a:r>
              <a:rPr lang="en-US" dirty="0"/>
              <a:t>The Ticket Booking In PHP is a simple reservation system for buses and trains. The project contains the admin side and the user side. The admin can view and manage the bus and train schedule, view the booked tickets.</a:t>
            </a:r>
          </a:p>
          <a:p>
            <a:r>
              <a:rPr lang="en-US" dirty="0"/>
              <a:t>The users are the clients who want to search and reserve the bus or train ticket suitable for them. A user has to log in first to make the reservation. If he/she has not registered, they can register first and then log in. A user can search for available tickets for a particular city pair and book tickets in the class of their choice. This project is a very simple project that saves time and money for the customer as well as the travel company thereby making bus and train travel more customer-centric.</a:t>
            </a:r>
          </a:p>
        </p:txBody>
      </p:sp>
    </p:spTree>
    <p:extLst>
      <p:ext uri="{BB962C8B-B14F-4D97-AF65-F5344CB8AC3E}">
        <p14:creationId xmlns:p14="http://schemas.microsoft.com/office/powerpoint/2010/main" val="2731432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3732-EEE9-4CD7-9FEB-FF11CF460BE3}"/>
              </a:ext>
            </a:extLst>
          </p:cNvPr>
          <p:cNvSpPr>
            <a:spLocks noGrp="1"/>
          </p:cNvSpPr>
          <p:nvPr>
            <p:ph type="title"/>
          </p:nvPr>
        </p:nvSpPr>
        <p:spPr/>
        <p:txBody>
          <a:bodyPr/>
          <a:lstStyle/>
          <a:p>
            <a:r>
              <a:rPr lang="en-US" dirty="0"/>
              <a:t>DATABASE STRUCTURE</a:t>
            </a:r>
            <a:endParaRPr lang="en-IN" dirty="0"/>
          </a:p>
        </p:txBody>
      </p:sp>
      <p:pic>
        <p:nvPicPr>
          <p:cNvPr id="4" name="Picture 3">
            <a:extLst>
              <a:ext uri="{FF2B5EF4-FFF2-40B4-BE49-F238E27FC236}">
                <a16:creationId xmlns:a16="http://schemas.microsoft.com/office/drawing/2014/main" id="{930090B6-F9DB-404C-AA51-B3299DE1DD85}"/>
              </a:ext>
            </a:extLst>
          </p:cNvPr>
          <p:cNvPicPr>
            <a:picLocks noChangeAspect="1"/>
          </p:cNvPicPr>
          <p:nvPr/>
        </p:nvPicPr>
        <p:blipFill>
          <a:blip r:embed="rId2"/>
          <a:stretch>
            <a:fillRect/>
          </a:stretch>
        </p:blipFill>
        <p:spPr>
          <a:xfrm>
            <a:off x="2592924" y="2130802"/>
            <a:ext cx="2938230" cy="4437951"/>
          </a:xfrm>
          <a:prstGeom prst="rect">
            <a:avLst/>
          </a:prstGeom>
        </p:spPr>
      </p:pic>
      <p:pic>
        <p:nvPicPr>
          <p:cNvPr id="6" name="Picture 5">
            <a:extLst>
              <a:ext uri="{FF2B5EF4-FFF2-40B4-BE49-F238E27FC236}">
                <a16:creationId xmlns:a16="http://schemas.microsoft.com/office/drawing/2014/main" id="{3106B507-9DD5-403C-917C-F04ED8D97CA4}"/>
              </a:ext>
            </a:extLst>
          </p:cNvPr>
          <p:cNvPicPr>
            <a:picLocks noChangeAspect="1"/>
          </p:cNvPicPr>
          <p:nvPr/>
        </p:nvPicPr>
        <p:blipFill>
          <a:blip r:embed="rId3"/>
          <a:stretch>
            <a:fillRect/>
          </a:stretch>
        </p:blipFill>
        <p:spPr>
          <a:xfrm>
            <a:off x="8095376" y="2130802"/>
            <a:ext cx="3409235" cy="4433534"/>
          </a:xfrm>
          <a:prstGeom prst="rect">
            <a:avLst/>
          </a:prstGeom>
        </p:spPr>
      </p:pic>
    </p:spTree>
    <p:extLst>
      <p:ext uri="{BB962C8B-B14F-4D97-AF65-F5344CB8AC3E}">
        <p14:creationId xmlns:p14="http://schemas.microsoft.com/office/powerpoint/2010/main" val="70594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E74E-21D9-4144-B607-0203F8B393F3}"/>
              </a:ext>
            </a:extLst>
          </p:cNvPr>
          <p:cNvSpPr>
            <a:spLocks noGrp="1"/>
          </p:cNvSpPr>
          <p:nvPr>
            <p:ph type="title"/>
          </p:nvPr>
        </p:nvSpPr>
        <p:spPr/>
        <p:txBody>
          <a:bodyPr/>
          <a:lstStyle/>
          <a:p>
            <a:r>
              <a:rPr lang="en-US" dirty="0"/>
              <a:t>DATABASE STRUCTURE</a:t>
            </a:r>
            <a:endParaRPr lang="en-IN" dirty="0"/>
          </a:p>
        </p:txBody>
      </p:sp>
      <p:pic>
        <p:nvPicPr>
          <p:cNvPr id="4" name="Picture 3">
            <a:extLst>
              <a:ext uri="{FF2B5EF4-FFF2-40B4-BE49-F238E27FC236}">
                <a16:creationId xmlns:a16="http://schemas.microsoft.com/office/drawing/2014/main" id="{83C5D94B-3D49-4DEC-B4DD-5889784D6560}"/>
              </a:ext>
            </a:extLst>
          </p:cNvPr>
          <p:cNvPicPr>
            <a:picLocks noChangeAspect="1"/>
          </p:cNvPicPr>
          <p:nvPr/>
        </p:nvPicPr>
        <p:blipFill>
          <a:blip r:embed="rId2"/>
          <a:stretch>
            <a:fillRect/>
          </a:stretch>
        </p:blipFill>
        <p:spPr>
          <a:xfrm>
            <a:off x="2592924" y="2265027"/>
            <a:ext cx="8447003" cy="4339470"/>
          </a:xfrm>
          <a:prstGeom prst="rect">
            <a:avLst/>
          </a:prstGeom>
        </p:spPr>
      </p:pic>
    </p:spTree>
    <p:extLst>
      <p:ext uri="{BB962C8B-B14F-4D97-AF65-F5344CB8AC3E}">
        <p14:creationId xmlns:p14="http://schemas.microsoft.com/office/powerpoint/2010/main" val="981582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0728-CDB5-4577-B959-E6239060C578}"/>
              </a:ext>
            </a:extLst>
          </p:cNvPr>
          <p:cNvSpPr>
            <a:spLocks noGrp="1"/>
          </p:cNvSpPr>
          <p:nvPr>
            <p:ph type="title"/>
          </p:nvPr>
        </p:nvSpPr>
        <p:spPr/>
        <p:txBody>
          <a:bodyPr/>
          <a:lstStyle/>
          <a:p>
            <a:r>
              <a:rPr lang="en-US" dirty="0"/>
              <a:t>DATABASE STRUCTURE</a:t>
            </a:r>
            <a:endParaRPr lang="en-IN" dirty="0"/>
          </a:p>
        </p:txBody>
      </p:sp>
      <p:pic>
        <p:nvPicPr>
          <p:cNvPr id="4" name="Picture 3">
            <a:extLst>
              <a:ext uri="{FF2B5EF4-FFF2-40B4-BE49-F238E27FC236}">
                <a16:creationId xmlns:a16="http://schemas.microsoft.com/office/drawing/2014/main" id="{987389C8-FB6A-465F-861C-CF597B627C7C}"/>
              </a:ext>
            </a:extLst>
          </p:cNvPr>
          <p:cNvPicPr>
            <a:picLocks noChangeAspect="1"/>
          </p:cNvPicPr>
          <p:nvPr/>
        </p:nvPicPr>
        <p:blipFill>
          <a:blip r:embed="rId2"/>
          <a:stretch>
            <a:fillRect/>
          </a:stretch>
        </p:blipFill>
        <p:spPr>
          <a:xfrm>
            <a:off x="2592924" y="2631393"/>
            <a:ext cx="8069218" cy="797607"/>
          </a:xfrm>
          <a:prstGeom prst="rect">
            <a:avLst/>
          </a:prstGeom>
        </p:spPr>
      </p:pic>
      <p:pic>
        <p:nvPicPr>
          <p:cNvPr id="6" name="Picture 5">
            <a:extLst>
              <a:ext uri="{FF2B5EF4-FFF2-40B4-BE49-F238E27FC236}">
                <a16:creationId xmlns:a16="http://schemas.microsoft.com/office/drawing/2014/main" id="{21948D28-57B9-4EB7-9D7D-6AA4E7161FD9}"/>
              </a:ext>
            </a:extLst>
          </p:cNvPr>
          <p:cNvPicPr>
            <a:picLocks noChangeAspect="1"/>
          </p:cNvPicPr>
          <p:nvPr/>
        </p:nvPicPr>
        <p:blipFill>
          <a:blip r:embed="rId3"/>
          <a:stretch>
            <a:fillRect/>
          </a:stretch>
        </p:blipFill>
        <p:spPr>
          <a:xfrm>
            <a:off x="2592924" y="3841938"/>
            <a:ext cx="8515350" cy="1304925"/>
          </a:xfrm>
          <a:prstGeom prst="rect">
            <a:avLst/>
          </a:prstGeom>
        </p:spPr>
      </p:pic>
    </p:spTree>
    <p:extLst>
      <p:ext uri="{BB962C8B-B14F-4D97-AF65-F5344CB8AC3E}">
        <p14:creationId xmlns:p14="http://schemas.microsoft.com/office/powerpoint/2010/main" val="204002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497A-7722-498D-BDA9-8B5F4D00DB4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C788167-D7E4-4F41-BFE5-2F509EA23B89}"/>
              </a:ext>
            </a:extLst>
          </p:cNvPr>
          <p:cNvSpPr>
            <a:spLocks noGrp="1"/>
          </p:cNvSpPr>
          <p:nvPr>
            <p:ph idx="1"/>
          </p:nvPr>
        </p:nvSpPr>
        <p:spPr/>
        <p:txBody>
          <a:bodyPr>
            <a:normAutofit lnSpcReduction="10000"/>
          </a:bodyPr>
          <a:lstStyle/>
          <a:p>
            <a:r>
              <a:rPr lang="en-US" dirty="0"/>
              <a:t>One needs to know about the PHP framework to use the built-in PHP functionalities. If one does not know about it, they will be forced to write additional codes.</a:t>
            </a:r>
          </a:p>
          <a:p>
            <a:endParaRPr lang="en-US" dirty="0"/>
          </a:p>
          <a:p>
            <a:r>
              <a:rPr lang="en-US" b="0" dirty="0">
                <a:effectLst/>
              </a:rPr>
              <a:t>Scalability </a:t>
            </a:r>
            <a:r>
              <a:rPr lang="en-US" dirty="0"/>
              <a:t>issues were encountered. </a:t>
            </a:r>
            <a:r>
              <a:rPr lang="en-US" b="0" dirty="0">
                <a:effectLst/>
              </a:rPr>
              <a:t>The challenge of scalability relates to how you want your application to develop over time. If you want your application built right today, you’ll need to know as much as possible about what you need it to do in the future.</a:t>
            </a:r>
            <a:endParaRPr lang="en-US" dirty="0"/>
          </a:p>
          <a:p>
            <a:endParaRPr lang="en-US" dirty="0"/>
          </a:p>
          <a:p>
            <a:r>
              <a:rPr lang="en-US" dirty="0"/>
              <a:t>Performance was also one of the issues. </a:t>
            </a:r>
            <a:r>
              <a:rPr lang="en-US" b="0" dirty="0">
                <a:effectLst/>
              </a:rPr>
              <a:t>No user likes slow load times. And this can have real consequences for your business. If your application is slow, users won’t wait. They’ll leave.</a:t>
            </a:r>
            <a:endParaRPr lang="en-US" dirty="0"/>
          </a:p>
        </p:txBody>
      </p:sp>
    </p:spTree>
    <p:extLst>
      <p:ext uri="{BB962C8B-B14F-4D97-AF65-F5344CB8AC3E}">
        <p14:creationId xmlns:p14="http://schemas.microsoft.com/office/powerpoint/2010/main" val="364073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1C4B-9918-4724-8C17-624AE659381A}"/>
              </a:ext>
            </a:extLst>
          </p:cNvPr>
          <p:cNvSpPr>
            <a:spLocks noGrp="1"/>
          </p:cNvSpPr>
          <p:nvPr>
            <p:ph type="title"/>
          </p:nvPr>
        </p:nvSpPr>
        <p:spPr/>
        <p:txBody>
          <a:bodyPr/>
          <a:lstStyle/>
          <a:p>
            <a:r>
              <a:rPr lang="en-US" dirty="0"/>
              <a:t>ACCOMPLISHMENTS</a:t>
            </a:r>
          </a:p>
        </p:txBody>
      </p:sp>
      <p:sp>
        <p:nvSpPr>
          <p:cNvPr id="3" name="Content Placeholder 2">
            <a:extLst>
              <a:ext uri="{FF2B5EF4-FFF2-40B4-BE49-F238E27FC236}">
                <a16:creationId xmlns:a16="http://schemas.microsoft.com/office/drawing/2014/main" id="{03039456-3172-4A14-AC9F-469685186468}"/>
              </a:ext>
            </a:extLst>
          </p:cNvPr>
          <p:cNvSpPr>
            <a:spLocks noGrp="1"/>
          </p:cNvSpPr>
          <p:nvPr>
            <p:ph idx="1"/>
          </p:nvPr>
        </p:nvSpPr>
        <p:spPr/>
        <p:txBody>
          <a:bodyPr/>
          <a:lstStyle/>
          <a:p>
            <a:r>
              <a:rPr lang="en-US" dirty="0"/>
              <a:t>The project is aimed to make a Online Ticket Booking Portal that any Citizen can use to book tickets [Both Train and Bus] online and their data can be maintain computerized on a Server.</a:t>
            </a:r>
          </a:p>
          <a:p>
            <a:r>
              <a:rPr lang="en-US" dirty="0"/>
              <a:t>This system can be used for Ticket Booking in Maharashtra.</a:t>
            </a:r>
          </a:p>
        </p:txBody>
      </p:sp>
    </p:spTree>
    <p:extLst>
      <p:ext uri="{BB962C8B-B14F-4D97-AF65-F5344CB8AC3E}">
        <p14:creationId xmlns:p14="http://schemas.microsoft.com/office/powerpoint/2010/main" val="347113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23D8-B14C-4F11-85FB-013A24FFBC9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B2DD1A1-F736-4A77-B9E0-82AA1076708B}"/>
              </a:ext>
            </a:extLst>
          </p:cNvPr>
          <p:cNvSpPr>
            <a:spLocks noGrp="1"/>
          </p:cNvSpPr>
          <p:nvPr>
            <p:ph idx="1"/>
          </p:nvPr>
        </p:nvSpPr>
        <p:spPr/>
        <p:txBody>
          <a:bodyPr>
            <a:normAutofit/>
          </a:bodyPr>
          <a:lstStyle/>
          <a:p>
            <a:r>
              <a:rPr lang="en-US" sz="2400" dirty="0"/>
              <a:t>Another module for calculating profitability can be introduced in the admin side.</a:t>
            </a:r>
          </a:p>
          <a:p>
            <a:endParaRPr lang="en-US" sz="2400" dirty="0"/>
          </a:p>
          <a:p>
            <a:r>
              <a:rPr lang="en-US" sz="2400" dirty="0"/>
              <a:t>More locations can be added.</a:t>
            </a:r>
          </a:p>
          <a:p>
            <a:endParaRPr lang="en-US" sz="2400" dirty="0"/>
          </a:p>
          <a:p>
            <a:r>
              <a:rPr lang="en-US" sz="2400" dirty="0"/>
              <a:t>Better UI can be constructed to provide seamless experience to smartphone users.</a:t>
            </a:r>
          </a:p>
        </p:txBody>
      </p:sp>
    </p:spTree>
    <p:extLst>
      <p:ext uri="{BB962C8B-B14F-4D97-AF65-F5344CB8AC3E}">
        <p14:creationId xmlns:p14="http://schemas.microsoft.com/office/powerpoint/2010/main" val="743425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1E77-4F34-4FF9-BB1D-7B42186D8D7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981D776-B636-4A92-9D45-773C6DF34FCE}"/>
              </a:ext>
            </a:extLst>
          </p:cNvPr>
          <p:cNvSpPr>
            <a:spLocks noGrp="1"/>
          </p:cNvSpPr>
          <p:nvPr>
            <p:ph idx="1"/>
          </p:nvPr>
        </p:nvSpPr>
        <p:spPr/>
        <p:txBody>
          <a:bodyPr>
            <a:normAutofit/>
          </a:bodyPr>
          <a:lstStyle/>
          <a:p>
            <a:r>
              <a:rPr lang="en-US" sz="2400" dirty="0"/>
              <a:t>Official PHP documentation</a:t>
            </a:r>
          </a:p>
          <a:p>
            <a:pPr lvl="1"/>
            <a:r>
              <a:rPr lang="en-US" sz="2000" dirty="0"/>
              <a:t>https://www.php.net/manual/en/tutorial.php</a:t>
            </a:r>
          </a:p>
          <a:p>
            <a:r>
              <a:rPr lang="en-US" sz="2400" dirty="0"/>
              <a:t>W3schools Tutorial</a:t>
            </a:r>
          </a:p>
          <a:p>
            <a:pPr lvl="1"/>
            <a:r>
              <a:rPr lang="en-US" sz="2000" dirty="0"/>
              <a:t>https://www.w3schools.com/php/</a:t>
            </a:r>
          </a:p>
        </p:txBody>
      </p:sp>
    </p:spTree>
    <p:extLst>
      <p:ext uri="{BB962C8B-B14F-4D97-AF65-F5344CB8AC3E}">
        <p14:creationId xmlns:p14="http://schemas.microsoft.com/office/powerpoint/2010/main" val="411689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88925-B3AA-443B-8499-955C2164C365}"/>
              </a:ext>
            </a:extLst>
          </p:cNvPr>
          <p:cNvSpPr>
            <a:spLocks noGrp="1"/>
          </p:cNvSpPr>
          <p:nvPr>
            <p:ph type="title"/>
          </p:nvPr>
        </p:nvSpPr>
        <p:spPr>
          <a:xfrm>
            <a:off x="838200" y="2766219"/>
            <a:ext cx="10515600" cy="1325563"/>
          </a:xfrm>
        </p:spPr>
        <p:txBody>
          <a:bodyPr/>
          <a:lstStyle/>
          <a:p>
            <a:pPr algn="ctr"/>
            <a:r>
              <a:rPr lang="en-US" dirty="0"/>
              <a:t>THANK YOU !</a:t>
            </a:r>
          </a:p>
        </p:txBody>
      </p:sp>
    </p:spTree>
    <p:extLst>
      <p:ext uri="{BB962C8B-B14F-4D97-AF65-F5344CB8AC3E}">
        <p14:creationId xmlns:p14="http://schemas.microsoft.com/office/powerpoint/2010/main" val="165680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6006-16A5-4485-9E91-91D590B80EF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790F194-7C62-4938-B455-BB7D7542D4A8}"/>
              </a:ext>
            </a:extLst>
          </p:cNvPr>
          <p:cNvSpPr>
            <a:spLocks noGrp="1"/>
          </p:cNvSpPr>
          <p:nvPr>
            <p:ph idx="1"/>
          </p:nvPr>
        </p:nvSpPr>
        <p:spPr/>
        <p:txBody>
          <a:bodyPr/>
          <a:lstStyle/>
          <a:p>
            <a:r>
              <a:rPr lang="en-US" dirty="0"/>
              <a:t>The project is aimed to make a Online Ticket Booking Portal that can any Citizen use to book tickets [Both Train and Bus] online and their data can be maintain computerized on a Server.</a:t>
            </a:r>
          </a:p>
          <a:p>
            <a:r>
              <a:rPr lang="en-US" dirty="0"/>
              <a:t>Provide facility of reservation system for buses and trains. </a:t>
            </a:r>
          </a:p>
          <a:p>
            <a:r>
              <a:rPr lang="en-US" dirty="0"/>
              <a:t>Provide facility of managing the bus and train schedule, view the booked tickets.</a:t>
            </a:r>
          </a:p>
          <a:p>
            <a:pPr marL="0" indent="0">
              <a:buNone/>
            </a:pPr>
            <a:endParaRPr lang="en-US" dirty="0"/>
          </a:p>
        </p:txBody>
      </p:sp>
    </p:spTree>
    <p:extLst>
      <p:ext uri="{BB962C8B-B14F-4D97-AF65-F5344CB8AC3E}">
        <p14:creationId xmlns:p14="http://schemas.microsoft.com/office/powerpoint/2010/main" val="187815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6EAB-E1BC-4431-A92D-86D2FE9FD44F}"/>
              </a:ext>
            </a:extLst>
          </p:cNvPr>
          <p:cNvSpPr>
            <a:spLocks noGrp="1"/>
          </p:cNvSpPr>
          <p:nvPr>
            <p:ph type="title"/>
          </p:nvPr>
        </p:nvSpPr>
        <p:spPr>
          <a:xfrm>
            <a:off x="2278225" y="410575"/>
            <a:ext cx="8911687" cy="1280890"/>
          </a:xfrm>
        </p:spPr>
        <p:txBody>
          <a:bodyPr/>
          <a:lstStyle/>
          <a:p>
            <a:r>
              <a:rPr lang="en-US" dirty="0"/>
              <a:t>SYSTEM DESIGN</a:t>
            </a:r>
            <a:endParaRPr lang="en-IN" dirty="0"/>
          </a:p>
        </p:txBody>
      </p:sp>
      <p:grpSp>
        <p:nvGrpSpPr>
          <p:cNvPr id="28" name="Group 27">
            <a:extLst>
              <a:ext uri="{FF2B5EF4-FFF2-40B4-BE49-F238E27FC236}">
                <a16:creationId xmlns:a16="http://schemas.microsoft.com/office/drawing/2014/main" id="{BE073BB7-9C91-4514-9A9C-537DB2117BB8}"/>
              </a:ext>
            </a:extLst>
          </p:cNvPr>
          <p:cNvGrpSpPr/>
          <p:nvPr/>
        </p:nvGrpSpPr>
        <p:grpSpPr>
          <a:xfrm>
            <a:off x="2908419" y="1327613"/>
            <a:ext cx="6375161" cy="5224841"/>
            <a:chOff x="3713647" y="1185000"/>
            <a:chExt cx="6375161" cy="5224841"/>
          </a:xfrm>
        </p:grpSpPr>
        <p:sp>
          <p:nvSpPr>
            <p:cNvPr id="8" name="Oval 7">
              <a:extLst>
                <a:ext uri="{FF2B5EF4-FFF2-40B4-BE49-F238E27FC236}">
                  <a16:creationId xmlns:a16="http://schemas.microsoft.com/office/drawing/2014/main" id="{1A441261-6A28-4821-9C7C-6D52227065A1}"/>
                </a:ext>
              </a:extLst>
            </p:cNvPr>
            <p:cNvSpPr/>
            <p:nvPr/>
          </p:nvSpPr>
          <p:spPr>
            <a:xfrm>
              <a:off x="5897460" y="252900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TICKET BOOKING SYSTEM</a:t>
              </a:r>
              <a:endParaRPr lang="en-IN" sz="1400" dirty="0">
                <a:solidFill>
                  <a:schemeClr val="tx1"/>
                </a:solidFill>
              </a:endParaRPr>
            </a:p>
          </p:txBody>
        </p:sp>
        <p:sp>
          <p:nvSpPr>
            <p:cNvPr id="9" name="Rectangle 8">
              <a:extLst>
                <a:ext uri="{FF2B5EF4-FFF2-40B4-BE49-F238E27FC236}">
                  <a16:creationId xmlns:a16="http://schemas.microsoft.com/office/drawing/2014/main" id="{506307E3-46CF-4815-A3C6-8309C1FF9FE1}"/>
                </a:ext>
              </a:extLst>
            </p:cNvPr>
            <p:cNvSpPr/>
            <p:nvPr/>
          </p:nvSpPr>
          <p:spPr>
            <a:xfrm>
              <a:off x="3716994" y="1185000"/>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BUS TICKET</a:t>
              </a:r>
              <a:endParaRPr lang="en-IN" sz="1400" dirty="0">
                <a:solidFill>
                  <a:schemeClr val="tx1"/>
                </a:solidFill>
              </a:endParaRPr>
            </a:p>
          </p:txBody>
        </p:sp>
        <p:sp>
          <p:nvSpPr>
            <p:cNvPr id="10" name="Rectangle 9">
              <a:extLst>
                <a:ext uri="{FF2B5EF4-FFF2-40B4-BE49-F238E27FC236}">
                  <a16:creationId xmlns:a16="http://schemas.microsoft.com/office/drawing/2014/main" id="{C67C60D9-31F2-401C-AAD8-DBE213C08AAC}"/>
                </a:ext>
              </a:extLst>
            </p:cNvPr>
            <p:cNvSpPr/>
            <p:nvPr/>
          </p:nvSpPr>
          <p:spPr>
            <a:xfrm>
              <a:off x="8648808" y="1185000"/>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TRAIN TICKET</a:t>
              </a:r>
              <a:endParaRPr lang="en-IN" sz="1400" dirty="0">
                <a:solidFill>
                  <a:schemeClr val="tx1"/>
                </a:solidFill>
              </a:endParaRPr>
            </a:p>
          </p:txBody>
        </p:sp>
        <p:sp>
          <p:nvSpPr>
            <p:cNvPr id="11" name="Rectangle 10">
              <a:extLst>
                <a:ext uri="{FF2B5EF4-FFF2-40B4-BE49-F238E27FC236}">
                  <a16:creationId xmlns:a16="http://schemas.microsoft.com/office/drawing/2014/main" id="{C1E7360B-CA10-46D2-A2B7-0F0B83D7343F}"/>
                </a:ext>
              </a:extLst>
            </p:cNvPr>
            <p:cNvSpPr/>
            <p:nvPr/>
          </p:nvSpPr>
          <p:spPr>
            <a:xfrm>
              <a:off x="3713647" y="4329000"/>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REGISTER</a:t>
              </a:r>
              <a:endParaRPr lang="en-IN" sz="1400" dirty="0">
                <a:solidFill>
                  <a:schemeClr val="tx1"/>
                </a:solidFill>
              </a:endParaRPr>
            </a:p>
          </p:txBody>
        </p:sp>
        <p:sp>
          <p:nvSpPr>
            <p:cNvPr id="12" name="Rectangle 11">
              <a:extLst>
                <a:ext uri="{FF2B5EF4-FFF2-40B4-BE49-F238E27FC236}">
                  <a16:creationId xmlns:a16="http://schemas.microsoft.com/office/drawing/2014/main" id="{2844BBBB-EDC4-459B-B7B6-3FE1268D0188}"/>
                </a:ext>
              </a:extLst>
            </p:cNvPr>
            <p:cNvSpPr/>
            <p:nvPr/>
          </p:nvSpPr>
          <p:spPr>
            <a:xfrm>
              <a:off x="8648808" y="4329281"/>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ADMIN SIGN IN</a:t>
              </a:r>
              <a:endParaRPr lang="en-IN" sz="1400" dirty="0">
                <a:solidFill>
                  <a:schemeClr val="tx1"/>
                </a:solidFill>
              </a:endParaRPr>
            </a:p>
          </p:txBody>
        </p:sp>
        <p:sp>
          <p:nvSpPr>
            <p:cNvPr id="13" name="Rectangle 12">
              <a:extLst>
                <a:ext uri="{FF2B5EF4-FFF2-40B4-BE49-F238E27FC236}">
                  <a16:creationId xmlns:a16="http://schemas.microsoft.com/office/drawing/2014/main" id="{06FC1428-4A3C-408B-9AB4-81EA2BA5BC71}"/>
                </a:ext>
              </a:extLst>
            </p:cNvPr>
            <p:cNvSpPr/>
            <p:nvPr/>
          </p:nvSpPr>
          <p:spPr>
            <a:xfrm>
              <a:off x="6075786" y="4969841"/>
              <a:ext cx="144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SIGN IN</a:t>
              </a:r>
              <a:endParaRPr lang="en-IN" sz="1400" dirty="0">
                <a:solidFill>
                  <a:schemeClr val="tx1"/>
                </a:solidFill>
              </a:endParaRPr>
            </a:p>
          </p:txBody>
        </p:sp>
        <p:cxnSp>
          <p:nvCxnSpPr>
            <p:cNvPr id="15" name="Straight Arrow Connector 14">
              <a:extLst>
                <a:ext uri="{FF2B5EF4-FFF2-40B4-BE49-F238E27FC236}">
                  <a16:creationId xmlns:a16="http://schemas.microsoft.com/office/drawing/2014/main" id="{53F20215-D561-496D-90C1-59BEE20D4107}"/>
                </a:ext>
              </a:extLst>
            </p:cNvPr>
            <p:cNvCxnSpPr>
              <a:endCxn id="8" idx="1"/>
            </p:cNvCxnSpPr>
            <p:nvPr/>
          </p:nvCxnSpPr>
          <p:spPr>
            <a:xfrm>
              <a:off x="5156994" y="1905000"/>
              <a:ext cx="1004070" cy="8876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7B796C1-4C51-45DA-851B-CA318639ED23}"/>
                </a:ext>
              </a:extLst>
            </p:cNvPr>
            <p:cNvCxnSpPr>
              <a:cxnSpLocks/>
              <a:stCxn id="8" idx="7"/>
              <a:endCxn id="10" idx="1"/>
            </p:cNvCxnSpPr>
            <p:nvPr/>
          </p:nvCxnSpPr>
          <p:spPr>
            <a:xfrm flipV="1">
              <a:off x="7433856" y="1905000"/>
              <a:ext cx="1214952" cy="8876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BDA0D8B-A76A-40F8-B9F5-39A835C3EEF3}"/>
                </a:ext>
              </a:extLst>
            </p:cNvPr>
            <p:cNvCxnSpPr>
              <a:stCxn id="8" idx="3"/>
            </p:cNvCxnSpPr>
            <p:nvPr/>
          </p:nvCxnSpPr>
          <p:spPr>
            <a:xfrm flipH="1">
              <a:off x="5153647" y="4065396"/>
              <a:ext cx="1007417" cy="9836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07ADBE0-0816-4EF7-AE51-57365A3ECEFB}"/>
                </a:ext>
              </a:extLst>
            </p:cNvPr>
            <p:cNvCxnSpPr>
              <a:stCxn id="8" idx="4"/>
            </p:cNvCxnSpPr>
            <p:nvPr/>
          </p:nvCxnSpPr>
          <p:spPr>
            <a:xfrm>
              <a:off x="6797460" y="4329000"/>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cxnSp>
        <p:nvCxnSpPr>
          <p:cNvPr id="32" name="Straight Arrow Connector 31">
            <a:extLst>
              <a:ext uri="{FF2B5EF4-FFF2-40B4-BE49-F238E27FC236}">
                <a16:creationId xmlns:a16="http://schemas.microsoft.com/office/drawing/2014/main" id="{3CDF55AB-CD46-4638-B68F-D1AF95E32D66}"/>
              </a:ext>
            </a:extLst>
          </p:cNvPr>
          <p:cNvCxnSpPr>
            <a:stCxn id="8" idx="5"/>
            <a:endCxn id="12" idx="1"/>
          </p:cNvCxnSpPr>
          <p:nvPr/>
        </p:nvCxnSpPr>
        <p:spPr>
          <a:xfrm>
            <a:off x="6628628" y="4208009"/>
            <a:ext cx="1214952" cy="9838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137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A898-DF15-41F5-95CB-304BB8D72A51}"/>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644FB7CE-6176-4F55-B5D7-720F24DCFC31}"/>
              </a:ext>
            </a:extLst>
          </p:cNvPr>
          <p:cNvSpPr>
            <a:spLocks noGrp="1"/>
          </p:cNvSpPr>
          <p:nvPr>
            <p:ph idx="1"/>
          </p:nvPr>
        </p:nvSpPr>
        <p:spPr>
          <a:xfrm>
            <a:off x="2589212" y="1905000"/>
            <a:ext cx="8915400" cy="3777622"/>
          </a:xfrm>
        </p:spPr>
        <p:txBody>
          <a:bodyPr>
            <a:normAutofit lnSpcReduction="10000"/>
          </a:bodyPr>
          <a:lstStyle/>
          <a:p>
            <a:r>
              <a:rPr lang="en-US" sz="2400" dirty="0"/>
              <a:t>Hardware Requirements</a:t>
            </a:r>
          </a:p>
          <a:p>
            <a:pPr marL="971526" lvl="1" indent="-514338"/>
            <a:r>
              <a:rPr lang="en-US" sz="2000" dirty="0"/>
              <a:t>x86 64-bit CPU (Intel / AMD architecture)</a:t>
            </a:r>
          </a:p>
          <a:p>
            <a:pPr marL="971526" lvl="1" indent="-514338"/>
            <a:r>
              <a:rPr lang="en-US" sz="2000" dirty="0"/>
              <a:t>4 GB RAM</a:t>
            </a:r>
          </a:p>
          <a:p>
            <a:pPr marL="971526" lvl="1" indent="-514338"/>
            <a:r>
              <a:rPr lang="en-US" sz="2000" dirty="0"/>
              <a:t>5 GB free disk space</a:t>
            </a:r>
          </a:p>
          <a:p>
            <a:r>
              <a:rPr lang="en-US" sz="2400" dirty="0"/>
              <a:t>Software Requirements</a:t>
            </a:r>
          </a:p>
          <a:p>
            <a:pPr lvl="1"/>
            <a:r>
              <a:rPr lang="en-US" sz="2000" dirty="0" err="1"/>
              <a:t>Xampp</a:t>
            </a:r>
            <a:r>
              <a:rPr lang="en-US" sz="2000" dirty="0"/>
              <a:t> Server / Control Panel</a:t>
            </a:r>
          </a:p>
          <a:p>
            <a:r>
              <a:rPr lang="en-US" sz="2400" dirty="0"/>
              <a:t>Browser Compatibility</a:t>
            </a:r>
          </a:p>
          <a:p>
            <a:pPr marL="800089" lvl="1" indent="-342900"/>
            <a:r>
              <a:rPr lang="en-US" sz="2000" dirty="0"/>
              <a:t>Any modern web browser like Google Chrome, Mozilla Firefox </a:t>
            </a:r>
            <a:r>
              <a:rPr lang="en-US" sz="2000" dirty="0" err="1"/>
              <a:t>etc</a:t>
            </a:r>
            <a:endParaRPr lang="en-US" sz="2000" dirty="0"/>
          </a:p>
        </p:txBody>
      </p:sp>
    </p:spTree>
    <p:extLst>
      <p:ext uri="{BB962C8B-B14F-4D97-AF65-F5344CB8AC3E}">
        <p14:creationId xmlns:p14="http://schemas.microsoft.com/office/powerpoint/2010/main" val="237559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723A-51F2-44AC-97CF-FC2F6A8E4B9F}"/>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C88A3327-870D-471C-B194-F12702F95416}"/>
              </a:ext>
            </a:extLst>
          </p:cNvPr>
          <p:cNvSpPr>
            <a:spLocks noGrp="1"/>
          </p:cNvSpPr>
          <p:nvPr>
            <p:ph idx="1"/>
          </p:nvPr>
        </p:nvSpPr>
        <p:spPr/>
        <p:txBody>
          <a:bodyPr/>
          <a:lstStyle/>
          <a:p>
            <a:r>
              <a:rPr lang="en-IN" dirty="0"/>
              <a:t>HTML </a:t>
            </a:r>
          </a:p>
          <a:p>
            <a:r>
              <a:rPr lang="en-IN" dirty="0"/>
              <a:t>CSS</a:t>
            </a:r>
          </a:p>
          <a:p>
            <a:r>
              <a:rPr lang="en-IN" dirty="0"/>
              <a:t>JavaScript</a:t>
            </a:r>
          </a:p>
          <a:p>
            <a:r>
              <a:rPr lang="en-IN" dirty="0"/>
              <a:t>PHP</a:t>
            </a:r>
          </a:p>
          <a:p>
            <a:r>
              <a:rPr lang="en-IN" dirty="0" err="1"/>
              <a:t>Xampp</a:t>
            </a:r>
            <a:r>
              <a:rPr lang="en-IN" dirty="0"/>
              <a:t> Server</a:t>
            </a:r>
          </a:p>
          <a:p>
            <a:r>
              <a:rPr lang="en-IN" dirty="0"/>
              <a:t>MySQL</a:t>
            </a:r>
          </a:p>
        </p:txBody>
      </p:sp>
    </p:spTree>
    <p:extLst>
      <p:ext uri="{BB962C8B-B14F-4D97-AF65-F5344CB8AC3E}">
        <p14:creationId xmlns:p14="http://schemas.microsoft.com/office/powerpoint/2010/main" val="164451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D64918-0C71-44D3-9B51-EEBD56D2E610}"/>
              </a:ext>
            </a:extLst>
          </p:cNvPr>
          <p:cNvSpPr>
            <a:spLocks noGrp="1"/>
          </p:cNvSpPr>
          <p:nvPr>
            <p:ph type="title"/>
          </p:nvPr>
        </p:nvSpPr>
        <p:spPr/>
        <p:txBody>
          <a:bodyPr/>
          <a:lstStyle/>
          <a:p>
            <a:r>
              <a:rPr lang="en-US" dirty="0"/>
              <a:t>IMPLEMENTATION</a:t>
            </a:r>
            <a:endParaRPr lang="en-IN" dirty="0"/>
          </a:p>
        </p:txBody>
      </p:sp>
    </p:spTree>
    <p:extLst>
      <p:ext uri="{BB962C8B-B14F-4D97-AF65-F5344CB8AC3E}">
        <p14:creationId xmlns:p14="http://schemas.microsoft.com/office/powerpoint/2010/main" val="219236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070E-4794-455F-93FD-FF7F0F011D39}"/>
              </a:ext>
            </a:extLst>
          </p:cNvPr>
          <p:cNvSpPr>
            <a:spLocks noGrp="1"/>
          </p:cNvSpPr>
          <p:nvPr>
            <p:ph type="title"/>
          </p:nvPr>
        </p:nvSpPr>
        <p:spPr/>
        <p:txBody>
          <a:bodyPr/>
          <a:lstStyle/>
          <a:p>
            <a:r>
              <a:rPr lang="en-US" dirty="0"/>
              <a:t>HOME PAGE</a:t>
            </a:r>
            <a:endParaRPr lang="en-IN" dirty="0"/>
          </a:p>
        </p:txBody>
      </p:sp>
      <p:pic>
        <p:nvPicPr>
          <p:cNvPr id="4" name="Picture 3">
            <a:extLst>
              <a:ext uri="{FF2B5EF4-FFF2-40B4-BE49-F238E27FC236}">
                <a16:creationId xmlns:a16="http://schemas.microsoft.com/office/drawing/2014/main" id="{BAE17B20-2063-4646-8551-EBE9327E6DE4}"/>
              </a:ext>
            </a:extLst>
          </p:cNvPr>
          <p:cNvPicPr>
            <a:picLocks noChangeAspect="1"/>
          </p:cNvPicPr>
          <p:nvPr/>
        </p:nvPicPr>
        <p:blipFill>
          <a:blip r:embed="rId2"/>
          <a:stretch>
            <a:fillRect/>
          </a:stretch>
        </p:blipFill>
        <p:spPr>
          <a:xfrm>
            <a:off x="2626541" y="1501628"/>
            <a:ext cx="6938917" cy="4977205"/>
          </a:xfrm>
          <a:prstGeom prst="rect">
            <a:avLst/>
          </a:prstGeom>
        </p:spPr>
      </p:pic>
    </p:spTree>
    <p:extLst>
      <p:ext uri="{BB962C8B-B14F-4D97-AF65-F5344CB8AC3E}">
        <p14:creationId xmlns:p14="http://schemas.microsoft.com/office/powerpoint/2010/main" val="58710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56E9-CA93-4232-A521-A86D0C16E332}"/>
              </a:ext>
            </a:extLst>
          </p:cNvPr>
          <p:cNvSpPr>
            <a:spLocks noGrp="1"/>
          </p:cNvSpPr>
          <p:nvPr>
            <p:ph type="title"/>
          </p:nvPr>
        </p:nvSpPr>
        <p:spPr/>
        <p:txBody>
          <a:bodyPr/>
          <a:lstStyle/>
          <a:p>
            <a:r>
              <a:rPr lang="en-US" dirty="0"/>
              <a:t>USER SIGN IN</a:t>
            </a:r>
            <a:endParaRPr lang="en-IN" dirty="0"/>
          </a:p>
        </p:txBody>
      </p:sp>
      <p:pic>
        <p:nvPicPr>
          <p:cNvPr id="4" name="Picture 3">
            <a:extLst>
              <a:ext uri="{FF2B5EF4-FFF2-40B4-BE49-F238E27FC236}">
                <a16:creationId xmlns:a16="http://schemas.microsoft.com/office/drawing/2014/main" id="{6B8BB44F-7C3B-41D9-84B3-6E0B48CAA2FC}"/>
              </a:ext>
            </a:extLst>
          </p:cNvPr>
          <p:cNvPicPr>
            <a:picLocks noChangeAspect="1"/>
          </p:cNvPicPr>
          <p:nvPr/>
        </p:nvPicPr>
        <p:blipFill>
          <a:blip r:embed="rId2"/>
          <a:stretch>
            <a:fillRect/>
          </a:stretch>
        </p:blipFill>
        <p:spPr>
          <a:xfrm>
            <a:off x="2592924" y="1459781"/>
            <a:ext cx="7659405" cy="5079437"/>
          </a:xfrm>
          <a:prstGeom prst="rect">
            <a:avLst/>
          </a:prstGeom>
        </p:spPr>
      </p:pic>
    </p:spTree>
    <p:extLst>
      <p:ext uri="{BB962C8B-B14F-4D97-AF65-F5344CB8AC3E}">
        <p14:creationId xmlns:p14="http://schemas.microsoft.com/office/powerpoint/2010/main" val="939763155"/>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297</TotalTime>
  <Words>620</Words>
  <Application>Microsoft Office PowerPoint</Application>
  <PresentationFormat>Widescreen</PresentationFormat>
  <Paragraphs>78</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Wisp</vt:lpstr>
      <vt:lpstr>Ticket Booking System Using PHP</vt:lpstr>
      <vt:lpstr>INTRODUCTION</vt:lpstr>
      <vt:lpstr>OBJECTIVES</vt:lpstr>
      <vt:lpstr>SYSTEM DESIGN</vt:lpstr>
      <vt:lpstr>SYSTEM REQUIREMENTS</vt:lpstr>
      <vt:lpstr>TECHNOLOGIES USED</vt:lpstr>
      <vt:lpstr>IMPLEMENTATION</vt:lpstr>
      <vt:lpstr>HOME PAGE</vt:lpstr>
      <vt:lpstr>USER SIGN IN</vt:lpstr>
      <vt:lpstr>USER – TRAIN BOOKING</vt:lpstr>
      <vt:lpstr>USER – BUS BOOKING</vt:lpstr>
      <vt:lpstr>USER – SEE BOOKINGS MADE BY USER</vt:lpstr>
      <vt:lpstr>USER – TRAIN SCHEDULE</vt:lpstr>
      <vt:lpstr>ADMIN SIGN IN</vt:lpstr>
      <vt:lpstr>ADMIN – HOME PAGE</vt:lpstr>
      <vt:lpstr>ADMIN – TRAIN BOOKING DB</vt:lpstr>
      <vt:lpstr>ADMIN – BUS BOOKING DB</vt:lpstr>
      <vt:lpstr>REGISTER</vt:lpstr>
      <vt:lpstr>DATABASE STRUCTURE</vt:lpstr>
      <vt:lpstr>DATABASE STRUCTURE</vt:lpstr>
      <vt:lpstr>DATABASE STRUCTURE</vt:lpstr>
      <vt:lpstr>DATABASE STRUCTURE</vt:lpstr>
      <vt:lpstr>CHALLENGES</vt:lpstr>
      <vt:lpstr>ACCOMPLISHMENTS</vt:lpstr>
      <vt:lpstr>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BTECH-IT SECOND YEAR IT-2B</dc:title>
  <dc:creator>Sahil</dc:creator>
  <cp:lastModifiedBy>Sahil Makol</cp:lastModifiedBy>
  <cp:revision>34</cp:revision>
  <dcterms:created xsi:type="dcterms:W3CDTF">2020-11-26T14:09:45Z</dcterms:created>
  <dcterms:modified xsi:type="dcterms:W3CDTF">2021-12-22T05:05:57Z</dcterms:modified>
</cp:coreProperties>
</file>