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70" autoAdjust="0"/>
  </p:normalViewPr>
  <p:slideViewPr>
    <p:cSldViewPr snapToGrid="0">
      <p:cViewPr varScale="1">
        <p:scale>
          <a:sx n="84" d="100"/>
          <a:sy n="84" d="100"/>
        </p:scale>
        <p:origin x="142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geography.com/choropleth-maps-data-classific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3310f45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e3310f45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3310f45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3310f45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3310f45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3310f45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 depends on how we treat the data.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 levels consist of different information layers.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DV this diff levels it means we have to implement different techniques into it.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e3310f45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e3310f45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Hoping that we can convert the potential points of data as measures of intensity.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depends on how we ask the questions,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3310f45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3310f45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make comparisons fair? By Normalization. Because different state’s sizes are different.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e3310f45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e3310f45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make sure we get correct visual and correct distribution.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Compound statistics should not be normalized. They are using intensity already.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e3310f4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e3310f4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Cf: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https://gisgeography.com/choropleth-maps-data-classification/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many divisions/beams we need per group?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Maps collide in so many ways. If classifications are decided by different intervals , every class will result in a different interpretation. The units may tell a totally different story.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e3310f45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e3310f45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e3310f45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e3310f45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e3310f45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e3310f45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eafletjs.com/examples/choropleth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maps.github.io/blog/posts/animated-choropleths/" TargetMode="External"/><Relationship Id="rId5" Type="http://schemas.openxmlformats.org/officeDocument/2006/relationships/hyperlink" Target="http://bl.ocks.org/stevenae/8362841" TargetMode="External"/><Relationship Id="rId4" Type="http://schemas.openxmlformats.org/officeDocument/2006/relationships/hyperlink" Target="http://datamaps.github.io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pps.npr.org/2015/05/11/hex-tile-map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projects.fivethirtyeight.com/2016-swing-the-elec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Choropleth Map &amp; classification methods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2020.02.25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Sharon Hsiao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Map tools: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Leaflet Choropleth tutorial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http://leafletjs.com/examples/choropleth.html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DataMaps (using topojson)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http://datamaps.github.io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Interactive Choropleth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http://bl.ocks.org/stevenae/8362841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>
                <a:solidFill>
                  <a:schemeClr val="dk1"/>
                </a:solidFill>
              </a:rPr>
              <a:t>Interactive maps with rMaps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/>
              </a:rPr>
              <a:t>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6"/>
              </a:rPr>
              <a:t>http://rmaps.github.io/blog/posts/animated-choropleths/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To-Do: </a:t>
            </a:r>
            <a:r>
              <a:rPr lang="en">
                <a:highlight>
                  <a:srgbClr val="FFFF00"/>
                </a:highlight>
              </a:rPr>
              <a:t>(submit </a:t>
            </a:r>
            <a:r>
              <a:rPr lang="en" sz="1600" b="1">
                <a:highlight>
                  <a:srgbClr val="FFFF00"/>
                </a:highlight>
              </a:rPr>
              <a:t>leaflet_az.html</a:t>
            </a:r>
            <a:r>
              <a:rPr lang="en" sz="1600">
                <a:highlight>
                  <a:srgbClr val="FFFF00"/>
                </a:highlight>
              </a:rPr>
              <a:t> +</a:t>
            </a:r>
            <a:r>
              <a:rPr lang="en" sz="1600" b="1">
                <a:highlight>
                  <a:srgbClr val="FFFF00"/>
                </a:highlight>
              </a:rPr>
              <a:t> az.js </a:t>
            </a:r>
            <a:r>
              <a:rPr lang="en">
                <a:highlight>
                  <a:srgbClr val="FFFF00"/>
                </a:highlight>
              </a:rPr>
              <a:t>for attendance)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Leaflet tutorial (leaflet_tutorial.html + us-states.js)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Duplicate the Leaflet tutorial and create ONLY </a:t>
            </a:r>
            <a:r>
              <a:rPr lang="en" sz="1600" b="1">
                <a:solidFill>
                  <a:schemeClr val="dk1"/>
                </a:solidFill>
              </a:rPr>
              <a:t>Arizona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 b="1">
                <a:solidFill>
                  <a:schemeClr val="dk1"/>
                </a:solidFill>
              </a:rPr>
              <a:t>population by county </a:t>
            </a:r>
            <a:r>
              <a:rPr lang="en" sz="1600">
                <a:solidFill>
                  <a:schemeClr val="dk1"/>
                </a:solidFill>
              </a:rPr>
              <a:t>(create </a:t>
            </a:r>
            <a:r>
              <a:rPr lang="en" sz="1600" b="1">
                <a:solidFill>
                  <a:schemeClr val="dk1"/>
                </a:solidFill>
              </a:rPr>
              <a:t>leaflet_az.html</a:t>
            </a:r>
            <a:r>
              <a:rPr lang="en" sz="1600">
                <a:solidFill>
                  <a:schemeClr val="dk1"/>
                </a:solidFill>
              </a:rPr>
              <a:t> +</a:t>
            </a:r>
            <a:r>
              <a:rPr lang="en" sz="1600" b="1">
                <a:solidFill>
                  <a:schemeClr val="dk1"/>
                </a:solidFill>
              </a:rPr>
              <a:t> az.js)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You need AZ county information (maps coordinates) GeoJson or csv: 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https://github.com/deldersveld/topojson/blob/master/countries/us-states/AZ-04-arizona-counties.json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Add density variable and value to az.js   (AZ population by county)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Configure proper color scheme and scale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i="1">
                <a:solidFill>
                  <a:schemeClr val="dk1"/>
                </a:solidFill>
              </a:rPr>
              <a:t>Equal, quartile, or natural, which is better?</a:t>
            </a:r>
            <a:endParaRPr sz="1600" i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 i="1">
                <a:solidFill>
                  <a:schemeClr val="dk1"/>
                </a:solidFill>
              </a:rPr>
              <a:t>how do you add a layer of 2012 election vote results by county to leaflet_az.html?</a:t>
            </a:r>
            <a:endParaRPr sz="16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6042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type: Discrete vs Continuous </a:t>
            </a:r>
            <a:endParaRPr sz="28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 of  vs range of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Points vs area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level: Nominal, Ordinal, Interval, Ratio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Nominal: Has name or class only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Ordinal: Has rank only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Interval: Has value on arbitrary scale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Ratio:  Has value on scale with absolute zero value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57675"/>
            <a:ext cx="8520600" cy="9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Normalization: </a:t>
            </a:r>
            <a:r>
              <a:rPr lang="en" sz="1800">
                <a:solidFill>
                  <a:schemeClr val="dk2"/>
                </a:solidFill>
              </a:rPr>
              <a:t>Transforms measures of magnitude (counts or weights) into measures of intensity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621600"/>
            <a:ext cx="8520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Factoring out the size of the domain when you wish to compare counts collected over unequal areas or populations. </a:t>
            </a:r>
            <a:endParaRPr>
              <a:solidFill>
                <a:srgbClr val="41414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625" y="1444600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300" y="14446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000825" y="479150"/>
            <a:ext cx="78771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14141"/>
                </a:solidFill>
              </a:rPr>
              <a:t>Population Density = Count of Population / Land Area (left)</a:t>
            </a:r>
            <a:endParaRPr sz="1800">
              <a:solidFill>
                <a:srgbClr val="41414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14141"/>
                </a:solidFill>
              </a:rPr>
              <a:t>Percent Unemployed = Count of Unemployed / Number in Workforce (right)</a:t>
            </a:r>
            <a:endParaRPr sz="1800">
              <a:solidFill>
                <a:srgbClr val="41414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The choice of the denominator depends on the question being investigated. 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i.e. to investigate the impact of automobiles on the environment, appropriate normalized statistic might be </a:t>
            </a:r>
            <a:r>
              <a:rPr lang="en" i="1"/>
              <a:t>Autos-Per-Hectare</a:t>
            </a:r>
            <a:r>
              <a:rPr lang="en"/>
              <a:t>; to investigate a question of commuting behavior, </a:t>
            </a:r>
            <a:r>
              <a:rPr lang="en" i="1"/>
              <a:t>Autos-Per-Household</a:t>
            </a:r>
            <a:r>
              <a:rPr lang="en"/>
              <a:t> could be more appropriate.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Note: there are several types of statistics that are not appropriate for normalization.</a:t>
            </a:r>
            <a:r>
              <a:rPr lang="en" u="sng"/>
              <a:t> Summary statistics</a:t>
            </a:r>
            <a:r>
              <a:rPr lang="en"/>
              <a:t>, such as averages, medians, or percentages </a:t>
            </a:r>
            <a:r>
              <a:rPr lang="en" u="sng"/>
              <a:t>are already measures of intensity and should not be normalized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20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Deciding Classification for Choropleth Maps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835750"/>
            <a:ext cx="6884628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solidFill>
                  <a:srgbClr val="333333"/>
                </a:solidFill>
              </a:rPr>
              <a:t>EQUAL INTERVAL 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//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use when data is evenly distributed</a:t>
            </a:r>
            <a:endParaRPr sz="1500" dirty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○"/>
            </a:pPr>
            <a:r>
              <a:rPr lang="en" sz="1500" dirty="0">
                <a:solidFill>
                  <a:srgbClr val="333333"/>
                </a:solidFill>
              </a:rPr>
              <a:t>Avoid equal interval if your data are skewed to one end or if you have one or two really large outlier values.</a:t>
            </a:r>
            <a:r>
              <a:rPr lang="en" sz="1100" dirty="0">
                <a:solidFill>
                  <a:srgbClr val="333333"/>
                </a:solidFill>
              </a:rPr>
              <a:t> 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//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avoid particular skewed data.</a:t>
            </a:r>
            <a:endParaRPr sz="15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en" sz="1500" dirty="0">
                <a:solidFill>
                  <a:srgbClr val="333333"/>
                </a:solidFill>
              </a:rPr>
              <a:t>QUANTILES: 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//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stretched out distribution, every beam carries same amount.</a:t>
            </a:r>
            <a:endParaRPr sz="1100" dirty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○"/>
            </a:pPr>
            <a:r>
              <a:rPr lang="en" sz="1500" dirty="0">
                <a:solidFill>
                  <a:srgbClr val="333333"/>
                </a:solidFill>
              </a:rPr>
              <a:t>Drawback: you can end up with classes that have very different numerical ranges (e.g., 1-4, 4-9, 9-250…the last class is huge)</a:t>
            </a:r>
            <a:endParaRPr sz="1500" dirty="0">
              <a:solidFill>
                <a:srgbClr val="333333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en" sz="1500" dirty="0">
                <a:solidFill>
                  <a:srgbClr val="333333"/>
                </a:solidFill>
              </a:rPr>
              <a:t>NATURAL BREAKS (JENKS)</a:t>
            </a:r>
            <a:endParaRPr sz="1500" dirty="0">
              <a:solidFill>
                <a:srgbClr val="333333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○"/>
            </a:pPr>
            <a:r>
              <a:rPr lang="en" sz="1500" dirty="0">
                <a:solidFill>
                  <a:srgbClr val="333333"/>
                </a:solidFill>
              </a:rPr>
              <a:t>Drawback: each dataset generates a unique classification solution, not suitable for comparing across series. 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//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not generalizable. Take into account the standard deviation and stuff. Harder to compare across a series. Try to 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</a:rPr>
              <a:t>optimiza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 potential skewed distributions and potential large classes.</a:t>
            </a:r>
            <a:endParaRPr sz="11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en" sz="1500" dirty="0">
                <a:solidFill>
                  <a:srgbClr val="333333"/>
                </a:solidFill>
              </a:rPr>
              <a:t>PRETTY BREAKS. 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//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compound technique of natural breaks. The difference here is that they usually round up the divisions. Allows us to do each class comparison. </a:t>
            </a:r>
            <a:endParaRPr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7" name="Google Shape;87;p18" descr="Equal Interval Legen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850" y="206025"/>
            <a:ext cx="15906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 descr="Quantile Legen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3863" y="1359425"/>
            <a:ext cx="15906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 descr="Natural Breaks Legen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0050" y="2562663"/>
            <a:ext cx="15906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 descr="Pretty Breaks Legen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0050" y="3765900"/>
            <a:ext cx="16383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4563"/>
            <a:ext cx="8839204" cy="2794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Choropleth map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Collect data at points, count points in polygon, </a:t>
            </a:r>
            <a:r>
              <a:rPr lang="en" u="sng" dirty="0"/>
              <a:t>normalize</a:t>
            </a:r>
            <a:r>
              <a:rPr lang="en" dirty="0"/>
              <a:t> by </a:t>
            </a:r>
            <a:r>
              <a:rPr lang="en" b="1" i="1" dirty="0"/>
              <a:t>area</a:t>
            </a:r>
            <a:r>
              <a:rPr lang="en" dirty="0"/>
              <a:t>, then </a:t>
            </a:r>
            <a:r>
              <a:rPr lang="en" u="sng" dirty="0"/>
              <a:t>classify</a:t>
            </a:r>
            <a:r>
              <a:rPr lang="en" dirty="0"/>
              <a:t> for choropleth map.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dirty="0">
                <a:solidFill>
                  <a:schemeClr val="accent5">
                    <a:lumMod val="75000"/>
                  </a:schemeClr>
                </a:solidFill>
              </a:rPr>
              <a:t>// it can be a ratio.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" sz="1200" dirty="0">
                <a:solidFill>
                  <a:schemeClr val="accent5">
                    <a:lumMod val="75000"/>
                  </a:schemeClr>
                </a:solidFill>
              </a:rPr>
              <a:t>he normalization is determined by denominator.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Then the classification type is decided for each map.</a:t>
            </a:r>
            <a:endParaRPr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227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Hex Tile maps in Tableau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http://blog.apps.npr.org/2015/05/11/hex-tile-maps.html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Interactive vis + small multiples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linkClick r:id="rId4"/>
              </a:rPr>
              <a:t>https://projects.fivethirtyeight.com/2016-swing-the-election/</a:t>
            </a: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139700" indent="0">
              <a:buSzPts val="1400"/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// Intensity comparison is shown, the place</a:t>
            </a:r>
            <a:br>
              <a:rPr lang="en-US" sz="1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where each state is is shown, </a:t>
            </a:r>
            <a:br>
              <a:rPr lang="en-US" sz="1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small multiples help us make static comparisons and interactive </a:t>
            </a:r>
            <a:br>
              <a:rPr lang="en-US" sz="1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viz gives user to play with data. Combining these two helps in </a:t>
            </a:r>
            <a:br>
              <a:rPr lang="en-US" sz="1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comparison a lot. Check the 538 website. </a:t>
            </a:r>
            <a:endParaRPr lang="en" dirty="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8344" y="1865376"/>
            <a:ext cx="3852804" cy="300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862</Words>
  <Application>Microsoft Office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</vt:lpstr>
      <vt:lpstr>Verdana</vt:lpstr>
      <vt:lpstr>Simple Light</vt:lpstr>
      <vt:lpstr>Choropleth Map &amp; classification methods</vt:lpstr>
      <vt:lpstr>Statistics</vt:lpstr>
      <vt:lpstr>Normalization: Transforms measures of magnitude (counts or weights) into measures of intensity</vt:lpstr>
      <vt:lpstr>PowerPoint Presentation</vt:lpstr>
      <vt:lpstr>The choice of the denominator depends on the question being investigated. </vt:lpstr>
      <vt:lpstr>Deciding Classification for Choropleth Maps</vt:lpstr>
      <vt:lpstr>PowerPoint Presentation</vt:lpstr>
      <vt:lpstr>Choropleth map</vt:lpstr>
      <vt:lpstr>PowerPoint Presentation</vt:lpstr>
      <vt:lpstr>Interactive Map tools:</vt:lpstr>
      <vt:lpstr>Today’s To-Do: (submit leaflet_az.html + az.js for attendance)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Choropleth Map &amp; classification methods</dc:title>
  <cp:lastModifiedBy>Sagar Parekh</cp:lastModifiedBy>
  <cp:revision>6</cp:revision>
  <dcterms:modified xsi:type="dcterms:W3CDTF">2020-02-25T18:17:46Z</dcterms:modified>
</cp:coreProperties>
</file>