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9"/>
  </p:notesMasterIdLst>
  <p:handoutMasterIdLst>
    <p:handoutMasterId r:id="rId30"/>
  </p:handoutMasterIdLst>
  <p:sldIdLst>
    <p:sldId id="400" r:id="rId5"/>
    <p:sldId id="391" r:id="rId6"/>
    <p:sldId id="403" r:id="rId7"/>
    <p:sldId id="270" r:id="rId8"/>
    <p:sldId id="261" r:id="rId9"/>
    <p:sldId id="404" r:id="rId10"/>
    <p:sldId id="260" r:id="rId11"/>
    <p:sldId id="405" r:id="rId12"/>
    <p:sldId id="406" r:id="rId13"/>
    <p:sldId id="407" r:id="rId14"/>
    <p:sldId id="408" r:id="rId15"/>
    <p:sldId id="409" r:id="rId16"/>
    <p:sldId id="410" r:id="rId17"/>
    <p:sldId id="411" r:id="rId18"/>
    <p:sldId id="412" r:id="rId19"/>
    <p:sldId id="413" r:id="rId20"/>
    <p:sldId id="415" r:id="rId21"/>
    <p:sldId id="414" r:id="rId22"/>
    <p:sldId id="422" r:id="rId23"/>
    <p:sldId id="418" r:id="rId24"/>
    <p:sldId id="423" r:id="rId25"/>
    <p:sldId id="398" r:id="rId26"/>
    <p:sldId id="420"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67" d="100"/>
          <a:sy n="67" d="100"/>
        </p:scale>
        <p:origin x="64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4/18/2023</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4/18/2023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3</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4</a:t>
            </a:fld>
            <a:endParaRPr lang="en-US" dirty="0"/>
          </a:p>
        </p:txBody>
      </p:sp>
    </p:spTree>
    <p:extLst>
      <p:ext uri="{BB962C8B-B14F-4D97-AF65-F5344CB8AC3E}">
        <p14:creationId xmlns:p14="http://schemas.microsoft.com/office/powerpoint/2010/main" val="23974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6</a:t>
            </a:fld>
            <a:endParaRPr lang="en-US" dirty="0"/>
          </a:p>
        </p:txBody>
      </p:sp>
    </p:spTree>
    <p:extLst>
      <p:ext uri="{BB962C8B-B14F-4D97-AF65-F5344CB8AC3E}">
        <p14:creationId xmlns:p14="http://schemas.microsoft.com/office/powerpoint/2010/main" val="23730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15</a:t>
            </a:fld>
            <a:endParaRPr lang="en-US" dirty="0"/>
          </a:p>
        </p:txBody>
      </p:sp>
    </p:spTree>
    <p:extLst>
      <p:ext uri="{BB962C8B-B14F-4D97-AF65-F5344CB8AC3E}">
        <p14:creationId xmlns:p14="http://schemas.microsoft.com/office/powerpoint/2010/main" val="338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20</a:t>
            </a:fld>
            <a:endParaRPr lang="en-US" dirty="0"/>
          </a:p>
        </p:txBody>
      </p:sp>
    </p:spTree>
    <p:extLst>
      <p:ext uri="{BB962C8B-B14F-4D97-AF65-F5344CB8AC3E}">
        <p14:creationId xmlns:p14="http://schemas.microsoft.com/office/powerpoint/2010/main" val="268142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22</a:t>
            </a:fld>
            <a:endParaRPr lang="en-US" dirty="0"/>
          </a:p>
        </p:txBody>
      </p:sp>
    </p:spTree>
    <p:extLst>
      <p:ext uri="{BB962C8B-B14F-4D97-AF65-F5344CB8AC3E}">
        <p14:creationId xmlns:p14="http://schemas.microsoft.com/office/powerpoint/2010/main" val="3378875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24</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140251"/>
          </a:xfrm>
        </p:spPr>
        <p:txBody>
          <a:bodyPr>
            <a:normAutofit/>
          </a:bodyPr>
          <a:lstStyle/>
          <a:p>
            <a:r>
              <a:rPr lang="en-US" sz="4000" i="0" dirty="0">
                <a:effectLst/>
              </a:rPr>
              <a:t>Analysis of Starbucks Drink Prices, Profits, and Stocks</a:t>
            </a:r>
            <a:endParaRPr lang="en-US" sz="9600" dirty="0"/>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263431" y="3903138"/>
            <a:ext cx="3832570" cy="1191977"/>
          </a:xfrm>
        </p:spPr>
        <p:txBody>
          <a:bodyPr/>
          <a:lstStyle/>
          <a:p>
            <a:r>
              <a:rPr lang="en-US" dirty="0"/>
              <a:t>Alexander Nguyen</a:t>
            </a:r>
          </a:p>
          <a:p>
            <a:r>
              <a:rPr lang="en-US" dirty="0"/>
              <a:t>CSC 4780</a:t>
            </a:r>
          </a:p>
        </p:txBody>
      </p:sp>
      <p:sp useBgFill="1">
        <p:nvSpPr>
          <p:cNvPr id="4" name="Subtitle 18">
            <a:extLst>
              <a:ext uri="{FF2B5EF4-FFF2-40B4-BE49-F238E27FC236}">
                <a16:creationId xmlns:a16="http://schemas.microsoft.com/office/drawing/2014/main" id="{78E30288-9F56-6613-DFF4-65CD70703B49}"/>
              </a:ext>
            </a:extLst>
          </p:cNvPr>
          <p:cNvSpPr txBox="1">
            <a:spLocks/>
          </p:cNvSpPr>
          <p:nvPr/>
        </p:nvSpPr>
        <p:spPr>
          <a:xfrm>
            <a:off x="6095999" y="3903138"/>
            <a:ext cx="3832570" cy="119197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Sagar Patel</a:t>
            </a:r>
          </a:p>
          <a:p>
            <a:r>
              <a:rPr lang="en-US" dirty="0"/>
              <a:t>CSC 4780</a:t>
            </a:r>
          </a:p>
        </p:txBody>
      </p:sp>
    </p:spTree>
    <p:extLst>
      <p:ext uri="{BB962C8B-B14F-4D97-AF65-F5344CB8AC3E}">
        <p14:creationId xmlns:p14="http://schemas.microsoft.com/office/powerpoint/2010/main" val="31964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Coffee Bean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10</a:t>
            </a:fld>
            <a:endParaRPr lang="en-US"/>
          </a:p>
        </p:txBody>
      </p:sp>
      <p:pic>
        <p:nvPicPr>
          <p:cNvPr id="5" name="Picture 4">
            <a:extLst>
              <a:ext uri="{FF2B5EF4-FFF2-40B4-BE49-F238E27FC236}">
                <a16:creationId xmlns:a16="http://schemas.microsoft.com/office/drawing/2014/main" id="{70F13534-4320-F2CD-9DE0-5046D7F507D3}"/>
              </a:ext>
            </a:extLst>
          </p:cNvPr>
          <p:cNvPicPr>
            <a:picLocks noChangeAspect="1"/>
          </p:cNvPicPr>
          <p:nvPr/>
        </p:nvPicPr>
        <p:blipFill>
          <a:blip r:embed="rId4"/>
          <a:stretch>
            <a:fillRect/>
          </a:stretch>
        </p:blipFill>
        <p:spPr>
          <a:xfrm>
            <a:off x="830508" y="324538"/>
            <a:ext cx="3181350" cy="4552950"/>
          </a:xfrm>
          <a:prstGeom prst="rect">
            <a:avLst/>
          </a:prstGeom>
        </p:spPr>
      </p:pic>
      <p:pic>
        <p:nvPicPr>
          <p:cNvPr id="8" name="Picture 7">
            <a:extLst>
              <a:ext uri="{FF2B5EF4-FFF2-40B4-BE49-F238E27FC236}">
                <a16:creationId xmlns:a16="http://schemas.microsoft.com/office/drawing/2014/main" id="{CF551BCB-C346-87D5-D9A3-922FB11BBA3B}"/>
              </a:ext>
            </a:extLst>
          </p:cNvPr>
          <p:cNvPicPr>
            <a:picLocks noChangeAspect="1"/>
          </p:cNvPicPr>
          <p:nvPr/>
        </p:nvPicPr>
        <p:blipFill>
          <a:blip r:embed="rId5"/>
          <a:stretch>
            <a:fillRect/>
          </a:stretch>
        </p:blipFill>
        <p:spPr>
          <a:xfrm>
            <a:off x="4474710" y="324538"/>
            <a:ext cx="6808272" cy="5303203"/>
          </a:xfrm>
          <a:prstGeom prst="rect">
            <a:avLst/>
          </a:prstGeom>
        </p:spPr>
      </p:pic>
    </p:spTree>
    <p:extLst>
      <p:ext uri="{BB962C8B-B14F-4D97-AF65-F5344CB8AC3E}">
        <p14:creationId xmlns:p14="http://schemas.microsoft.com/office/powerpoint/2010/main" val="380525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Soybean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11</a:t>
            </a:fld>
            <a:endParaRPr lang="en-US"/>
          </a:p>
        </p:txBody>
      </p:sp>
      <p:pic>
        <p:nvPicPr>
          <p:cNvPr id="4" name="Picture 3">
            <a:extLst>
              <a:ext uri="{FF2B5EF4-FFF2-40B4-BE49-F238E27FC236}">
                <a16:creationId xmlns:a16="http://schemas.microsoft.com/office/drawing/2014/main" id="{38F00EB6-DC9C-82EA-D5C7-CA931D5543BF}"/>
              </a:ext>
            </a:extLst>
          </p:cNvPr>
          <p:cNvPicPr>
            <a:picLocks noChangeAspect="1"/>
          </p:cNvPicPr>
          <p:nvPr/>
        </p:nvPicPr>
        <p:blipFill>
          <a:blip r:embed="rId4"/>
          <a:stretch>
            <a:fillRect/>
          </a:stretch>
        </p:blipFill>
        <p:spPr>
          <a:xfrm>
            <a:off x="296991" y="272571"/>
            <a:ext cx="3880728" cy="3777136"/>
          </a:xfrm>
          <a:prstGeom prst="rect">
            <a:avLst/>
          </a:prstGeom>
        </p:spPr>
      </p:pic>
      <p:pic>
        <p:nvPicPr>
          <p:cNvPr id="7" name="Picture 6">
            <a:extLst>
              <a:ext uri="{FF2B5EF4-FFF2-40B4-BE49-F238E27FC236}">
                <a16:creationId xmlns:a16="http://schemas.microsoft.com/office/drawing/2014/main" id="{3F1D9AEC-12DA-A457-C003-E7D8CBF97E36}"/>
              </a:ext>
            </a:extLst>
          </p:cNvPr>
          <p:cNvPicPr>
            <a:picLocks noChangeAspect="1"/>
          </p:cNvPicPr>
          <p:nvPr/>
        </p:nvPicPr>
        <p:blipFill>
          <a:blip r:embed="rId5"/>
          <a:stretch>
            <a:fillRect/>
          </a:stretch>
        </p:blipFill>
        <p:spPr>
          <a:xfrm>
            <a:off x="4474709" y="272571"/>
            <a:ext cx="7158491" cy="5396709"/>
          </a:xfrm>
          <a:prstGeom prst="rect">
            <a:avLst/>
          </a:prstGeom>
        </p:spPr>
      </p:pic>
    </p:spTree>
    <p:extLst>
      <p:ext uri="{BB962C8B-B14F-4D97-AF65-F5344CB8AC3E}">
        <p14:creationId xmlns:p14="http://schemas.microsoft.com/office/powerpoint/2010/main" val="262649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Sugar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12</a:t>
            </a:fld>
            <a:endParaRPr lang="en-US"/>
          </a:p>
        </p:txBody>
      </p:sp>
      <p:pic>
        <p:nvPicPr>
          <p:cNvPr id="5" name="Picture 4">
            <a:extLst>
              <a:ext uri="{FF2B5EF4-FFF2-40B4-BE49-F238E27FC236}">
                <a16:creationId xmlns:a16="http://schemas.microsoft.com/office/drawing/2014/main" id="{B6912174-21BB-10AE-AF85-EF771FDCBF8D}"/>
              </a:ext>
            </a:extLst>
          </p:cNvPr>
          <p:cNvPicPr>
            <a:picLocks noChangeAspect="1"/>
          </p:cNvPicPr>
          <p:nvPr/>
        </p:nvPicPr>
        <p:blipFill>
          <a:blip r:embed="rId4"/>
          <a:stretch>
            <a:fillRect/>
          </a:stretch>
        </p:blipFill>
        <p:spPr>
          <a:xfrm>
            <a:off x="804862" y="272571"/>
            <a:ext cx="2657475" cy="4486275"/>
          </a:xfrm>
          <a:prstGeom prst="rect">
            <a:avLst/>
          </a:prstGeom>
        </p:spPr>
      </p:pic>
      <p:pic>
        <p:nvPicPr>
          <p:cNvPr id="8" name="Picture 7">
            <a:extLst>
              <a:ext uri="{FF2B5EF4-FFF2-40B4-BE49-F238E27FC236}">
                <a16:creationId xmlns:a16="http://schemas.microsoft.com/office/drawing/2014/main" id="{BB3F25DA-440E-B3C1-513F-6775FB4BE789}"/>
              </a:ext>
            </a:extLst>
          </p:cNvPr>
          <p:cNvPicPr>
            <a:picLocks noChangeAspect="1"/>
          </p:cNvPicPr>
          <p:nvPr/>
        </p:nvPicPr>
        <p:blipFill>
          <a:blip r:embed="rId5"/>
          <a:stretch>
            <a:fillRect/>
          </a:stretch>
        </p:blipFill>
        <p:spPr>
          <a:xfrm>
            <a:off x="4211598" y="272571"/>
            <a:ext cx="7441922" cy="5396709"/>
          </a:xfrm>
          <a:prstGeom prst="rect">
            <a:avLst/>
          </a:prstGeom>
        </p:spPr>
      </p:pic>
    </p:spTree>
    <p:extLst>
      <p:ext uri="{BB962C8B-B14F-4D97-AF65-F5344CB8AC3E}">
        <p14:creationId xmlns:p14="http://schemas.microsoft.com/office/powerpoint/2010/main" val="301744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Inflation Rate</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13</a:t>
            </a:fld>
            <a:endParaRPr lang="en-US"/>
          </a:p>
        </p:txBody>
      </p:sp>
      <p:pic>
        <p:nvPicPr>
          <p:cNvPr id="4" name="Picture 3">
            <a:extLst>
              <a:ext uri="{FF2B5EF4-FFF2-40B4-BE49-F238E27FC236}">
                <a16:creationId xmlns:a16="http://schemas.microsoft.com/office/drawing/2014/main" id="{F3369623-4542-36F4-C566-285BEC4E18BC}"/>
              </a:ext>
            </a:extLst>
          </p:cNvPr>
          <p:cNvPicPr>
            <a:picLocks noChangeAspect="1"/>
          </p:cNvPicPr>
          <p:nvPr/>
        </p:nvPicPr>
        <p:blipFill>
          <a:blip r:embed="rId4"/>
          <a:stretch>
            <a:fillRect/>
          </a:stretch>
        </p:blipFill>
        <p:spPr>
          <a:xfrm>
            <a:off x="615315" y="272571"/>
            <a:ext cx="2914650" cy="4524375"/>
          </a:xfrm>
          <a:prstGeom prst="rect">
            <a:avLst/>
          </a:prstGeom>
        </p:spPr>
      </p:pic>
      <p:pic>
        <p:nvPicPr>
          <p:cNvPr id="7" name="Picture 6">
            <a:extLst>
              <a:ext uri="{FF2B5EF4-FFF2-40B4-BE49-F238E27FC236}">
                <a16:creationId xmlns:a16="http://schemas.microsoft.com/office/drawing/2014/main" id="{EB57C1FC-C5E0-4935-E3BA-35E672F88B10}"/>
              </a:ext>
            </a:extLst>
          </p:cNvPr>
          <p:cNvPicPr>
            <a:picLocks noChangeAspect="1"/>
          </p:cNvPicPr>
          <p:nvPr/>
        </p:nvPicPr>
        <p:blipFill>
          <a:blip r:embed="rId5"/>
          <a:stretch>
            <a:fillRect/>
          </a:stretch>
        </p:blipFill>
        <p:spPr>
          <a:xfrm>
            <a:off x="4243588" y="272571"/>
            <a:ext cx="7186411" cy="5315429"/>
          </a:xfrm>
          <a:prstGeom prst="rect">
            <a:avLst/>
          </a:prstGeom>
        </p:spPr>
      </p:pic>
    </p:spTree>
    <p:extLst>
      <p:ext uri="{BB962C8B-B14F-4D97-AF65-F5344CB8AC3E}">
        <p14:creationId xmlns:p14="http://schemas.microsoft.com/office/powerpoint/2010/main" val="361282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Stock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14</a:t>
            </a:fld>
            <a:endParaRPr lang="en-US"/>
          </a:p>
        </p:txBody>
      </p:sp>
      <p:pic>
        <p:nvPicPr>
          <p:cNvPr id="5" name="Picture 4">
            <a:extLst>
              <a:ext uri="{FF2B5EF4-FFF2-40B4-BE49-F238E27FC236}">
                <a16:creationId xmlns:a16="http://schemas.microsoft.com/office/drawing/2014/main" id="{248CFE37-A5DB-5BC5-84AA-94717CFD2C5E}"/>
              </a:ext>
            </a:extLst>
          </p:cNvPr>
          <p:cNvPicPr>
            <a:picLocks noChangeAspect="1"/>
          </p:cNvPicPr>
          <p:nvPr/>
        </p:nvPicPr>
        <p:blipFill>
          <a:blip r:embed="rId4"/>
          <a:stretch>
            <a:fillRect/>
          </a:stretch>
        </p:blipFill>
        <p:spPr>
          <a:xfrm>
            <a:off x="782955" y="272571"/>
            <a:ext cx="2457450" cy="4457700"/>
          </a:xfrm>
          <a:prstGeom prst="rect">
            <a:avLst/>
          </a:prstGeom>
        </p:spPr>
      </p:pic>
      <p:pic>
        <p:nvPicPr>
          <p:cNvPr id="8" name="Picture 7">
            <a:extLst>
              <a:ext uri="{FF2B5EF4-FFF2-40B4-BE49-F238E27FC236}">
                <a16:creationId xmlns:a16="http://schemas.microsoft.com/office/drawing/2014/main" id="{0E10941D-E31A-B59A-0DB1-2D65382376FE}"/>
              </a:ext>
            </a:extLst>
          </p:cNvPr>
          <p:cNvPicPr>
            <a:picLocks noChangeAspect="1"/>
          </p:cNvPicPr>
          <p:nvPr/>
        </p:nvPicPr>
        <p:blipFill>
          <a:blip r:embed="rId5"/>
          <a:stretch>
            <a:fillRect/>
          </a:stretch>
        </p:blipFill>
        <p:spPr>
          <a:xfrm>
            <a:off x="3821941" y="286022"/>
            <a:ext cx="7496299" cy="5146675"/>
          </a:xfrm>
          <a:prstGeom prst="rect">
            <a:avLst/>
          </a:prstGeom>
        </p:spPr>
      </p:pic>
    </p:spTree>
    <p:extLst>
      <p:ext uri="{BB962C8B-B14F-4D97-AF65-F5344CB8AC3E}">
        <p14:creationId xmlns:p14="http://schemas.microsoft.com/office/powerpoint/2010/main" val="393336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Training</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Tree>
    <p:extLst>
      <p:ext uri="{BB962C8B-B14F-4D97-AF65-F5344CB8AC3E}">
        <p14:creationId xmlns:p14="http://schemas.microsoft.com/office/powerpoint/2010/main" val="428816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dirty="0"/>
              <a:t>Since all our separate data tables shared a common primary key, ‘Year’, we merged the data into one large data table</a:t>
            </a:r>
          </a:p>
          <a:p>
            <a:pPr lvl="1"/>
            <a:r>
              <a:rPr lang="en-US" dirty="0"/>
              <a:t>Still maintaining a single primary key, ‘Year’</a:t>
            </a:r>
          </a:p>
          <a:p>
            <a:pPr lvl="1"/>
            <a:r>
              <a:rPr lang="en-US" dirty="0"/>
              <a:t>The dataset remains normalized in BCNF</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Normalization</a:t>
            </a:r>
          </a:p>
        </p:txBody>
      </p:sp>
      <p:pic>
        <p:nvPicPr>
          <p:cNvPr id="11" name="Picture 10">
            <a:extLst>
              <a:ext uri="{FF2B5EF4-FFF2-40B4-BE49-F238E27FC236}">
                <a16:creationId xmlns:a16="http://schemas.microsoft.com/office/drawing/2014/main" id="{F9395D45-E6E1-46D4-F73F-21F5A69CFE06}"/>
              </a:ext>
            </a:extLst>
          </p:cNvPr>
          <p:cNvPicPr>
            <a:picLocks noChangeAspect="1"/>
          </p:cNvPicPr>
          <p:nvPr/>
        </p:nvPicPr>
        <p:blipFill>
          <a:blip r:embed="rId2"/>
          <a:stretch>
            <a:fillRect/>
          </a:stretch>
        </p:blipFill>
        <p:spPr>
          <a:xfrm>
            <a:off x="1931222" y="3429000"/>
            <a:ext cx="8318908" cy="3214877"/>
          </a:xfrm>
          <a:prstGeom prst="rect">
            <a:avLst/>
          </a:prstGeom>
        </p:spPr>
      </p:pic>
    </p:spTree>
    <p:extLst>
      <p:ext uri="{BB962C8B-B14F-4D97-AF65-F5344CB8AC3E}">
        <p14:creationId xmlns:p14="http://schemas.microsoft.com/office/powerpoint/2010/main" val="177326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dirty="0"/>
              <a:t>In order to train our dataset, we need an expected outcome, ‘</a:t>
            </a:r>
            <a:r>
              <a:rPr lang="en-US" dirty="0" err="1"/>
              <a:t>Stock_Direction</a:t>
            </a:r>
            <a:r>
              <a:rPr lang="en-US" dirty="0"/>
              <a:t>’, to determine the accuracy of our training model. </a:t>
            </a:r>
          </a:p>
          <a:p>
            <a:pPr lvl="1"/>
            <a:r>
              <a:rPr lang="en-US" dirty="0"/>
              <a:t>1 = Stock Price increased from previous year</a:t>
            </a:r>
          </a:p>
          <a:p>
            <a:pPr lvl="1"/>
            <a:r>
              <a:rPr lang="en-US" dirty="0"/>
              <a:t>-1 = Stock Price decreased from previous year</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Expected Outcome/Target Value</a:t>
            </a:r>
          </a:p>
        </p:txBody>
      </p:sp>
      <p:grpSp>
        <p:nvGrpSpPr>
          <p:cNvPr id="10" name="Group 9">
            <a:extLst>
              <a:ext uri="{FF2B5EF4-FFF2-40B4-BE49-F238E27FC236}">
                <a16:creationId xmlns:a16="http://schemas.microsoft.com/office/drawing/2014/main" id="{15A4DAF5-CD48-8FFF-9C89-8320EBFD259F}"/>
              </a:ext>
            </a:extLst>
          </p:cNvPr>
          <p:cNvGrpSpPr/>
          <p:nvPr/>
        </p:nvGrpSpPr>
        <p:grpSpPr>
          <a:xfrm>
            <a:off x="1931222" y="3387055"/>
            <a:ext cx="8471127" cy="3315749"/>
            <a:chOff x="1931222" y="3387055"/>
            <a:chExt cx="8471127" cy="3315749"/>
          </a:xfrm>
        </p:grpSpPr>
        <p:pic>
          <p:nvPicPr>
            <p:cNvPr id="4" name="Picture 3">
              <a:extLst>
                <a:ext uri="{FF2B5EF4-FFF2-40B4-BE49-F238E27FC236}">
                  <a16:creationId xmlns:a16="http://schemas.microsoft.com/office/drawing/2014/main" id="{C4E146DE-E547-9D63-7505-4F3E8E9B5894}"/>
                </a:ext>
              </a:extLst>
            </p:cNvPr>
            <p:cNvPicPr>
              <a:picLocks noChangeAspect="1"/>
            </p:cNvPicPr>
            <p:nvPr/>
          </p:nvPicPr>
          <p:blipFill>
            <a:blip r:embed="rId2"/>
            <a:stretch>
              <a:fillRect/>
            </a:stretch>
          </p:blipFill>
          <p:spPr>
            <a:xfrm>
              <a:off x="1931222" y="3387055"/>
              <a:ext cx="8318908" cy="3214877"/>
            </a:xfrm>
            <a:prstGeom prst="rect">
              <a:avLst/>
            </a:prstGeom>
          </p:spPr>
        </p:pic>
        <p:sp>
          <p:nvSpPr>
            <p:cNvPr id="8" name="Oval 7">
              <a:extLst>
                <a:ext uri="{FF2B5EF4-FFF2-40B4-BE49-F238E27FC236}">
                  <a16:creationId xmlns:a16="http://schemas.microsoft.com/office/drawing/2014/main" id="{2AAC162F-1F65-155A-DEA6-86A73DB14B3D}"/>
                </a:ext>
              </a:extLst>
            </p:cNvPr>
            <p:cNvSpPr/>
            <p:nvPr/>
          </p:nvSpPr>
          <p:spPr>
            <a:xfrm>
              <a:off x="9648804" y="3850547"/>
              <a:ext cx="753545" cy="2852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848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433D-2AB8-5E83-A18C-0F85BA06AB7D}"/>
              </a:ext>
            </a:extLst>
          </p:cNvPr>
          <p:cNvSpPr>
            <a:spLocks noGrp="1"/>
          </p:cNvSpPr>
          <p:nvPr>
            <p:ph type="title"/>
          </p:nvPr>
        </p:nvSpPr>
        <p:spPr>
          <a:xfrm>
            <a:off x="913795" y="609600"/>
            <a:ext cx="10353762" cy="741028"/>
          </a:xfrm>
        </p:spPr>
        <p:txBody>
          <a:bodyPr/>
          <a:lstStyle/>
          <a:p>
            <a:pPr algn="l"/>
            <a:r>
              <a:rPr lang="en-US" dirty="0"/>
              <a:t>Data Training</a:t>
            </a:r>
          </a:p>
        </p:txBody>
      </p:sp>
      <p:sp>
        <p:nvSpPr>
          <p:cNvPr id="3" name="Content Placeholder 2">
            <a:extLst>
              <a:ext uri="{FF2B5EF4-FFF2-40B4-BE49-F238E27FC236}">
                <a16:creationId xmlns:a16="http://schemas.microsoft.com/office/drawing/2014/main" id="{555F7494-3A77-26D8-14AB-35DD7B0E00E2}"/>
              </a:ext>
            </a:extLst>
          </p:cNvPr>
          <p:cNvSpPr>
            <a:spLocks noGrp="1"/>
          </p:cNvSpPr>
          <p:nvPr>
            <p:ph idx="1"/>
          </p:nvPr>
        </p:nvSpPr>
        <p:spPr>
          <a:xfrm>
            <a:off x="913795" y="1812022"/>
            <a:ext cx="10353762" cy="3979177"/>
          </a:xfrm>
        </p:spPr>
        <p:txBody>
          <a:bodyPr/>
          <a:lstStyle/>
          <a:p>
            <a:r>
              <a:rPr lang="en-US" b="1" i="1" dirty="0"/>
              <a:t>NOTE:</a:t>
            </a:r>
            <a:r>
              <a:rPr lang="en-US" dirty="0"/>
              <a:t> Some data for ‘Year’ = 2008 was extrapolated due to lack of existing data</a:t>
            </a:r>
          </a:p>
          <a:p>
            <a:pPr lvl="1"/>
            <a:r>
              <a:rPr lang="en-US" dirty="0"/>
              <a:t>A trendline was produced on both the ‘Average Drink Prices’ plot and ‘Gross Profit’ plot</a:t>
            </a:r>
          </a:p>
          <a:p>
            <a:pPr lvl="1"/>
            <a:r>
              <a:rPr lang="en-US" dirty="0"/>
              <a:t>2008 was the last year stock price decreased from the previous year</a:t>
            </a:r>
          </a:p>
          <a:p>
            <a:pPr lvl="2"/>
            <a:r>
              <a:rPr lang="en-US" dirty="0"/>
              <a:t>2008 was selected for this reason in order to meet the conditions of the chosen training model</a:t>
            </a:r>
          </a:p>
        </p:txBody>
      </p:sp>
      <p:sp>
        <p:nvSpPr>
          <p:cNvPr id="6" name="Slide Number Placeholder 5">
            <a:extLst>
              <a:ext uri="{FF2B5EF4-FFF2-40B4-BE49-F238E27FC236}">
                <a16:creationId xmlns:a16="http://schemas.microsoft.com/office/drawing/2014/main" id="{A98916E5-29CF-D8B7-0279-C5800AD5D653}"/>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7" name="TextBox 6">
            <a:extLst>
              <a:ext uri="{FF2B5EF4-FFF2-40B4-BE49-F238E27FC236}">
                <a16:creationId xmlns:a16="http://schemas.microsoft.com/office/drawing/2014/main" id="{A02DC54F-6466-9192-3FB3-3DAB4176FEA8}"/>
              </a:ext>
            </a:extLst>
          </p:cNvPr>
          <p:cNvSpPr txBox="1"/>
          <p:nvPr/>
        </p:nvSpPr>
        <p:spPr>
          <a:xfrm>
            <a:off x="913795" y="1295904"/>
            <a:ext cx="3733706" cy="369332"/>
          </a:xfrm>
          <a:prstGeom prst="rect">
            <a:avLst/>
          </a:prstGeom>
          <a:noFill/>
        </p:spPr>
        <p:txBody>
          <a:bodyPr wrap="square" rtlCol="0">
            <a:spAutoFit/>
          </a:bodyPr>
          <a:lstStyle/>
          <a:p>
            <a:r>
              <a:rPr lang="en-US" dirty="0">
                <a:latin typeface="+mj-lt"/>
              </a:rPr>
              <a:t>Expected Outcome/Target Value</a:t>
            </a:r>
          </a:p>
        </p:txBody>
      </p:sp>
      <p:grpSp>
        <p:nvGrpSpPr>
          <p:cNvPr id="16" name="Group 15">
            <a:extLst>
              <a:ext uri="{FF2B5EF4-FFF2-40B4-BE49-F238E27FC236}">
                <a16:creationId xmlns:a16="http://schemas.microsoft.com/office/drawing/2014/main" id="{FD7271D5-1613-7CB0-44B3-5CBE91B259A0}"/>
              </a:ext>
            </a:extLst>
          </p:cNvPr>
          <p:cNvGrpSpPr/>
          <p:nvPr/>
        </p:nvGrpSpPr>
        <p:grpSpPr>
          <a:xfrm>
            <a:off x="1366276" y="3615656"/>
            <a:ext cx="9448800" cy="1343636"/>
            <a:chOff x="1366276" y="2852257"/>
            <a:chExt cx="9448800" cy="1343636"/>
          </a:xfrm>
        </p:grpSpPr>
        <p:pic>
          <p:nvPicPr>
            <p:cNvPr id="5" name="Picture 4">
              <a:extLst>
                <a:ext uri="{FF2B5EF4-FFF2-40B4-BE49-F238E27FC236}">
                  <a16:creationId xmlns:a16="http://schemas.microsoft.com/office/drawing/2014/main" id="{B1C7BFFF-CE79-B881-91B5-C1A3F3C4F19D}"/>
                </a:ext>
              </a:extLst>
            </p:cNvPr>
            <p:cNvPicPr>
              <a:picLocks noChangeAspect="1"/>
            </p:cNvPicPr>
            <p:nvPr/>
          </p:nvPicPr>
          <p:blipFill>
            <a:blip r:embed="rId2"/>
            <a:stretch>
              <a:fillRect/>
            </a:stretch>
          </p:blipFill>
          <p:spPr>
            <a:xfrm>
              <a:off x="1366276" y="2992773"/>
              <a:ext cx="9448800" cy="1047750"/>
            </a:xfrm>
            <a:prstGeom prst="rect">
              <a:avLst/>
            </a:prstGeom>
          </p:spPr>
        </p:pic>
        <p:sp>
          <p:nvSpPr>
            <p:cNvPr id="9" name="Oval 8">
              <a:extLst>
                <a:ext uri="{FF2B5EF4-FFF2-40B4-BE49-F238E27FC236}">
                  <a16:creationId xmlns:a16="http://schemas.microsoft.com/office/drawing/2014/main" id="{9C17A703-311C-2935-CD39-8B7C0E729251}"/>
                </a:ext>
              </a:extLst>
            </p:cNvPr>
            <p:cNvSpPr/>
            <p:nvPr/>
          </p:nvSpPr>
          <p:spPr>
            <a:xfrm>
              <a:off x="3624045" y="2852257"/>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4EE1B5E-F84D-006E-3B71-0083B2244A77}"/>
                </a:ext>
              </a:extLst>
            </p:cNvPr>
            <p:cNvSpPr/>
            <p:nvPr/>
          </p:nvSpPr>
          <p:spPr>
            <a:xfrm>
              <a:off x="3078762" y="2853655"/>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2BC88A6-2AFF-6ADC-2B9C-3C27AE5FCCBA}"/>
                </a:ext>
              </a:extLst>
            </p:cNvPr>
            <p:cNvSpPr/>
            <p:nvPr/>
          </p:nvSpPr>
          <p:spPr>
            <a:xfrm>
              <a:off x="1996279" y="2852257"/>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1BC74FE-CEC9-5C8F-B6C6-AFDF60385DD9}"/>
                </a:ext>
              </a:extLst>
            </p:cNvPr>
            <p:cNvSpPr/>
            <p:nvPr/>
          </p:nvSpPr>
          <p:spPr>
            <a:xfrm>
              <a:off x="2541562" y="2852257"/>
              <a:ext cx="545283" cy="13422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631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8D719C-8247-80E8-3AAC-9DFBCCFBC6B0}"/>
              </a:ext>
            </a:extLst>
          </p:cNvPr>
          <p:cNvSpPr>
            <a:spLocks noGrp="1"/>
          </p:cNvSpPr>
          <p:nvPr>
            <p:ph type="body" idx="1"/>
          </p:nvPr>
        </p:nvSpPr>
        <p:spPr/>
        <p:txBody>
          <a:bodyPr/>
          <a:lstStyle/>
          <a:p>
            <a:r>
              <a:rPr lang="en-US" dirty="0"/>
              <a:t>50-50 Split: 100%</a:t>
            </a:r>
          </a:p>
        </p:txBody>
      </p:sp>
      <p:sp>
        <p:nvSpPr>
          <p:cNvPr id="4" name="Text Placeholder 3">
            <a:extLst>
              <a:ext uri="{FF2B5EF4-FFF2-40B4-BE49-F238E27FC236}">
                <a16:creationId xmlns:a16="http://schemas.microsoft.com/office/drawing/2014/main" id="{6F206336-545C-FA93-25A4-C5E6E0F96CAB}"/>
              </a:ext>
            </a:extLst>
          </p:cNvPr>
          <p:cNvSpPr>
            <a:spLocks noGrp="1"/>
          </p:cNvSpPr>
          <p:nvPr>
            <p:ph type="body" sz="quarter" idx="3"/>
          </p:nvPr>
        </p:nvSpPr>
        <p:spPr/>
        <p:txBody>
          <a:bodyPr/>
          <a:lstStyle/>
          <a:p>
            <a:r>
              <a:rPr lang="en-US" dirty="0"/>
              <a:t>70-30 Split: 100%</a:t>
            </a:r>
          </a:p>
        </p:txBody>
      </p:sp>
      <p:sp>
        <p:nvSpPr>
          <p:cNvPr id="6" name="Text Placeholder 5">
            <a:extLst>
              <a:ext uri="{FF2B5EF4-FFF2-40B4-BE49-F238E27FC236}">
                <a16:creationId xmlns:a16="http://schemas.microsoft.com/office/drawing/2014/main" id="{A710C89A-D25F-1DF6-0BB1-BD5B0FE5512B}"/>
              </a:ext>
            </a:extLst>
          </p:cNvPr>
          <p:cNvSpPr>
            <a:spLocks noGrp="1"/>
          </p:cNvSpPr>
          <p:nvPr>
            <p:ph type="body" sz="quarter" idx="13"/>
          </p:nvPr>
        </p:nvSpPr>
        <p:spPr/>
        <p:txBody>
          <a:bodyPr/>
          <a:lstStyle/>
          <a:p>
            <a:r>
              <a:rPr lang="en-US" dirty="0"/>
              <a:t>80-20 Split: 100%</a:t>
            </a:r>
          </a:p>
        </p:txBody>
      </p:sp>
      <p:sp>
        <p:nvSpPr>
          <p:cNvPr id="10" name="Slide Number Placeholder 9">
            <a:extLst>
              <a:ext uri="{FF2B5EF4-FFF2-40B4-BE49-F238E27FC236}">
                <a16:creationId xmlns:a16="http://schemas.microsoft.com/office/drawing/2014/main" id="{6DD875C2-1E07-DA42-BB73-B42CA1B45163}"/>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11" name="Title 10">
            <a:extLst>
              <a:ext uri="{FF2B5EF4-FFF2-40B4-BE49-F238E27FC236}">
                <a16:creationId xmlns:a16="http://schemas.microsoft.com/office/drawing/2014/main" id="{E8372B2A-3790-88D1-F48A-866D8A0604F8}"/>
              </a:ext>
            </a:extLst>
          </p:cNvPr>
          <p:cNvSpPr>
            <a:spLocks noGrp="1"/>
          </p:cNvSpPr>
          <p:nvPr>
            <p:ph type="title"/>
          </p:nvPr>
        </p:nvSpPr>
        <p:spPr/>
        <p:txBody>
          <a:bodyPr/>
          <a:lstStyle/>
          <a:p>
            <a:r>
              <a:rPr lang="en-US" dirty="0"/>
              <a:t>Data Training (Logistics Regression Model)</a:t>
            </a:r>
          </a:p>
        </p:txBody>
      </p:sp>
      <p:pic>
        <p:nvPicPr>
          <p:cNvPr id="21" name="Content Placeholder 20">
            <a:extLst>
              <a:ext uri="{FF2B5EF4-FFF2-40B4-BE49-F238E27FC236}">
                <a16:creationId xmlns:a16="http://schemas.microsoft.com/office/drawing/2014/main" id="{424146F3-8926-FC38-86A3-DC87E0B5F0E4}"/>
              </a:ext>
            </a:extLst>
          </p:cNvPr>
          <p:cNvPicPr>
            <a:picLocks noGrp="1" noChangeAspect="1"/>
          </p:cNvPicPr>
          <p:nvPr>
            <p:ph sz="half" idx="2"/>
          </p:nvPr>
        </p:nvPicPr>
        <p:blipFill>
          <a:blip r:embed="rId2"/>
          <a:stretch>
            <a:fillRect/>
          </a:stretch>
        </p:blipFill>
        <p:spPr>
          <a:xfrm>
            <a:off x="1001713" y="2991319"/>
            <a:ext cx="3182937" cy="2464449"/>
          </a:xfrm>
        </p:spPr>
      </p:pic>
      <p:pic>
        <p:nvPicPr>
          <p:cNvPr id="22" name="Content Placeholder 21">
            <a:extLst>
              <a:ext uri="{FF2B5EF4-FFF2-40B4-BE49-F238E27FC236}">
                <a16:creationId xmlns:a16="http://schemas.microsoft.com/office/drawing/2014/main" id="{B1F1F94D-CA40-6547-0973-ABB04AEC45B7}"/>
              </a:ext>
            </a:extLst>
          </p:cNvPr>
          <p:cNvPicPr>
            <a:picLocks noGrp="1" noChangeAspect="1"/>
          </p:cNvPicPr>
          <p:nvPr>
            <p:ph sz="quarter" idx="14"/>
          </p:nvPr>
        </p:nvPicPr>
        <p:blipFill>
          <a:blip r:embed="rId3"/>
          <a:stretch>
            <a:fillRect/>
          </a:stretch>
        </p:blipFill>
        <p:spPr>
          <a:xfrm>
            <a:off x="8035925" y="2991609"/>
            <a:ext cx="3192463" cy="2463869"/>
          </a:xfrm>
          <a:prstGeom prst="rect">
            <a:avLst/>
          </a:prstGeom>
        </p:spPr>
      </p:pic>
      <p:pic>
        <p:nvPicPr>
          <p:cNvPr id="24" name="Picture 23">
            <a:extLst>
              <a:ext uri="{FF2B5EF4-FFF2-40B4-BE49-F238E27FC236}">
                <a16:creationId xmlns:a16="http://schemas.microsoft.com/office/drawing/2014/main" id="{7D0620CC-3ED0-CB00-69EC-ECA5E750C073}"/>
              </a:ext>
            </a:extLst>
          </p:cNvPr>
          <p:cNvPicPr>
            <a:picLocks noChangeAspect="1"/>
          </p:cNvPicPr>
          <p:nvPr/>
        </p:nvPicPr>
        <p:blipFill>
          <a:blip r:embed="rId4"/>
          <a:stretch>
            <a:fillRect/>
          </a:stretch>
        </p:blipFill>
        <p:spPr>
          <a:xfrm>
            <a:off x="8050124" y="5484053"/>
            <a:ext cx="3182938" cy="806853"/>
          </a:xfrm>
          <a:prstGeom prst="rect">
            <a:avLst/>
          </a:prstGeom>
        </p:spPr>
      </p:pic>
      <p:pic>
        <p:nvPicPr>
          <p:cNvPr id="26" name="Picture 25">
            <a:extLst>
              <a:ext uri="{FF2B5EF4-FFF2-40B4-BE49-F238E27FC236}">
                <a16:creationId xmlns:a16="http://schemas.microsoft.com/office/drawing/2014/main" id="{B16A6DE9-DFE9-A3AE-D124-90784CB7614F}"/>
              </a:ext>
            </a:extLst>
          </p:cNvPr>
          <p:cNvPicPr>
            <a:picLocks noChangeAspect="1"/>
          </p:cNvPicPr>
          <p:nvPr/>
        </p:nvPicPr>
        <p:blipFill>
          <a:blip r:embed="rId5"/>
          <a:stretch>
            <a:fillRect/>
          </a:stretch>
        </p:blipFill>
        <p:spPr>
          <a:xfrm>
            <a:off x="4498975" y="5484053"/>
            <a:ext cx="3193447" cy="872219"/>
          </a:xfrm>
          <a:prstGeom prst="rect">
            <a:avLst/>
          </a:prstGeom>
        </p:spPr>
      </p:pic>
      <p:pic>
        <p:nvPicPr>
          <p:cNvPr id="28" name="Picture 27">
            <a:extLst>
              <a:ext uri="{FF2B5EF4-FFF2-40B4-BE49-F238E27FC236}">
                <a16:creationId xmlns:a16="http://schemas.microsoft.com/office/drawing/2014/main" id="{52432E85-356B-1F3A-A52E-3AC93CBC56F6}"/>
              </a:ext>
            </a:extLst>
          </p:cNvPr>
          <p:cNvPicPr>
            <a:picLocks noChangeAspect="1"/>
          </p:cNvPicPr>
          <p:nvPr/>
        </p:nvPicPr>
        <p:blipFill>
          <a:blip r:embed="rId6"/>
          <a:stretch>
            <a:fillRect/>
          </a:stretch>
        </p:blipFill>
        <p:spPr>
          <a:xfrm>
            <a:off x="1001624" y="5484812"/>
            <a:ext cx="3182938" cy="991973"/>
          </a:xfrm>
          <a:prstGeom prst="rect">
            <a:avLst/>
          </a:prstGeom>
        </p:spPr>
      </p:pic>
      <p:pic>
        <p:nvPicPr>
          <p:cNvPr id="32" name="Content Placeholder 31">
            <a:extLst>
              <a:ext uri="{FF2B5EF4-FFF2-40B4-BE49-F238E27FC236}">
                <a16:creationId xmlns:a16="http://schemas.microsoft.com/office/drawing/2014/main" id="{D701AFA8-F017-C561-C9D7-4518997835B4}"/>
              </a:ext>
            </a:extLst>
          </p:cNvPr>
          <p:cNvPicPr>
            <a:picLocks noGrp="1" noChangeAspect="1"/>
          </p:cNvPicPr>
          <p:nvPr>
            <p:ph sz="quarter" idx="4"/>
          </p:nvPr>
        </p:nvPicPr>
        <p:blipFill>
          <a:blip r:embed="rId7"/>
          <a:stretch>
            <a:fillRect/>
          </a:stretch>
        </p:blipFill>
        <p:spPr>
          <a:xfrm>
            <a:off x="4498975" y="3000411"/>
            <a:ext cx="3194050" cy="2446266"/>
          </a:xfrm>
        </p:spPr>
      </p:pic>
    </p:spTree>
    <p:extLst>
      <p:ext uri="{BB962C8B-B14F-4D97-AF65-F5344CB8AC3E}">
        <p14:creationId xmlns:p14="http://schemas.microsoft.com/office/powerpoint/2010/main" val="337622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8050975" y="782122"/>
            <a:ext cx="3619500" cy="2492828"/>
          </a:xfrm>
        </p:spPr>
        <p:txBody>
          <a:bodyPr/>
          <a:lstStyle/>
          <a:p>
            <a:r>
              <a:rPr lang="en-US" dirty="0"/>
              <a:t>Agenda</a:t>
            </a:r>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a:xfrm>
            <a:off x="8042275" y="3592286"/>
            <a:ext cx="3619500" cy="2408463"/>
          </a:xfrm>
        </p:spPr>
        <p:txBody>
          <a:bodyPr>
            <a:normAutofit fontScale="92500" lnSpcReduction="10000"/>
          </a:bodyPr>
          <a:lstStyle/>
          <a:p>
            <a:r>
              <a:rPr lang="en-US" dirty="0"/>
              <a:t>Introduction</a:t>
            </a:r>
          </a:p>
          <a:p>
            <a:r>
              <a:rPr lang="en-US" dirty="0"/>
              <a:t>Data</a:t>
            </a:r>
          </a:p>
          <a:p>
            <a:r>
              <a:rPr lang="en-US" dirty="0"/>
              <a:t>Data Visualization</a:t>
            </a:r>
          </a:p>
          <a:p>
            <a:r>
              <a:rPr lang="en-US" dirty="0"/>
              <a:t>Data Training</a:t>
            </a:r>
          </a:p>
          <a:p>
            <a:r>
              <a:rPr lang="en-US" dirty="0"/>
              <a:t>Data Testing</a:t>
            </a:r>
          </a:p>
          <a:p>
            <a:r>
              <a:rPr lang="en-US" dirty="0"/>
              <a:t>Conclusion</a:t>
            </a:r>
          </a:p>
          <a:p>
            <a:endParaRPr lang="en-US" dirty="0"/>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558899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Testing</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Tree>
    <p:extLst>
      <p:ext uri="{BB962C8B-B14F-4D97-AF65-F5344CB8AC3E}">
        <p14:creationId xmlns:p14="http://schemas.microsoft.com/office/powerpoint/2010/main" val="354153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8D719C-8247-80E8-3AAC-9DFBCCFBC6B0}"/>
              </a:ext>
            </a:extLst>
          </p:cNvPr>
          <p:cNvSpPr>
            <a:spLocks noGrp="1"/>
          </p:cNvSpPr>
          <p:nvPr>
            <p:ph type="body" idx="1"/>
          </p:nvPr>
        </p:nvSpPr>
        <p:spPr/>
        <p:txBody>
          <a:bodyPr/>
          <a:lstStyle/>
          <a:p>
            <a:r>
              <a:rPr lang="en-US" dirty="0"/>
              <a:t>50-50 Split: 80%</a:t>
            </a:r>
          </a:p>
        </p:txBody>
      </p:sp>
      <p:sp>
        <p:nvSpPr>
          <p:cNvPr id="4" name="Text Placeholder 3">
            <a:extLst>
              <a:ext uri="{FF2B5EF4-FFF2-40B4-BE49-F238E27FC236}">
                <a16:creationId xmlns:a16="http://schemas.microsoft.com/office/drawing/2014/main" id="{6F206336-545C-FA93-25A4-C5E6E0F96CAB}"/>
              </a:ext>
            </a:extLst>
          </p:cNvPr>
          <p:cNvSpPr>
            <a:spLocks noGrp="1"/>
          </p:cNvSpPr>
          <p:nvPr>
            <p:ph type="body" sz="quarter" idx="3"/>
          </p:nvPr>
        </p:nvSpPr>
        <p:spPr/>
        <p:txBody>
          <a:bodyPr/>
          <a:lstStyle/>
          <a:p>
            <a:r>
              <a:rPr lang="en-US" dirty="0"/>
              <a:t>70-30 Split: 67%</a:t>
            </a:r>
          </a:p>
        </p:txBody>
      </p:sp>
      <p:sp>
        <p:nvSpPr>
          <p:cNvPr id="6" name="Text Placeholder 5">
            <a:extLst>
              <a:ext uri="{FF2B5EF4-FFF2-40B4-BE49-F238E27FC236}">
                <a16:creationId xmlns:a16="http://schemas.microsoft.com/office/drawing/2014/main" id="{A710C89A-D25F-1DF6-0BB1-BD5B0FE5512B}"/>
              </a:ext>
            </a:extLst>
          </p:cNvPr>
          <p:cNvSpPr>
            <a:spLocks noGrp="1"/>
          </p:cNvSpPr>
          <p:nvPr>
            <p:ph type="body" sz="quarter" idx="13"/>
          </p:nvPr>
        </p:nvSpPr>
        <p:spPr/>
        <p:txBody>
          <a:bodyPr/>
          <a:lstStyle/>
          <a:p>
            <a:r>
              <a:rPr lang="en-US" dirty="0"/>
              <a:t>80-20 Split: 50%</a:t>
            </a:r>
          </a:p>
        </p:txBody>
      </p:sp>
      <p:sp>
        <p:nvSpPr>
          <p:cNvPr id="10" name="Slide Number Placeholder 9">
            <a:extLst>
              <a:ext uri="{FF2B5EF4-FFF2-40B4-BE49-F238E27FC236}">
                <a16:creationId xmlns:a16="http://schemas.microsoft.com/office/drawing/2014/main" id="{6DD875C2-1E07-DA42-BB73-B42CA1B45163}"/>
              </a:ext>
            </a:extLst>
          </p:cNvPr>
          <p:cNvSpPr>
            <a:spLocks noGrp="1"/>
          </p:cNvSpPr>
          <p:nvPr>
            <p:ph type="sldNum" sz="quarter" idx="12"/>
          </p:nvPr>
        </p:nvSpPr>
        <p:spPr/>
        <p:txBody>
          <a:bodyPr/>
          <a:lstStyle/>
          <a:p>
            <a:fld id="{294A09A9-5501-47C1-A89A-A340965A2BE2}" type="slidenum">
              <a:rPr lang="en-US" smtClean="0"/>
              <a:t>21</a:t>
            </a:fld>
            <a:endParaRPr lang="en-US" dirty="0"/>
          </a:p>
        </p:txBody>
      </p:sp>
      <p:sp>
        <p:nvSpPr>
          <p:cNvPr id="11" name="Title 10">
            <a:extLst>
              <a:ext uri="{FF2B5EF4-FFF2-40B4-BE49-F238E27FC236}">
                <a16:creationId xmlns:a16="http://schemas.microsoft.com/office/drawing/2014/main" id="{E8372B2A-3790-88D1-F48A-866D8A0604F8}"/>
              </a:ext>
            </a:extLst>
          </p:cNvPr>
          <p:cNvSpPr>
            <a:spLocks noGrp="1"/>
          </p:cNvSpPr>
          <p:nvPr>
            <p:ph type="title"/>
          </p:nvPr>
        </p:nvSpPr>
        <p:spPr/>
        <p:txBody>
          <a:bodyPr/>
          <a:lstStyle/>
          <a:p>
            <a:r>
              <a:rPr lang="en-US" dirty="0"/>
              <a:t>Data Training (Logistics Regression Model)</a:t>
            </a:r>
          </a:p>
        </p:txBody>
      </p:sp>
      <p:pic>
        <p:nvPicPr>
          <p:cNvPr id="16" name="Content Placeholder 15">
            <a:extLst>
              <a:ext uri="{FF2B5EF4-FFF2-40B4-BE49-F238E27FC236}">
                <a16:creationId xmlns:a16="http://schemas.microsoft.com/office/drawing/2014/main" id="{BB624C12-CA8D-243D-A0F1-925739D648EE}"/>
              </a:ext>
            </a:extLst>
          </p:cNvPr>
          <p:cNvPicPr>
            <a:picLocks noGrp="1" noChangeAspect="1"/>
          </p:cNvPicPr>
          <p:nvPr>
            <p:ph sz="half" idx="2"/>
          </p:nvPr>
        </p:nvPicPr>
        <p:blipFill>
          <a:blip r:embed="rId2"/>
          <a:stretch>
            <a:fillRect/>
          </a:stretch>
        </p:blipFill>
        <p:spPr>
          <a:xfrm>
            <a:off x="1737035" y="2702103"/>
            <a:ext cx="1712119" cy="2543365"/>
          </a:xfrm>
        </p:spPr>
      </p:pic>
      <p:pic>
        <p:nvPicPr>
          <p:cNvPr id="18" name="Picture 17">
            <a:extLst>
              <a:ext uri="{FF2B5EF4-FFF2-40B4-BE49-F238E27FC236}">
                <a16:creationId xmlns:a16="http://schemas.microsoft.com/office/drawing/2014/main" id="{FE388B68-2333-F31F-FA88-35BF4F9A1B42}"/>
              </a:ext>
            </a:extLst>
          </p:cNvPr>
          <p:cNvPicPr>
            <a:picLocks noChangeAspect="1"/>
          </p:cNvPicPr>
          <p:nvPr/>
        </p:nvPicPr>
        <p:blipFill>
          <a:blip r:embed="rId3"/>
          <a:stretch>
            <a:fillRect/>
          </a:stretch>
        </p:blipFill>
        <p:spPr>
          <a:xfrm>
            <a:off x="1354844" y="5342774"/>
            <a:ext cx="2476500" cy="457200"/>
          </a:xfrm>
          <a:prstGeom prst="rect">
            <a:avLst/>
          </a:prstGeom>
        </p:spPr>
      </p:pic>
      <p:pic>
        <p:nvPicPr>
          <p:cNvPr id="29" name="Picture 28">
            <a:extLst>
              <a:ext uri="{FF2B5EF4-FFF2-40B4-BE49-F238E27FC236}">
                <a16:creationId xmlns:a16="http://schemas.microsoft.com/office/drawing/2014/main" id="{A7F6384B-117C-4BB7-FF79-7D00CA014933}"/>
              </a:ext>
            </a:extLst>
          </p:cNvPr>
          <p:cNvPicPr>
            <a:picLocks noChangeAspect="1"/>
          </p:cNvPicPr>
          <p:nvPr/>
        </p:nvPicPr>
        <p:blipFill>
          <a:blip r:embed="rId4"/>
          <a:stretch>
            <a:fillRect/>
          </a:stretch>
        </p:blipFill>
        <p:spPr>
          <a:xfrm>
            <a:off x="5199604" y="3433294"/>
            <a:ext cx="1782144" cy="1581150"/>
          </a:xfrm>
          <a:prstGeom prst="rect">
            <a:avLst/>
          </a:prstGeom>
        </p:spPr>
      </p:pic>
      <p:pic>
        <p:nvPicPr>
          <p:cNvPr id="31" name="Picture 30">
            <a:extLst>
              <a:ext uri="{FF2B5EF4-FFF2-40B4-BE49-F238E27FC236}">
                <a16:creationId xmlns:a16="http://schemas.microsoft.com/office/drawing/2014/main" id="{C6E6C58A-D5DC-A0BA-CEA3-674C72500C3C}"/>
              </a:ext>
            </a:extLst>
          </p:cNvPr>
          <p:cNvPicPr>
            <a:picLocks noChangeAspect="1"/>
          </p:cNvPicPr>
          <p:nvPr/>
        </p:nvPicPr>
        <p:blipFill>
          <a:blip r:embed="rId5"/>
          <a:stretch>
            <a:fillRect/>
          </a:stretch>
        </p:blipFill>
        <p:spPr>
          <a:xfrm>
            <a:off x="5199604" y="5168900"/>
            <a:ext cx="1790700" cy="438150"/>
          </a:xfrm>
          <a:prstGeom prst="rect">
            <a:avLst/>
          </a:prstGeom>
        </p:spPr>
      </p:pic>
      <p:pic>
        <p:nvPicPr>
          <p:cNvPr id="33" name="Picture 32">
            <a:extLst>
              <a:ext uri="{FF2B5EF4-FFF2-40B4-BE49-F238E27FC236}">
                <a16:creationId xmlns:a16="http://schemas.microsoft.com/office/drawing/2014/main" id="{F39638FC-DABF-02BD-CE93-F50D980C9771}"/>
              </a:ext>
            </a:extLst>
          </p:cNvPr>
          <p:cNvPicPr>
            <a:picLocks noChangeAspect="1"/>
          </p:cNvPicPr>
          <p:nvPr/>
        </p:nvPicPr>
        <p:blipFill>
          <a:blip r:embed="rId6"/>
          <a:stretch>
            <a:fillRect/>
          </a:stretch>
        </p:blipFill>
        <p:spPr>
          <a:xfrm>
            <a:off x="8561871" y="3421724"/>
            <a:ext cx="2147937" cy="1285380"/>
          </a:xfrm>
          <a:prstGeom prst="rect">
            <a:avLst/>
          </a:prstGeom>
        </p:spPr>
      </p:pic>
      <p:pic>
        <p:nvPicPr>
          <p:cNvPr id="37" name="Picture 36">
            <a:extLst>
              <a:ext uri="{FF2B5EF4-FFF2-40B4-BE49-F238E27FC236}">
                <a16:creationId xmlns:a16="http://schemas.microsoft.com/office/drawing/2014/main" id="{B8A15E05-DB21-5907-8D5A-C459986EA8B0}"/>
              </a:ext>
            </a:extLst>
          </p:cNvPr>
          <p:cNvPicPr>
            <a:picLocks noChangeAspect="1"/>
          </p:cNvPicPr>
          <p:nvPr/>
        </p:nvPicPr>
        <p:blipFill>
          <a:blip r:embed="rId7"/>
          <a:stretch>
            <a:fillRect/>
          </a:stretch>
        </p:blipFill>
        <p:spPr>
          <a:xfrm>
            <a:off x="8561871" y="4861560"/>
            <a:ext cx="2177718" cy="591301"/>
          </a:xfrm>
          <a:prstGeom prst="rect">
            <a:avLst/>
          </a:prstGeom>
        </p:spPr>
      </p:pic>
    </p:spTree>
    <p:extLst>
      <p:ext uri="{BB962C8B-B14F-4D97-AF65-F5344CB8AC3E}">
        <p14:creationId xmlns:p14="http://schemas.microsoft.com/office/powerpoint/2010/main" val="49260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441" y="8584"/>
            <a:ext cx="5898114" cy="1357422"/>
          </a:xfrm>
        </p:spPr>
        <p:txBody>
          <a:bodyPr>
            <a:normAutofit/>
          </a:bodyPr>
          <a:lstStyle/>
          <a:p>
            <a:r>
              <a:rPr lang="en-US" dirty="0"/>
              <a:t>Conclusion</a:t>
            </a:r>
          </a:p>
        </p:txBody>
      </p:sp>
      <p:sp>
        <p:nvSpPr>
          <p:cNvPr id="3" name="Subtitle 2" descr="Tag=AccentColor&#10;Flavor=Light&#10;Target=Text"/>
          <p:cNvSpPr>
            <a:spLocks noGrp="1"/>
          </p:cNvSpPr>
          <p:nvPr>
            <p:ph type="subTitle" idx="13"/>
          </p:nvPr>
        </p:nvSpPr>
        <p:spPr>
          <a:xfrm>
            <a:off x="5369440" y="1494638"/>
            <a:ext cx="5898115" cy="4276988"/>
          </a:xfrm>
        </p:spPr>
        <p:txBody>
          <a:bodyPr>
            <a:normAutofit/>
          </a:bodyPr>
          <a:lstStyle/>
          <a:p>
            <a:r>
              <a:rPr lang="en-US" dirty="0"/>
              <a:t>Again, we want to take note that some data for 2008 needed to be extrapolated, and it may not necessarily be the exact data that would have been reported for the 2008 fiscal year. As a result, this may have presented a bias while training our dataset.</a:t>
            </a:r>
          </a:p>
          <a:p>
            <a:r>
              <a:rPr lang="en-US" dirty="0"/>
              <a:t>Nonetheless, through this study, we conclude that Starbucks is indeed deserving of its reputation. 2008 was dubbed “The Great Recession” and 2022 was the beginning of another economic downturn. Even during these years, the stock price of Starbucks held at a reasonable rate and has steadily increased in all other years.</a:t>
            </a:r>
          </a:p>
        </p:txBody>
      </p:sp>
      <p:pic>
        <p:nvPicPr>
          <p:cNvPr id="17" name="Picture Placeholder 16" descr="A person in a suit reading">
            <a:extLst>
              <a:ext uri="{FF2B5EF4-FFF2-40B4-BE49-F238E27FC236}">
                <a16:creationId xmlns:a16="http://schemas.microsoft.com/office/drawing/2014/main" id="{A2D17E8B-7A48-40BF-8132-27E5B0DBE65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1113" y="0"/>
            <a:ext cx="4583113" cy="6858000"/>
          </a:xfrm>
        </p:spPr>
      </p:pic>
      <p:sp>
        <p:nvSpPr>
          <p:cNvPr id="19" name="Slide Number Placeholder 5">
            <a:extLst>
              <a:ext uri="{FF2B5EF4-FFF2-40B4-BE49-F238E27FC236}">
                <a16:creationId xmlns:a16="http://schemas.microsoft.com/office/drawing/2014/main" id="{0F1BC668-CEDC-414E-9BE5-D2234A944056}"/>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22</a:t>
            </a:fld>
            <a:endParaRPr lang="en-US" dirty="0"/>
          </a:p>
        </p:txBody>
      </p:sp>
    </p:spTree>
    <p:extLst>
      <p:ext uri="{BB962C8B-B14F-4D97-AF65-F5344CB8AC3E}">
        <p14:creationId xmlns:p14="http://schemas.microsoft.com/office/powerpoint/2010/main" val="383161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A58685-7801-7C9E-5133-3D044D7C75B7}"/>
              </a:ext>
            </a:extLst>
          </p:cNvPr>
          <p:cNvSpPr>
            <a:spLocks noGrp="1"/>
          </p:cNvSpPr>
          <p:nvPr>
            <p:ph type="ctrTitle"/>
          </p:nvPr>
        </p:nvSpPr>
        <p:spPr>
          <a:xfrm>
            <a:off x="2263430" y="2186300"/>
            <a:ext cx="7665140" cy="1847835"/>
          </a:xfrm>
        </p:spPr>
        <p:txBody>
          <a:bodyPr>
            <a:normAutofit/>
          </a:bodyPr>
          <a:lstStyle/>
          <a:p>
            <a:r>
              <a:rPr lang="en-US" sz="8000" dirty="0"/>
              <a:t>Q &amp; A</a:t>
            </a:r>
          </a:p>
        </p:txBody>
      </p:sp>
    </p:spTree>
    <p:extLst>
      <p:ext uri="{BB962C8B-B14F-4D97-AF65-F5344CB8AC3E}">
        <p14:creationId xmlns:p14="http://schemas.microsoft.com/office/powerpoint/2010/main" val="2216801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erson sitting in a chair">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2" name="Title 1"/>
          <p:cNvSpPr>
            <a:spLocks noGrp="1"/>
          </p:cNvSpPr>
          <p:nvPr>
            <p:ph type="ctrTitle"/>
          </p:nvPr>
        </p:nvSpPr>
        <p:spPr>
          <a:xfrm>
            <a:off x="1146676" y="1572884"/>
            <a:ext cx="4100417" cy="2585050"/>
          </a:xfrm>
        </p:spPr>
        <p:txBody>
          <a:bodyPr>
            <a:normAutofit/>
          </a:bodyPr>
          <a:lstStyle/>
          <a:p>
            <a:br>
              <a:rPr lang="en-US" dirty="0"/>
            </a:br>
            <a:br>
              <a:rPr lang="en-US" dirty="0"/>
            </a:br>
            <a:r>
              <a:rPr lang="en-US" dirty="0"/>
              <a:t>Thank you</a:t>
            </a:r>
          </a:p>
        </p:txBody>
      </p:sp>
      <p:sp useBgFill="1">
        <p:nvSpPr>
          <p:cNvPr id="3" name="Subtitle 2" descr="Tag=AccentColor&#10;Flavor=Light&#10;Target=Text"/>
          <p:cNvSpPr>
            <a:spLocks noGrp="1"/>
          </p:cNvSpPr>
          <p:nvPr>
            <p:ph type="subTitle" idx="1"/>
          </p:nvPr>
        </p:nvSpPr>
        <p:spPr>
          <a:xfrm>
            <a:off x="1146675" y="4157934"/>
            <a:ext cx="4100418" cy="1446364"/>
          </a:xfrm>
        </p:spPr>
        <p:txBody>
          <a:bodyPr>
            <a:normAutofit/>
          </a:bodyPr>
          <a:lstStyle/>
          <a:p>
            <a:endParaRPr lang="en-US" dirty="0"/>
          </a:p>
        </p:txBody>
      </p:sp>
      <p:sp>
        <p:nvSpPr>
          <p:cNvPr id="6" name="Date Placeholder 3">
            <a:extLst>
              <a:ext uri="{FF2B5EF4-FFF2-40B4-BE49-F238E27FC236}">
                <a16:creationId xmlns:a16="http://schemas.microsoft.com/office/drawing/2014/main" id="{050EEE3A-3F43-4692-B3E5-6CC126CAE1D4}"/>
              </a:ext>
            </a:extLst>
          </p:cNvPr>
          <p:cNvSpPr>
            <a:spLocks noGrp="1"/>
          </p:cNvSpPr>
          <p:nvPr>
            <p:ph type="dt" sz="half" idx="10"/>
          </p:nvPr>
        </p:nvSpPr>
        <p:spPr>
          <a:xfrm>
            <a:off x="7678736" y="6000749"/>
            <a:ext cx="2743200" cy="365125"/>
          </a:xfrm>
        </p:spPr>
        <p:txBody>
          <a:bodyPr/>
          <a:lstStyle/>
          <a:p>
            <a:r>
              <a:rPr lang="en-US" dirty="0"/>
              <a:t>20XX</a:t>
            </a:r>
          </a:p>
        </p:txBody>
      </p:sp>
      <p:sp>
        <p:nvSpPr>
          <p:cNvPr id="8" name="Slide Number Placeholder 5">
            <a:extLst>
              <a:ext uri="{FF2B5EF4-FFF2-40B4-BE49-F238E27FC236}">
                <a16:creationId xmlns:a16="http://schemas.microsoft.com/office/drawing/2014/main" id="{A3976785-1E20-4209-911D-22069764DCD4}"/>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24</a:t>
            </a:fld>
            <a:endParaRPr lang="en-US" dirty="0"/>
          </a:p>
        </p:txBody>
      </p:sp>
    </p:spTree>
    <p:extLst>
      <p:ext uri="{BB962C8B-B14F-4D97-AF65-F5344CB8AC3E}">
        <p14:creationId xmlns:p14="http://schemas.microsoft.com/office/powerpoint/2010/main" val="426850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ormAutofit/>
          </a:bodyPr>
          <a:lstStyle/>
          <a:p>
            <a:r>
              <a:rPr lang="en-US" dirty="0"/>
              <a:t>Introduction</a:t>
            </a:r>
          </a:p>
        </p:txBody>
      </p:sp>
      <p:sp>
        <p:nvSpPr>
          <p:cNvPr id="3" name="Subtitle 2" descr="Tag=AccentColor&#10;Flavor=Light&#10;Target=Text"/>
          <p:cNvSpPr>
            <a:spLocks noGrp="1"/>
          </p:cNvSpPr>
          <p:nvPr>
            <p:ph type="subTitle" idx="1"/>
          </p:nvPr>
        </p:nvSpPr>
        <p:spPr>
          <a:xfrm>
            <a:off x="913795" y="3002281"/>
            <a:ext cx="5686437" cy="2271393"/>
          </a:xfrm>
        </p:spPr>
        <p:txBody>
          <a:bodyPr>
            <a:normAutofit/>
          </a:bodyPr>
          <a:lstStyle/>
          <a:p>
            <a:r>
              <a:rPr lang="en-US" dirty="0"/>
              <a:t>Starbucks. The largest coffee business in the world beating out 2</a:t>
            </a:r>
            <a:r>
              <a:rPr lang="en-US" baseline="30000" dirty="0"/>
              <a:t>nd</a:t>
            </a:r>
            <a:r>
              <a:rPr lang="en-US" dirty="0"/>
              <a:t> place by over $20 billion in revenue in the past year. With a reputation for having one of the most stable stocks on the market, we have compiled and analyzed data. We will see if it is true!</a:t>
            </a:r>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96864" y="0"/>
            <a:ext cx="4572000" cy="6858000"/>
          </a:xfrm>
        </p:spPr>
      </p:pic>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835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
        <p:nvSpPr>
          <p:cNvPr id="5" name="Subtitle 4">
            <a:extLst>
              <a:ext uri="{FF2B5EF4-FFF2-40B4-BE49-F238E27FC236}">
                <a16:creationId xmlns:a16="http://schemas.microsoft.com/office/drawing/2014/main" id="{F6DDD403-A27C-7953-0CBD-6D19FD9A2E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204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13795" y="609600"/>
            <a:ext cx="10353762" cy="1257300"/>
          </a:xfrm>
        </p:spPr>
        <p:txBody>
          <a:bodyPr/>
          <a:lstStyle/>
          <a:p>
            <a:pPr algn="l"/>
            <a:r>
              <a:rPr lang="en-US" dirty="0"/>
              <a:t>Data</a:t>
            </a:r>
          </a:p>
        </p:txBody>
      </p:sp>
      <p:sp>
        <p:nvSpPr>
          <p:cNvPr id="12" name="Slide Number Placeholder 5">
            <a:extLst>
              <a:ext uri="{FF2B5EF4-FFF2-40B4-BE49-F238E27FC236}">
                <a16:creationId xmlns:a16="http://schemas.microsoft.com/office/drawing/2014/main" id="{44F56172-F0A1-4C57-A121-33FE4644160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5</a:t>
            </a:fld>
            <a:endParaRPr lang="en-US" dirty="0"/>
          </a:p>
        </p:txBody>
      </p:sp>
      <p:sp>
        <p:nvSpPr>
          <p:cNvPr id="4" name="Content Placeholder 3">
            <a:extLst>
              <a:ext uri="{FF2B5EF4-FFF2-40B4-BE49-F238E27FC236}">
                <a16:creationId xmlns:a16="http://schemas.microsoft.com/office/drawing/2014/main" id="{72FA5755-483D-44FD-E371-388634F74400}"/>
              </a:ext>
            </a:extLst>
          </p:cNvPr>
          <p:cNvSpPr>
            <a:spLocks noGrp="1"/>
          </p:cNvSpPr>
          <p:nvPr>
            <p:ph idx="1"/>
          </p:nvPr>
        </p:nvSpPr>
        <p:spPr/>
        <p:txBody>
          <a:bodyPr/>
          <a:lstStyle/>
          <a:p>
            <a:r>
              <a:rPr lang="en-US" dirty="0"/>
              <a:t>Our data is compiled from online websites</a:t>
            </a:r>
          </a:p>
          <a:p>
            <a:pPr lvl="1"/>
            <a:r>
              <a:rPr lang="en-US" dirty="0"/>
              <a:t>Starbucks</a:t>
            </a:r>
          </a:p>
          <a:p>
            <a:pPr lvl="1"/>
            <a:r>
              <a:rPr lang="en-US" dirty="0"/>
              <a:t>US Inflation Calculator</a:t>
            </a:r>
          </a:p>
          <a:p>
            <a:pPr lvl="1"/>
            <a:r>
              <a:rPr lang="en-US" dirty="0"/>
              <a:t>Macrotrends</a:t>
            </a:r>
          </a:p>
          <a:p>
            <a:pPr lvl="1"/>
            <a:r>
              <a:rPr lang="en-US" dirty="0"/>
              <a:t>Fast Food Menu Prices</a:t>
            </a:r>
          </a:p>
          <a:p>
            <a:pPr marL="450000" lvl="1" indent="0">
              <a:buNone/>
            </a:pPr>
            <a:endParaRPr lang="en-US" dirty="0"/>
          </a:p>
          <a:p>
            <a:r>
              <a:rPr lang="en-US" dirty="0"/>
              <a:t>Information about menu prices, common ingredient prices, and inflation rates</a:t>
            </a:r>
          </a:p>
          <a:p>
            <a:r>
              <a:rPr lang="en-US" dirty="0"/>
              <a:t>Target feature: </a:t>
            </a:r>
            <a:r>
              <a:rPr lang="en-US" b="1" i="1" dirty="0"/>
              <a:t>Stock Direction </a:t>
            </a:r>
            <a:r>
              <a:rPr lang="en-US" dirty="0"/>
              <a:t>(upward or downward trend)</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normAutofit fontScale="90000"/>
          </a:bodyPr>
          <a:lstStyle/>
          <a:p>
            <a:r>
              <a:rPr lang="en-US" dirty="0"/>
              <a:t>Data Visualization</a:t>
            </a:r>
          </a:p>
        </p:txBody>
      </p:sp>
      <p:pic>
        <p:nvPicPr>
          <p:cNvPr id="19" name="Picture Placeholder 18" descr="A person pouring a drink into a glass">
            <a:extLst>
              <a:ext uri="{FF2B5EF4-FFF2-40B4-BE49-F238E27FC236}">
                <a16:creationId xmlns:a16="http://schemas.microsoft.com/office/drawing/2014/main" id="{D338679F-6846-44CF-9649-6E526940900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2938" y="642938"/>
            <a:ext cx="5130800" cy="3303587"/>
          </a:xfrm>
        </p:spPr>
      </p:pic>
      <p:pic>
        <p:nvPicPr>
          <p:cNvPr id="21" name="Picture Placeholder 20" descr="A person holding an open sign in a window">
            <a:extLst>
              <a:ext uri="{FF2B5EF4-FFF2-40B4-BE49-F238E27FC236}">
                <a16:creationId xmlns:a16="http://schemas.microsoft.com/office/drawing/2014/main" id="{FF9E2F27-0A96-4978-B761-6D73AA56EC01}"/>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6417733" y="642937"/>
            <a:ext cx="5130800" cy="3303587"/>
          </a:xfrm>
        </p:spPr>
      </p:pic>
      <p:sp>
        <p:nvSpPr>
          <p:cNvPr id="5" name="Subtitle 4">
            <a:extLst>
              <a:ext uri="{FF2B5EF4-FFF2-40B4-BE49-F238E27FC236}">
                <a16:creationId xmlns:a16="http://schemas.microsoft.com/office/drawing/2014/main" id="{FFA3095B-D6A6-3336-7C89-1CD8938D07B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957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Average Drink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7</a:t>
            </a:fld>
            <a:endParaRPr lang="en-US"/>
          </a:p>
        </p:txBody>
      </p:sp>
      <p:pic>
        <p:nvPicPr>
          <p:cNvPr id="16" name="Picture 15">
            <a:extLst>
              <a:ext uri="{FF2B5EF4-FFF2-40B4-BE49-F238E27FC236}">
                <a16:creationId xmlns:a16="http://schemas.microsoft.com/office/drawing/2014/main" id="{6ED1722E-AD4B-B534-2CEE-AC8DFA324F1B}"/>
              </a:ext>
            </a:extLst>
          </p:cNvPr>
          <p:cNvPicPr>
            <a:picLocks noChangeAspect="1"/>
          </p:cNvPicPr>
          <p:nvPr/>
        </p:nvPicPr>
        <p:blipFill>
          <a:blip r:embed="rId4"/>
          <a:stretch>
            <a:fillRect/>
          </a:stretch>
        </p:blipFill>
        <p:spPr>
          <a:xfrm>
            <a:off x="301112" y="314575"/>
            <a:ext cx="3451352" cy="2977265"/>
          </a:xfrm>
          <a:prstGeom prst="rect">
            <a:avLst/>
          </a:prstGeom>
        </p:spPr>
      </p:pic>
      <p:pic>
        <p:nvPicPr>
          <p:cNvPr id="20" name="Picture 19">
            <a:extLst>
              <a:ext uri="{FF2B5EF4-FFF2-40B4-BE49-F238E27FC236}">
                <a16:creationId xmlns:a16="http://schemas.microsoft.com/office/drawing/2014/main" id="{ACA40357-CF72-84DA-1DDA-C589AF052B10}"/>
              </a:ext>
            </a:extLst>
          </p:cNvPr>
          <p:cNvPicPr>
            <a:picLocks noChangeAspect="1"/>
          </p:cNvPicPr>
          <p:nvPr/>
        </p:nvPicPr>
        <p:blipFill>
          <a:blip r:embed="rId5"/>
          <a:stretch>
            <a:fillRect/>
          </a:stretch>
        </p:blipFill>
        <p:spPr>
          <a:xfrm>
            <a:off x="4127870" y="312326"/>
            <a:ext cx="7631971" cy="4936138"/>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Gross Profit</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8</a:t>
            </a:fld>
            <a:endParaRPr lang="en-US"/>
          </a:p>
        </p:txBody>
      </p:sp>
      <p:pic>
        <p:nvPicPr>
          <p:cNvPr id="6" name="Picture 5">
            <a:extLst>
              <a:ext uri="{FF2B5EF4-FFF2-40B4-BE49-F238E27FC236}">
                <a16:creationId xmlns:a16="http://schemas.microsoft.com/office/drawing/2014/main" id="{47A39271-06AE-1911-15B3-BEF34AAB2A50}"/>
              </a:ext>
            </a:extLst>
          </p:cNvPr>
          <p:cNvPicPr>
            <a:picLocks noChangeAspect="1"/>
          </p:cNvPicPr>
          <p:nvPr/>
        </p:nvPicPr>
        <p:blipFill>
          <a:blip r:embed="rId4"/>
          <a:stretch>
            <a:fillRect/>
          </a:stretch>
        </p:blipFill>
        <p:spPr>
          <a:xfrm>
            <a:off x="1586122" y="289641"/>
            <a:ext cx="2428875" cy="4114800"/>
          </a:xfrm>
          <a:prstGeom prst="rect">
            <a:avLst/>
          </a:prstGeom>
        </p:spPr>
      </p:pic>
      <p:pic>
        <p:nvPicPr>
          <p:cNvPr id="15" name="Picture 14">
            <a:extLst>
              <a:ext uri="{FF2B5EF4-FFF2-40B4-BE49-F238E27FC236}">
                <a16:creationId xmlns:a16="http://schemas.microsoft.com/office/drawing/2014/main" id="{B521A445-6A0A-F386-C896-68A59ABDDE59}"/>
              </a:ext>
            </a:extLst>
          </p:cNvPr>
          <p:cNvPicPr>
            <a:picLocks noChangeAspect="1"/>
          </p:cNvPicPr>
          <p:nvPr/>
        </p:nvPicPr>
        <p:blipFill>
          <a:blip r:embed="rId5"/>
          <a:stretch>
            <a:fillRect/>
          </a:stretch>
        </p:blipFill>
        <p:spPr>
          <a:xfrm>
            <a:off x="4372051" y="289641"/>
            <a:ext cx="6895505" cy="5143056"/>
          </a:xfrm>
          <a:prstGeom prst="rect">
            <a:avLst/>
          </a:prstGeom>
        </p:spPr>
      </p:pic>
    </p:spTree>
    <p:extLst>
      <p:ext uri="{BB962C8B-B14F-4D97-AF65-F5344CB8AC3E}">
        <p14:creationId xmlns:p14="http://schemas.microsoft.com/office/powerpoint/2010/main" val="227550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370693" y="5432697"/>
            <a:ext cx="9440034" cy="1088336"/>
          </a:xfrm>
        </p:spPr>
        <p:txBody>
          <a:bodyPr vert="horz" lIns="91440" tIns="45720" rIns="91440" bIns="45720" rtlCol="0" anchor="b">
            <a:normAutofit/>
          </a:bodyPr>
          <a:lstStyle/>
          <a:p>
            <a:r>
              <a:rPr lang="en-US" sz="4800" dirty="0"/>
              <a:t>Milk Prices</a:t>
            </a:r>
          </a:p>
        </p:txBody>
      </p:sp>
      <p:pic>
        <p:nvPicPr>
          <p:cNvPr id="26" name="Picture 25">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cxnSp>
        <p:nvCxnSpPr>
          <p:cNvPr id="28" name="Straight Connector 27">
            <a:extLst>
              <a:ext uri="{FF2B5EF4-FFF2-40B4-BE49-F238E27FC236}">
                <a16:creationId xmlns:a16="http://schemas.microsoft.com/office/drawing/2014/main" id="{9F50CB42-2459-4324-95ED-6936C45646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218082"/>
            <a:ext cx="753545" cy="365125"/>
          </a:xfrm>
        </p:spPr>
        <p:txBody>
          <a:bodyPr vert="horz" lIns="91440" tIns="45720" rIns="91440" bIns="45720" rtlCol="0" anchor="ctr">
            <a:normAutofit/>
          </a:bodyPr>
          <a:lstStyle/>
          <a:p>
            <a:pPr>
              <a:spcAft>
                <a:spcPts val="600"/>
              </a:spcAft>
            </a:pPr>
            <a:fld id="{3A98EE3D-8CD1-4C3F-BD1C-C98C9596463C}" type="slidenum">
              <a:rPr lang="en-US"/>
              <a:pPr>
                <a:spcAft>
                  <a:spcPts val="600"/>
                </a:spcAft>
              </a:pPr>
              <a:t>9</a:t>
            </a:fld>
            <a:endParaRPr lang="en-US"/>
          </a:p>
        </p:txBody>
      </p:sp>
      <p:pic>
        <p:nvPicPr>
          <p:cNvPr id="4" name="Picture 3">
            <a:extLst>
              <a:ext uri="{FF2B5EF4-FFF2-40B4-BE49-F238E27FC236}">
                <a16:creationId xmlns:a16="http://schemas.microsoft.com/office/drawing/2014/main" id="{BE1D2539-7292-67D8-6E3B-76AB5BFABA41}"/>
              </a:ext>
            </a:extLst>
          </p:cNvPr>
          <p:cNvPicPr>
            <a:picLocks noChangeAspect="1"/>
          </p:cNvPicPr>
          <p:nvPr/>
        </p:nvPicPr>
        <p:blipFill>
          <a:blip r:embed="rId4"/>
          <a:stretch>
            <a:fillRect/>
          </a:stretch>
        </p:blipFill>
        <p:spPr>
          <a:xfrm>
            <a:off x="1560701" y="336967"/>
            <a:ext cx="2619375" cy="4095750"/>
          </a:xfrm>
          <a:prstGeom prst="rect">
            <a:avLst/>
          </a:prstGeom>
        </p:spPr>
      </p:pic>
      <p:pic>
        <p:nvPicPr>
          <p:cNvPr id="7" name="Picture 6">
            <a:extLst>
              <a:ext uri="{FF2B5EF4-FFF2-40B4-BE49-F238E27FC236}">
                <a16:creationId xmlns:a16="http://schemas.microsoft.com/office/drawing/2014/main" id="{D754F766-F7FD-5CD1-D431-F4500172834B}"/>
              </a:ext>
            </a:extLst>
          </p:cNvPr>
          <p:cNvPicPr>
            <a:picLocks noChangeAspect="1"/>
          </p:cNvPicPr>
          <p:nvPr/>
        </p:nvPicPr>
        <p:blipFill>
          <a:blip r:embed="rId5"/>
          <a:stretch>
            <a:fillRect/>
          </a:stretch>
        </p:blipFill>
        <p:spPr>
          <a:xfrm>
            <a:off x="4797224" y="336967"/>
            <a:ext cx="6777628" cy="5272364"/>
          </a:xfrm>
          <a:prstGeom prst="rect">
            <a:avLst/>
          </a:prstGeom>
        </p:spPr>
      </p:pic>
    </p:spTree>
    <p:extLst>
      <p:ext uri="{BB962C8B-B14F-4D97-AF65-F5344CB8AC3E}">
        <p14:creationId xmlns:p14="http://schemas.microsoft.com/office/powerpoint/2010/main" val="1023700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06F3F2-9398-47DD-B339-5E062F7F29B5}">
  <ds:schemaRefs>
    <ds:schemaRef ds:uri="http://purl.org/dc/terms/"/>
    <ds:schemaRef ds:uri="http://schemas.microsoft.com/sharepoint/v3"/>
    <ds:schemaRef ds:uri="230e9df3-be65-4c73-a93b-d1236ebd677e"/>
    <ds:schemaRef ds:uri="http://schemas.microsoft.com/office/2006/documentManagement/types"/>
    <ds:schemaRef ds:uri="http://schemas.microsoft.com/office/infopath/2007/PartnerControls"/>
    <ds:schemaRef ds:uri="http://purl.org/dc/dcmitype/"/>
    <ds:schemaRef ds:uri="http://www.w3.org/XML/1998/namespace"/>
    <ds:schemaRef ds:uri="http://purl.org/dc/elements/1.1/"/>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D2C913-C7E9-427D-8C7B-4D2DB36F60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Coffee corner design</Template>
  <TotalTime>355</TotalTime>
  <Words>507</Words>
  <Application>Microsoft Office PowerPoint</Application>
  <PresentationFormat>Widescreen</PresentationFormat>
  <Paragraphs>92</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Calisto MT</vt:lpstr>
      <vt:lpstr>Wingdings 2</vt:lpstr>
      <vt:lpstr>SlateVTI</vt:lpstr>
      <vt:lpstr>Analysis of Starbucks Drink Prices, Profits, and Stocks</vt:lpstr>
      <vt:lpstr>Agenda</vt:lpstr>
      <vt:lpstr>Introduction</vt:lpstr>
      <vt:lpstr>Data</vt:lpstr>
      <vt:lpstr>Data</vt:lpstr>
      <vt:lpstr>Data Visualization</vt:lpstr>
      <vt:lpstr>Average Drink Prices</vt:lpstr>
      <vt:lpstr>Gross Profit</vt:lpstr>
      <vt:lpstr>Milk Prices</vt:lpstr>
      <vt:lpstr>Coffee Bean Prices</vt:lpstr>
      <vt:lpstr>Soybean Prices</vt:lpstr>
      <vt:lpstr>Sugar Prices</vt:lpstr>
      <vt:lpstr>Inflation Rate</vt:lpstr>
      <vt:lpstr>Stock Prices</vt:lpstr>
      <vt:lpstr>Data Training</vt:lpstr>
      <vt:lpstr>Data Training</vt:lpstr>
      <vt:lpstr>Data Training</vt:lpstr>
      <vt:lpstr>Data Training</vt:lpstr>
      <vt:lpstr>Data Training (Logistics Regression Model)</vt:lpstr>
      <vt:lpstr>Data Testing</vt:lpstr>
      <vt:lpstr>Data Training (Logistics Regression Model)</vt:lpstr>
      <vt:lpstr>Conclusion</vt:lpstr>
      <vt:lpstr>Q &amp; 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Starbucks Drink Prices, Profits, and Stocks</dc:title>
  <dc:creator>Alexander Quang Nguyen</dc:creator>
  <cp:lastModifiedBy>Alexander Quang Nguyen</cp:lastModifiedBy>
  <cp:revision>55</cp:revision>
  <dcterms:created xsi:type="dcterms:W3CDTF">2023-04-17T20:50:29Z</dcterms:created>
  <dcterms:modified xsi:type="dcterms:W3CDTF">2023-04-18T17:37:52Z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