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231" autoAdjust="0"/>
    <p:restoredTop sz="94660"/>
  </p:normalViewPr>
  <p:slideViewPr>
    <p:cSldViewPr snapToGrid="0">
      <p:cViewPr varScale="1">
        <p:scale>
          <a:sx n="45" d="100"/>
          <a:sy n="45" d="100"/>
        </p:scale>
        <p:origin x="-82" y="-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7716063" cy="777160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64DDA-C048-42C6-9161-3DB167856F71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14574-82D6-453F-A6F0-F3B352BE89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2ACA93-7549-44D1-A4C1-5B9A6ED20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608DE6-6CFE-4992-BACA-D400DC1AD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3F3BDD-0F5C-4CEA-9479-78FC6BEE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Adhil &amp; Aritra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895A4A-FDD7-407F-8BCC-1D33B1F3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Midway Report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8CF641-BAD9-4BE3-881D-8E2D90AE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98796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50E262-7EB3-4CF0-BBAA-88F9D319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B28FBF-71F3-45F3-98E2-2457BC624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C0A27B-C8E6-41C9-BF4A-64CC1B34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Adhil &amp; Aritra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5F0296-5898-423B-A3B1-B8336161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Midway Report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1DF692-0603-4EAB-99DA-C25A156B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09127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09B54B1-F435-4366-91BB-7050574D2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A24D014-F11E-45DF-83E6-5EC80775A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102AC7-0196-4219-9FE7-3F8F1F61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Adhil &amp; Aritra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C106A2-D471-43E9-9813-E708B5BA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Midway Report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B9E1C8-4167-4491-8641-0A18BCBF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67860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554E66-F3C8-4DD2-AA16-2CC40C8D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4F265B-3F65-4B16-AFC4-5DA823FAE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2D8282-96E9-4C86-8F74-EF231DF3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Adhil &amp; Aritra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DD001A-1896-4CDA-A4D6-12C93B5D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Midway Report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AC51D1-866B-4258-864B-E0600DBD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50402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305B5D-3FB8-41B2-99FD-002B6B99F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BA14D0-36B1-42F5-A499-65D3E43B5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988974-BFDB-49D7-8C27-75FFCFC4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Adhil &amp; Aritra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145551-4F43-4BBF-8674-17E7A567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Midway Report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909F18-18D1-4E18-B34E-08DA4376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636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383855-95FD-4EB2-AAF9-E2E6D908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12361-EF56-4C51-BAC2-05B4C2C95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8CD0FEA-3728-41C5-866E-A5D433C6B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F8EFF37-291B-44F0-A39A-DE116A0B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Adhil &amp; Aritra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D2711D8-E96C-4F4E-BBB9-FD188256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Midway Report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89AAB8-8903-403D-8C23-213AFACE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5232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67C6F9-8323-4ADF-89EC-B6ECAA8C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2F469E-D8D8-4D5E-835B-1D7BDF87D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F57369A-BE23-4C77-A663-259A2D3D2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5B2CEDB-772A-4EC7-B022-6210F4A0D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B89B29B-22E1-4FEA-880E-4525549F1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FB5372E-3382-4927-A559-B9E183A2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Adhil &amp; Aritra</a:t>
            </a:r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47A6A65-749B-4735-8BDE-A6432588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Midway Report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ECDD799-D94A-471B-8426-5DC881FF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64686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620BA1-F5FB-4DD5-A6B6-ADA552A2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7362D3-3352-478C-B2B6-3680F61D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Adhil &amp; Aritra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8B60F5-3450-40CD-A5AB-5B01ADB1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Midway Report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8DF4E6C-A8F7-4BC3-B4A1-C87989BC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9031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1B97A1C-F588-4B91-BD02-B3010E3F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Adhil &amp; Aritra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8E4AC1F-0595-49E5-833E-E884F4A6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Midway Report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0E08EED-84FC-4217-84E9-196A2D66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65755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C49456-292E-4E15-B34B-887261A4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B1C9EA-58BB-44CE-A00F-08D3777B3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B6AE6F-A66F-4F7C-82AD-CA154BB66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F442ED0-7BC0-469F-9EE5-83C0F0E2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Adhil &amp; Aritra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8ABA13-73B0-4E4D-B3AC-1D0386AA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Midway Report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046F8C3-9AFF-411D-B0AB-D7D5146A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54210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6F54C-61D4-4A65-ADE6-4DB35F3D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1DD1166-6933-4174-A07B-CFC130A6C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2911E03-D7FE-49F4-8339-D2A297222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934EE2-94B8-4FE6-B83C-556FC262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Adhil &amp; Aritra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DA175F-84E3-420C-AD8F-CA24E5D4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Midway Report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65AC14-7D6E-4BF5-8501-081ADCF7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81957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1C04EF5-47D1-48C3-9FEB-C67AF50E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ED1FC8-28B8-4425-A883-48714C546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8FA61F-5B6B-4213-87EE-B4FEFCDBC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Adhil &amp; Aritra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3568AD-1317-44AA-A340-C5C8BCC6E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Midway Report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5E77A9-834D-4E00-921A-21DD6DFCC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5E1DC-8E13-4503-89D3-46AAEB115BB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34109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1.09678.pdf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570991.3570997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l.acm.org/doi/10.1145/3570991.3570997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4A837D-53E1-447A-94C3-1EF99F0F3F78}"/>
              </a:ext>
            </a:extLst>
          </p:cNvPr>
          <p:cNvSpPr txBox="1"/>
          <p:nvPr/>
        </p:nvSpPr>
        <p:spPr>
          <a:xfrm>
            <a:off x="695325" y="400050"/>
            <a:ext cx="10801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tantia" pitchFamily="18" charset="0"/>
              </a:rPr>
              <a:t>Improvement on the Quaternion-based models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tantia" pitchFamily="18" charset="0"/>
              </a:rPr>
              <a:t>:</a:t>
            </a:r>
          </a:p>
          <a:p>
            <a:pPr algn="ctr"/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tantia" pitchFamily="18" charset="0"/>
              </a:rPr>
              <a:t>extension 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tantia" pitchFamily="18" charset="0"/>
              </a:rPr>
              <a:t>to larger datasets and Batch Normalization</a:t>
            </a:r>
            <a:endParaRPr lang="en-CA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AADECDB-96F6-43D4-A055-A29AE5FD138A}"/>
              </a:ext>
            </a:extLst>
          </p:cNvPr>
          <p:cNvSpPr txBox="1"/>
          <p:nvPr/>
        </p:nvSpPr>
        <p:spPr>
          <a:xfrm>
            <a:off x="0" y="15240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Constantia" pitchFamily="18" charset="0"/>
              </a:rPr>
              <a:t>Aritra Mukhopadhyay </a:t>
            </a:r>
            <a:r>
              <a:rPr lang="en-IN" dirty="0">
                <a:solidFill>
                  <a:schemeClr val="bg1"/>
                </a:solidFill>
                <a:latin typeface="Constantia" pitchFamily="18" charset="0"/>
              </a:rPr>
              <a:t>&amp; </a:t>
            </a:r>
            <a:r>
              <a:rPr lang="en-IN" b="1" dirty="0" err="1">
                <a:solidFill>
                  <a:schemeClr val="bg1"/>
                </a:solidFill>
                <a:latin typeface="Constantia" pitchFamily="18" charset="0"/>
              </a:rPr>
              <a:t>Adhilsha</a:t>
            </a:r>
            <a:r>
              <a:rPr lang="en-IN" b="1" dirty="0">
                <a:solidFill>
                  <a:schemeClr val="bg1"/>
                </a:solidFill>
                <a:latin typeface="Constantia" pitchFamily="18" charset="0"/>
              </a:rPr>
              <a:t> A</a:t>
            </a:r>
            <a:endParaRPr lang="en-CA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E7A40133-0E38-48DB-9665-83DC7137E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97499722"/>
              </p:ext>
            </p:extLst>
          </p:nvPr>
        </p:nvGraphicFramePr>
        <p:xfrm>
          <a:off x="935085" y="3086459"/>
          <a:ext cx="1015365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9086">
                  <a:extLst>
                    <a:ext uri="{9D8B030D-6E8A-4147-A177-3AD203B41FA5}">
                      <a16:colId xmlns:a16="http://schemas.microsoft.com/office/drawing/2014/main" xmlns="" val="1512180476"/>
                    </a:ext>
                  </a:extLst>
                </a:gridCol>
                <a:gridCol w="7104564">
                  <a:extLst>
                    <a:ext uri="{9D8B030D-6E8A-4147-A177-3AD203B41FA5}">
                      <a16:colId xmlns:a16="http://schemas.microsoft.com/office/drawing/2014/main" xmlns="" val="128060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sz="2400" dirty="0">
                          <a:solidFill>
                            <a:schemeClr val="bg1"/>
                          </a:solidFill>
                          <a:latin typeface="Constantia" pitchFamily="18" charset="0"/>
                        </a:rPr>
                        <a:t>Goal</a:t>
                      </a:r>
                      <a:endParaRPr lang="en-CA" sz="2400" dirty="0">
                        <a:solidFill>
                          <a:schemeClr val="bg1"/>
                        </a:solidFill>
                        <a:latin typeface="Constanti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Constantia" pitchFamily="18" charset="0"/>
                        </a:rPr>
                        <a:t>To improve some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tantia" pitchFamily="18" charset="0"/>
                        </a:rPr>
                        <a:t>quaternion models, implement models on larger datasets,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nstantia" pitchFamily="18" charset="0"/>
                        </a:rPr>
                        <a:t>and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tantia" pitchFamily="18" charset="0"/>
                        </a:rPr>
                        <a:t>   </a:t>
                      </a:r>
                      <a:r>
                        <a:rPr lang="en-CA" sz="2000" b="1" dirty="0" smtClean="0">
                          <a:solidFill>
                            <a:schemeClr val="bg1"/>
                          </a:solidFill>
                          <a:latin typeface="Constantia" pitchFamily="18" charset="0"/>
                        </a:rPr>
                        <a:t>implement </a:t>
                      </a:r>
                      <a:r>
                        <a:rPr lang="en-CA" sz="2000" b="1" dirty="0">
                          <a:solidFill>
                            <a:schemeClr val="bg1"/>
                          </a:solidFill>
                          <a:latin typeface="Constantia" pitchFamily="18" charset="0"/>
                        </a:rPr>
                        <a:t>batch normalization.</a:t>
                      </a:r>
                    </a:p>
                    <a:p>
                      <a:pPr algn="l"/>
                      <a:endParaRPr lang="en-CA" dirty="0">
                        <a:solidFill>
                          <a:schemeClr val="bg1"/>
                        </a:solidFill>
                        <a:latin typeface="Constanti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272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2400" b="1" kern="1200" dirty="0">
                          <a:solidFill>
                            <a:schemeClr val="bg1"/>
                          </a:solidFill>
                          <a:latin typeface="Constantia" pitchFamily="18" charset="0"/>
                          <a:ea typeface="+mn-ea"/>
                          <a:cs typeface="+mn-cs"/>
                        </a:rPr>
                        <a:t>Datasets Used</a:t>
                      </a:r>
                      <a:endParaRPr lang="en-CA" sz="2400" b="1" kern="1200" dirty="0">
                        <a:solidFill>
                          <a:schemeClr val="bg1"/>
                        </a:solidFill>
                        <a:latin typeface="Constantia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onstantia" pitchFamily="18" charset="0"/>
                        </a:rPr>
                        <a:t>MNIST,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tantia" pitchFamily="18" charset="0"/>
                        </a:rPr>
                        <a:t>Cifar-10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tantia" pitchFamily="18" charset="0"/>
                        </a:rPr>
                        <a:t>and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tantia" pitchFamily="18" charset="0"/>
                        </a:rPr>
                        <a:t>Cifar-100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tantia" pitchFamily="18" charset="0"/>
                        </a:rPr>
                        <a:t>. 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Constantia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tantia" pitchFamily="18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tantia" pitchFamily="18" charset="0"/>
                        </a:rPr>
                        <a:t>more datasets as we develop the models better)</a:t>
                      </a:r>
                      <a:endParaRPr lang="en-CA" sz="2000" dirty="0">
                        <a:solidFill>
                          <a:schemeClr val="bg1"/>
                        </a:solidFill>
                        <a:latin typeface="Constantia" pitchFamily="18" charset="0"/>
                      </a:endParaRPr>
                    </a:p>
                    <a:p>
                      <a:pPr algn="l"/>
                      <a:endParaRPr lang="en-CA" dirty="0">
                        <a:solidFill>
                          <a:schemeClr val="bg1"/>
                        </a:solidFill>
                        <a:latin typeface="Constanti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9566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2400" b="1" kern="1200" dirty="0" smtClean="0">
                          <a:solidFill>
                            <a:schemeClr val="bg1"/>
                          </a:solidFill>
                          <a:latin typeface="Constantia" pitchFamily="18" charset="0"/>
                          <a:ea typeface="+mn-ea"/>
                          <a:cs typeface="+mn-cs"/>
                        </a:rPr>
                        <a:t>Baseline Models</a:t>
                      </a:r>
                      <a:endParaRPr lang="en-CA" sz="2400" b="1" kern="1200" dirty="0">
                        <a:solidFill>
                          <a:schemeClr val="bg1"/>
                        </a:solidFill>
                        <a:latin typeface="Constantia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tantia" pitchFamily="18" charset="0"/>
                        </a:rPr>
                        <a:t>Lenet-300-100, conv2, conv4, conv6 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Constantia" pitchFamily="18" charset="0"/>
                      </a:endParaRPr>
                    </a:p>
                    <a:p>
                      <a:pPr algn="l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tantia" pitchFamily="18" charset="0"/>
                        </a:rPr>
                        <a:t>later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tantia" pitchFamily="18" charset="0"/>
                        </a:rPr>
                        <a:t>more complex models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tantia" pitchFamily="18" charset="0"/>
                        </a:rPr>
                        <a:t>like </a:t>
                      </a:r>
                      <a:r>
                        <a:rPr lang="en-CA" sz="2000" dirty="0" err="1" smtClean="0">
                          <a:solidFill>
                            <a:schemeClr val="bg1"/>
                          </a:solidFill>
                          <a:latin typeface="Constantia" pitchFamily="18" charset="0"/>
                        </a:rPr>
                        <a:t>mobilenet</a:t>
                      </a:r>
                      <a:r>
                        <a:rPr lang="en-CA" sz="2000" dirty="0" smtClean="0">
                          <a:solidFill>
                            <a:schemeClr val="bg1"/>
                          </a:solidFill>
                          <a:latin typeface="Constantia" pitchFamily="18" charset="0"/>
                        </a:rPr>
                        <a:t> </a:t>
                      </a:r>
                      <a:r>
                        <a:rPr lang="en-CA" sz="2000" dirty="0">
                          <a:solidFill>
                            <a:schemeClr val="bg1"/>
                          </a:solidFill>
                          <a:latin typeface="Constantia" pitchFamily="18" charset="0"/>
                        </a:rPr>
                        <a:t>and </a:t>
                      </a:r>
                      <a:r>
                        <a:rPr lang="en-CA" sz="2000" dirty="0" err="1">
                          <a:solidFill>
                            <a:schemeClr val="bg1"/>
                          </a:solidFill>
                          <a:latin typeface="Constantia" pitchFamily="18" charset="0"/>
                        </a:rPr>
                        <a:t>resnet</a:t>
                      </a:r>
                      <a:r>
                        <a:rPr lang="en-CA" sz="2000" dirty="0" smtClean="0">
                          <a:solidFill>
                            <a:schemeClr val="bg1"/>
                          </a:solidFill>
                          <a:latin typeface="Constantia" pitchFamily="18" charset="0"/>
                        </a:rPr>
                        <a:t>.</a:t>
                      </a:r>
                      <a:endParaRPr lang="en-CA" sz="2000" dirty="0">
                        <a:solidFill>
                          <a:schemeClr val="bg1"/>
                        </a:solidFill>
                        <a:latin typeface="Constantia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89075720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Adhil</a:t>
            </a:r>
            <a:r>
              <a:rPr lang="en-US" dirty="0" smtClean="0"/>
              <a:t> &amp; </a:t>
            </a:r>
            <a:r>
              <a:rPr lang="en-US" dirty="0" err="1" smtClean="0"/>
              <a:t>Aritra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pPr/>
              <a:t>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Midway Report</a:t>
            </a:r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0" y="2422071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 smtClean="0">
                <a:solidFill>
                  <a:schemeClr val="bg2">
                    <a:lumMod val="75000"/>
                  </a:schemeClr>
                </a:solidFill>
                <a:latin typeface="Constantia" pitchFamily="18" charset="0"/>
              </a:rPr>
              <a:t>Recap</a:t>
            </a:r>
            <a:endParaRPr lang="en-CA" sz="2800" dirty="0">
              <a:solidFill>
                <a:schemeClr val="bg2">
                  <a:lumMod val="75000"/>
                </a:schemeClr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671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79413F1-EC79-41F3-B452-886252F35367}"/>
              </a:ext>
            </a:extLst>
          </p:cNvPr>
          <p:cNvSpPr txBox="1"/>
          <p:nvPr/>
        </p:nvSpPr>
        <p:spPr>
          <a:xfrm>
            <a:off x="0" y="30479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tantia" pitchFamily="18" charset="0"/>
              </a:rPr>
              <a:t>Further plans</a:t>
            </a:r>
            <a:endParaRPr lang="en-CA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Adhil &amp; Aritra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Midway Report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6AD2325-88BD-4C92-A200-73FA91F625B5}"/>
              </a:ext>
            </a:extLst>
          </p:cNvPr>
          <p:cNvSpPr txBox="1"/>
          <p:nvPr/>
        </p:nvSpPr>
        <p:spPr>
          <a:xfrm>
            <a:off x="1353626" y="1277549"/>
            <a:ext cx="96926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nstantia" pitchFamily="18" charset="0"/>
              </a:rPr>
              <a:t>  To implement batch normalization for quaternion models and to train and improve larger models with larger datasets.</a:t>
            </a:r>
          </a:p>
          <a:p>
            <a:pPr algn="just"/>
            <a:endParaRPr lang="en-US" sz="2000" dirty="0" smtClean="0">
              <a:solidFill>
                <a:schemeClr val="bg1"/>
              </a:solidFill>
              <a:latin typeface="Constanti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nstantia" pitchFamily="18" charset="0"/>
              </a:rPr>
              <a:t>  Continuing the pruning and analysis on these improved models.</a:t>
            </a:r>
          </a:p>
          <a:p>
            <a:pPr algn="just"/>
            <a:endParaRPr lang="en-US" sz="2000" dirty="0" smtClean="0">
              <a:solidFill>
                <a:schemeClr val="bg1"/>
              </a:solidFill>
              <a:latin typeface="Constanti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nstantia" pitchFamily="18" charset="0"/>
              </a:rPr>
              <a:t>  Do extensive experiments on different sorts of tasks (like vision, NLP etc.) with different large models to benchmark the performance of </a:t>
            </a:r>
            <a:r>
              <a:rPr lang="en-US" sz="2000" dirty="0" err="1" smtClean="0">
                <a:solidFill>
                  <a:schemeClr val="bg1"/>
                </a:solidFill>
                <a:latin typeface="Constantia" pitchFamily="18" charset="0"/>
              </a:rPr>
              <a:t>quaternions</a:t>
            </a:r>
            <a:r>
              <a:rPr lang="en-US" sz="2000" dirty="0" smtClean="0">
                <a:solidFill>
                  <a:schemeClr val="bg1"/>
                </a:solidFill>
                <a:latin typeface="Constantia" pitchFamily="18" charset="0"/>
              </a:rPr>
              <a:t> in those tasks.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816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7805E64-72B4-48EF-925D-159E921210FA}"/>
              </a:ext>
            </a:extLst>
          </p:cNvPr>
          <p:cNvSpPr txBox="1"/>
          <p:nvPr/>
        </p:nvSpPr>
        <p:spPr>
          <a:xfrm>
            <a:off x="0" y="26669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tantia" pitchFamily="18" charset="0"/>
              </a:rPr>
              <a:t>What Are Quaternions?</a:t>
            </a:r>
            <a:endParaRPr lang="en-CA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9BDC8DC-78F2-4969-A716-4B7A45195A1C}"/>
              </a:ext>
            </a:extLst>
          </p:cNvPr>
          <p:cNvSpPr txBox="1"/>
          <p:nvPr/>
        </p:nvSpPr>
        <p:spPr>
          <a:xfrm>
            <a:off x="970671" y="984252"/>
            <a:ext cx="102975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bg1"/>
                </a:solidFill>
                <a:latin typeface="Constantia" pitchFamily="18" charset="0"/>
              </a:rPr>
              <a:t>Quaternion</a:t>
            </a:r>
            <a:r>
              <a:rPr lang="en-US" sz="2000" dirty="0">
                <a:solidFill>
                  <a:schemeClr val="bg1"/>
                </a:solidFill>
                <a:latin typeface="Constantia" pitchFamily="18" charset="0"/>
              </a:rPr>
              <a:t> is a four-dimensional extension of complex numbers, represented by a vector of the form </a:t>
            </a:r>
            <a:r>
              <a:rPr lang="en-US" sz="2000" i="1" dirty="0">
                <a:solidFill>
                  <a:schemeClr val="bg1"/>
                </a:solidFill>
                <a:latin typeface="Constantia" pitchFamily="18" charset="0"/>
              </a:rPr>
              <a:t>q = r + xi + </a:t>
            </a:r>
            <a:r>
              <a:rPr lang="en-US" sz="2000" i="1" dirty="0" err="1">
                <a:solidFill>
                  <a:schemeClr val="bg1"/>
                </a:solidFill>
                <a:latin typeface="Constantia" pitchFamily="18" charset="0"/>
              </a:rPr>
              <a:t>yj</a:t>
            </a:r>
            <a:r>
              <a:rPr lang="en-US" sz="2000" i="1" dirty="0">
                <a:solidFill>
                  <a:schemeClr val="bg1"/>
                </a:solidFill>
                <a:latin typeface="Constantia" pitchFamily="18" charset="0"/>
              </a:rPr>
              <a:t> + </a:t>
            </a:r>
            <a:r>
              <a:rPr lang="en-US" sz="2000" i="1" dirty="0" err="1">
                <a:solidFill>
                  <a:schemeClr val="bg1"/>
                </a:solidFill>
                <a:latin typeface="Constantia" pitchFamily="18" charset="0"/>
              </a:rPr>
              <a:t>zk</a:t>
            </a:r>
            <a:r>
              <a:rPr lang="en-US" sz="2000" dirty="0">
                <a:solidFill>
                  <a:schemeClr val="bg1"/>
                </a:solidFill>
                <a:latin typeface="Constantia" pitchFamily="18" charset="0"/>
              </a:rPr>
              <a:t>. Given two quaternions 𝑞1 and 𝑞2, their product (known as the Hamilton product) is given by:</a:t>
            </a:r>
            <a:endParaRPr lang="en-CA" sz="2000" dirty="0">
              <a:solidFill>
                <a:schemeClr val="bg1"/>
              </a:solidFill>
              <a:latin typeface="Constantia" pitchFamily="18" charset="0"/>
            </a:endParaRPr>
          </a:p>
          <a:p>
            <a:endParaRPr lang="en-CA" sz="20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5676336-0985-4175-BA77-2138F1217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33811" y="1997637"/>
            <a:ext cx="4497649" cy="16754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791718F-DE2F-4E5C-9F25-AA7A790758FC}"/>
              </a:ext>
            </a:extLst>
          </p:cNvPr>
          <p:cNvSpPr txBox="1"/>
          <p:nvPr/>
        </p:nvSpPr>
        <p:spPr>
          <a:xfrm>
            <a:off x="939670" y="3707786"/>
            <a:ext cx="10353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solidFill>
                  <a:schemeClr val="bg1"/>
                </a:solidFill>
                <a:latin typeface="Constantia" pitchFamily="18" charset="0"/>
              </a:rPr>
              <a:t>Quaternions multiplications not being commutative, they can be written in terms of 4*4 real matrices </a:t>
            </a:r>
            <a:r>
              <a:rPr lang="en-US" sz="2000" dirty="0">
                <a:solidFill>
                  <a:schemeClr val="bg1"/>
                </a:solidFill>
                <a:latin typeface="Constantia" pitchFamily="18" charset="0"/>
              </a:rPr>
              <a:t>such that the matrix multiplication between such representations are consistent with the Hamilton product:</a:t>
            </a:r>
            <a:endParaRPr lang="en-CA" sz="2000" dirty="0">
              <a:solidFill>
                <a:schemeClr val="bg1"/>
              </a:solidFill>
              <a:latin typeface="Constantia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862B574-249A-49B7-BF79-07961023A9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31323" y="4674447"/>
            <a:ext cx="3096651" cy="157697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Adhil &amp; Aritra</a:t>
            </a:r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Midway Report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07550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77A545C-1DB7-4601-BB25-7F10E7DD44B7}"/>
              </a:ext>
            </a:extLst>
          </p:cNvPr>
          <p:cNvSpPr txBox="1"/>
          <p:nvPr/>
        </p:nvSpPr>
        <p:spPr>
          <a:xfrm>
            <a:off x="0" y="26669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tantia" pitchFamily="18" charset="0"/>
              </a:rPr>
              <a:t>Why are Quaternions used in building Neural Networks?</a:t>
            </a:r>
            <a:endParaRPr lang="en-CA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tantia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DF82FE1-55B3-45FD-99B0-E9C8C31E1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89" y="1053171"/>
            <a:ext cx="8135148" cy="3683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5463A73-9987-43FE-A237-F616D57F0640}"/>
              </a:ext>
            </a:extLst>
          </p:cNvPr>
          <p:cNvSpPr txBox="1"/>
          <p:nvPr/>
        </p:nvSpPr>
        <p:spPr>
          <a:xfrm>
            <a:off x="795866" y="5424083"/>
            <a:ext cx="1056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solidFill>
                  <a:schemeClr val="bg1"/>
                </a:solidFill>
                <a:latin typeface="Constantia" pitchFamily="18" charset="0"/>
              </a:rPr>
              <a:t>They can be used to make almost equally complex models with only 25% of the weights of the real version. This makes prediction whole lot more easier in low end devices.</a:t>
            </a:r>
            <a:endParaRPr lang="en-CA" sz="2000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1457268-0733-4E2F-943C-64C17C63BBB4}"/>
              </a:ext>
            </a:extLst>
          </p:cNvPr>
          <p:cNvSpPr txBox="1"/>
          <p:nvPr/>
        </p:nvSpPr>
        <p:spPr>
          <a:xfrm>
            <a:off x="2218925" y="4778713"/>
            <a:ext cx="8135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This image has been taken from </a:t>
            </a:r>
            <a:r>
              <a:rPr lang="en-US" sz="10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</a:t>
            </a:r>
            <a:r>
              <a:rPr lang="en-US" sz="1000" dirty="0">
                <a:solidFill>
                  <a:schemeClr val="bg1"/>
                </a:solidFill>
              </a:rPr>
              <a:t> paper.</a:t>
            </a:r>
          </a:p>
          <a:p>
            <a:pPr algn="ctr"/>
            <a:r>
              <a:rPr lang="en-CA" sz="1000" dirty="0" err="1">
                <a:solidFill>
                  <a:schemeClr val="bg1"/>
                </a:solidFill>
              </a:rPr>
              <a:t>Titouan</a:t>
            </a:r>
            <a:r>
              <a:rPr lang="en-CA" sz="1000" dirty="0">
                <a:solidFill>
                  <a:schemeClr val="bg1"/>
                </a:solidFill>
              </a:rPr>
              <a:t> </a:t>
            </a:r>
            <a:r>
              <a:rPr lang="en-CA" sz="1000" dirty="0" err="1">
                <a:solidFill>
                  <a:schemeClr val="bg1"/>
                </a:solidFill>
              </a:rPr>
              <a:t>Parcollet</a:t>
            </a:r>
            <a:r>
              <a:rPr lang="en-CA" sz="1000" dirty="0">
                <a:solidFill>
                  <a:schemeClr val="bg1"/>
                </a:solidFill>
              </a:rPr>
              <a:t>, </a:t>
            </a:r>
            <a:r>
              <a:rPr lang="en-CA" sz="1000" dirty="0" err="1">
                <a:solidFill>
                  <a:schemeClr val="bg1"/>
                </a:solidFill>
              </a:rPr>
              <a:t>Mirco</a:t>
            </a:r>
            <a:r>
              <a:rPr lang="en-CA" sz="1000" dirty="0">
                <a:solidFill>
                  <a:schemeClr val="bg1"/>
                </a:solidFill>
              </a:rPr>
              <a:t> </a:t>
            </a:r>
            <a:r>
              <a:rPr lang="en-CA" sz="1000" dirty="0" err="1">
                <a:solidFill>
                  <a:schemeClr val="bg1"/>
                </a:solidFill>
              </a:rPr>
              <a:t>Ravanelli</a:t>
            </a:r>
            <a:r>
              <a:rPr lang="en-CA" sz="1000" dirty="0">
                <a:solidFill>
                  <a:schemeClr val="bg1"/>
                </a:solidFill>
              </a:rPr>
              <a:t>, Mohamed </a:t>
            </a:r>
            <a:r>
              <a:rPr lang="en-CA" sz="1000" dirty="0" err="1">
                <a:solidFill>
                  <a:schemeClr val="bg1"/>
                </a:solidFill>
              </a:rPr>
              <a:t>Morchid</a:t>
            </a:r>
            <a:r>
              <a:rPr lang="en-CA" sz="1000" dirty="0">
                <a:solidFill>
                  <a:schemeClr val="bg1"/>
                </a:solidFill>
              </a:rPr>
              <a:t>, Georges </a:t>
            </a:r>
            <a:r>
              <a:rPr lang="en-CA" sz="1000" dirty="0" err="1">
                <a:solidFill>
                  <a:schemeClr val="bg1"/>
                </a:solidFill>
              </a:rPr>
              <a:t>Linarès</a:t>
            </a:r>
            <a:r>
              <a:rPr lang="en-CA" sz="1000" dirty="0">
                <a:solidFill>
                  <a:schemeClr val="bg1"/>
                </a:solidFill>
              </a:rPr>
              <a:t>, and </a:t>
            </a:r>
            <a:r>
              <a:rPr lang="en-US" sz="1000" dirty="0">
                <a:solidFill>
                  <a:schemeClr val="bg1"/>
                </a:solidFill>
              </a:rPr>
              <a:t>Renato De Mori. 2018. </a:t>
            </a:r>
            <a:r>
              <a:rPr lang="en-US" sz="1000" i="1" dirty="0">
                <a:solidFill>
                  <a:schemeClr val="bg1"/>
                </a:solidFill>
              </a:rPr>
              <a:t>Speech recognition with quaternion neural networks.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endParaRPr lang="en-CA" sz="1000" dirty="0">
              <a:solidFill>
                <a:schemeClr val="bg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Adhil &amp; Aritra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Midway Report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8634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Adhil</a:t>
            </a:r>
            <a:r>
              <a:rPr lang="en-US" dirty="0" smtClean="0"/>
              <a:t> &amp; </a:t>
            </a:r>
            <a:r>
              <a:rPr lang="en-US" dirty="0" err="1" smtClean="0"/>
              <a:t>Aritra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pPr/>
              <a:t>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Midway Report</a:t>
            </a:r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602" y="1121286"/>
            <a:ext cx="7281927" cy="4940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77A545C-1DB7-4601-BB25-7F10E7DD44B7}"/>
              </a:ext>
            </a:extLst>
          </p:cNvPr>
          <p:cNvSpPr txBox="1"/>
          <p:nvPr/>
        </p:nvSpPr>
        <p:spPr>
          <a:xfrm>
            <a:off x="0" y="3005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tantia" pitchFamily="18" charset="0"/>
              </a:rPr>
              <a:t>Previous work</a:t>
            </a:r>
            <a:endParaRPr lang="en-CA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1457268-0733-4E2F-943C-64C17C63BBB4}"/>
              </a:ext>
            </a:extLst>
          </p:cNvPr>
          <p:cNvSpPr txBox="1"/>
          <p:nvPr/>
        </p:nvSpPr>
        <p:spPr>
          <a:xfrm>
            <a:off x="7636933" y="5489912"/>
            <a:ext cx="4250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tantia" pitchFamily="18" charset="0"/>
              </a:rPr>
              <a:t>This image has been taken from </a:t>
            </a:r>
            <a:r>
              <a:rPr lang="en-US" sz="1200" dirty="0">
                <a:solidFill>
                  <a:schemeClr val="accent1"/>
                </a:solidFill>
                <a:latin typeface="Constantia" pitchFamily="18" charset="0"/>
                <a:hlinkClick r:id="rId3"/>
              </a:rPr>
              <a:t>this</a:t>
            </a:r>
            <a:r>
              <a:rPr lang="en-US" sz="1200" dirty="0">
                <a:solidFill>
                  <a:schemeClr val="bg1"/>
                </a:solidFill>
                <a:latin typeface="Constantia" pitchFamily="18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tantia" pitchFamily="18" charset="0"/>
              </a:rPr>
              <a:t>paper. Sahel Mohammad </a:t>
            </a:r>
            <a:r>
              <a:rPr lang="en-US" sz="1200" dirty="0" err="1" smtClean="0">
                <a:solidFill>
                  <a:schemeClr val="bg1"/>
                </a:solidFill>
                <a:latin typeface="Constantia" pitchFamily="18" charset="0"/>
              </a:rPr>
              <a:t>Iqbal</a:t>
            </a:r>
            <a:r>
              <a:rPr lang="en-US" sz="1200" dirty="0" smtClean="0">
                <a:solidFill>
                  <a:schemeClr val="bg1"/>
                </a:solidFill>
                <a:latin typeface="Constantia" pitchFamily="18" charset="0"/>
              </a:rPr>
              <a:t> and </a:t>
            </a:r>
            <a:r>
              <a:rPr lang="en-US" sz="1200" dirty="0" err="1" smtClean="0">
                <a:solidFill>
                  <a:schemeClr val="bg1"/>
                </a:solidFill>
                <a:latin typeface="Constantia" pitchFamily="18" charset="0"/>
              </a:rPr>
              <a:t>Subhankar</a:t>
            </a:r>
            <a:r>
              <a:rPr lang="en-US" sz="1200" dirty="0" smtClean="0">
                <a:solidFill>
                  <a:schemeClr val="bg1"/>
                </a:solidFill>
                <a:latin typeface="Constantia" pitchFamily="18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tantia" pitchFamily="18" charset="0"/>
              </a:rPr>
              <a:t>Mishra</a:t>
            </a:r>
            <a:r>
              <a:rPr lang="en-US" sz="1200" dirty="0" smtClean="0">
                <a:solidFill>
                  <a:schemeClr val="bg1"/>
                </a:solidFill>
                <a:latin typeface="Constantia" pitchFamily="18" charset="0"/>
              </a:rPr>
              <a:t>. 2023. </a:t>
            </a:r>
            <a:r>
              <a:rPr lang="en-US" sz="1200" i="1" dirty="0" smtClean="0">
                <a:solidFill>
                  <a:schemeClr val="bg1"/>
                </a:solidFill>
                <a:latin typeface="Constantia" pitchFamily="18" charset="0"/>
              </a:rPr>
              <a:t>Neural Networks at a Fraction with Pruned </a:t>
            </a:r>
            <a:r>
              <a:rPr lang="en-US" sz="1200" i="1" dirty="0" err="1" smtClean="0">
                <a:solidFill>
                  <a:schemeClr val="bg1"/>
                </a:solidFill>
                <a:latin typeface="Constantia" pitchFamily="18" charset="0"/>
              </a:rPr>
              <a:t>Quaternions</a:t>
            </a:r>
            <a:r>
              <a:rPr lang="en-US" sz="1200" dirty="0" smtClean="0">
                <a:solidFill>
                  <a:schemeClr val="bg1"/>
                </a:solidFill>
                <a:latin typeface="Constantia" pitchFamily="18" charset="0"/>
              </a:rPr>
              <a:t>.. </a:t>
            </a:r>
            <a:endParaRPr lang="en-CA" sz="1200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5463A73-9987-43FE-A237-F616D57F0640}"/>
              </a:ext>
            </a:extLst>
          </p:cNvPr>
          <p:cNvSpPr txBox="1"/>
          <p:nvPr/>
        </p:nvSpPr>
        <p:spPr>
          <a:xfrm>
            <a:off x="7823199" y="1072216"/>
            <a:ext cx="41148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nstantia" pitchFamily="18" charset="0"/>
              </a:rPr>
              <a:t>  Graphs on training both real and quaternion models .</a:t>
            </a:r>
          </a:p>
          <a:p>
            <a:pPr algn="just"/>
            <a:endParaRPr lang="en-US" sz="800" dirty="0" smtClean="0">
              <a:solidFill>
                <a:schemeClr val="bg1"/>
              </a:solidFill>
              <a:latin typeface="Constanti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nstantia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tantia" pitchFamily="18" charset="0"/>
              </a:rPr>
              <a:t> For </a:t>
            </a:r>
            <a:r>
              <a:rPr lang="en-US" sz="2000" dirty="0" smtClean="0">
                <a:solidFill>
                  <a:schemeClr val="bg1"/>
                </a:solidFill>
                <a:latin typeface="Constantia" pitchFamily="18" charset="0"/>
              </a:rPr>
              <a:t>the MNIST dataset, the input images are grayscale with only one channel. In Lenet-300-100, each set of four pixels are fed to a quaternion neuron after flattening the </a:t>
            </a:r>
            <a:r>
              <a:rPr lang="en-US" sz="2000" dirty="0" smtClean="0">
                <a:solidFill>
                  <a:schemeClr val="bg1"/>
                </a:solidFill>
                <a:latin typeface="Constantia" pitchFamily="18" charset="0"/>
              </a:rPr>
              <a:t>image.</a:t>
            </a:r>
          </a:p>
          <a:p>
            <a:pPr algn="just"/>
            <a:endParaRPr lang="en-US" sz="800" dirty="0" smtClean="0">
              <a:solidFill>
                <a:schemeClr val="bg1"/>
              </a:solidFill>
              <a:latin typeface="Constanti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nstantia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tantia" pitchFamily="18" charset="0"/>
              </a:rPr>
              <a:t> For </a:t>
            </a:r>
            <a:r>
              <a:rPr lang="en-US" sz="2000" dirty="0" smtClean="0">
                <a:solidFill>
                  <a:schemeClr val="bg1"/>
                </a:solidFill>
                <a:latin typeface="Constantia" pitchFamily="18" charset="0"/>
              </a:rPr>
              <a:t>color vision tasks such as CIFAR-10, the RGB channels of each pixel are treated as belonging to a single quaternion neuron by adding one more channel to the input </a:t>
            </a:r>
            <a:r>
              <a:rPr lang="en-US" sz="2000" dirty="0" smtClean="0">
                <a:solidFill>
                  <a:schemeClr val="bg1"/>
                </a:solidFill>
                <a:latin typeface="Constantia" pitchFamily="18" charset="0"/>
              </a:rPr>
              <a:t>images, which is grayscale data.</a:t>
            </a:r>
            <a:endParaRPr lang="en-CA" sz="2000" dirty="0">
              <a:solidFill>
                <a:schemeClr val="bg1"/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34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77A545C-1DB7-4601-BB25-7F10E7DD44B7}"/>
              </a:ext>
            </a:extLst>
          </p:cNvPr>
          <p:cNvSpPr txBox="1"/>
          <p:nvPr/>
        </p:nvSpPr>
        <p:spPr>
          <a:xfrm>
            <a:off x="0" y="3005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tantia" pitchFamily="18" charset="0"/>
              </a:rPr>
              <a:t>Previous work</a:t>
            </a:r>
            <a:endParaRPr lang="en-CA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5463A73-9987-43FE-A237-F616D57F0640}"/>
              </a:ext>
            </a:extLst>
          </p:cNvPr>
          <p:cNvSpPr txBox="1"/>
          <p:nvPr/>
        </p:nvSpPr>
        <p:spPr>
          <a:xfrm>
            <a:off x="7823199" y="1072216"/>
            <a:ext cx="41148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nstantia" pitchFamily="18" charset="0"/>
              </a:rPr>
              <a:t> “pruned quaternion models can be re-trained from scratch to match the original accuracy of the </a:t>
            </a:r>
            <a:r>
              <a:rPr lang="en-US" sz="2000" dirty="0" err="1" smtClean="0">
                <a:solidFill>
                  <a:schemeClr val="bg1"/>
                </a:solidFill>
                <a:latin typeface="Constantia" pitchFamily="18" charset="0"/>
              </a:rPr>
              <a:t>unpruned</a:t>
            </a:r>
            <a:r>
              <a:rPr lang="en-US" sz="2000" dirty="0" smtClean="0">
                <a:solidFill>
                  <a:schemeClr val="bg1"/>
                </a:solidFill>
                <a:latin typeface="Constantia" pitchFamily="18" charset="0"/>
              </a:rPr>
              <a:t> model, showing that lottery tickets exist for quaternion networks as well.” (Sahel et al</a:t>
            </a:r>
            <a:r>
              <a:rPr lang="en-US" sz="2000" dirty="0" smtClean="0">
                <a:solidFill>
                  <a:schemeClr val="bg1"/>
                </a:solidFill>
                <a:latin typeface="Constantia" pitchFamily="18" charset="0"/>
              </a:rPr>
              <a:t>.)</a:t>
            </a:r>
          </a:p>
          <a:p>
            <a:pPr algn="just"/>
            <a:endParaRPr lang="en-US" sz="2000" dirty="0" smtClean="0">
              <a:solidFill>
                <a:schemeClr val="bg1"/>
              </a:solidFill>
              <a:latin typeface="Constanti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nstantia" pitchFamily="18" charset="0"/>
              </a:rPr>
              <a:t> “when pruned to high levels of </a:t>
            </a:r>
            <a:r>
              <a:rPr lang="en-US" sz="2000" dirty="0" err="1" smtClean="0">
                <a:solidFill>
                  <a:schemeClr val="bg1"/>
                </a:solidFill>
                <a:latin typeface="Constantia" pitchFamily="18" charset="0"/>
              </a:rPr>
              <a:t>sparsities</a:t>
            </a:r>
            <a:r>
              <a:rPr lang="en-US" sz="2000" dirty="0" smtClean="0">
                <a:solidFill>
                  <a:schemeClr val="bg1"/>
                </a:solidFill>
                <a:latin typeface="Constantia" pitchFamily="18" charset="0"/>
              </a:rPr>
              <a:t>, quaternion implementations of certain models outperform their complementary real-valued models of equivalent architectures. “</a:t>
            </a:r>
            <a:endParaRPr lang="en-CA" sz="2000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1457268-0733-4E2F-943C-64C17C63BBB4}"/>
              </a:ext>
            </a:extLst>
          </p:cNvPr>
          <p:cNvSpPr txBox="1"/>
          <p:nvPr/>
        </p:nvSpPr>
        <p:spPr>
          <a:xfrm>
            <a:off x="7704667" y="5591512"/>
            <a:ext cx="4250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tantia" pitchFamily="18" charset="0"/>
              </a:rPr>
              <a:t>This image has been taken from </a:t>
            </a:r>
            <a:r>
              <a:rPr lang="en-US" sz="1200" dirty="0">
                <a:solidFill>
                  <a:schemeClr val="accent1"/>
                </a:solidFill>
                <a:latin typeface="Constantia" pitchFamily="18" charset="0"/>
                <a:hlinkClick r:id="rId2"/>
              </a:rPr>
              <a:t>this</a:t>
            </a:r>
            <a:r>
              <a:rPr lang="en-US" sz="1200" dirty="0">
                <a:solidFill>
                  <a:schemeClr val="bg1"/>
                </a:solidFill>
                <a:latin typeface="Constantia" pitchFamily="18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tantia" pitchFamily="18" charset="0"/>
              </a:rPr>
              <a:t>paper. Sahel Mohammad </a:t>
            </a:r>
            <a:r>
              <a:rPr lang="en-US" sz="1200" dirty="0" err="1" smtClean="0">
                <a:solidFill>
                  <a:schemeClr val="bg1"/>
                </a:solidFill>
                <a:latin typeface="Constantia" pitchFamily="18" charset="0"/>
              </a:rPr>
              <a:t>Iqbal</a:t>
            </a:r>
            <a:r>
              <a:rPr lang="en-US" sz="1200" dirty="0" smtClean="0">
                <a:solidFill>
                  <a:schemeClr val="bg1"/>
                </a:solidFill>
                <a:latin typeface="Constantia" pitchFamily="18" charset="0"/>
              </a:rPr>
              <a:t> and </a:t>
            </a:r>
            <a:r>
              <a:rPr lang="en-US" sz="1200" dirty="0" err="1" smtClean="0">
                <a:solidFill>
                  <a:schemeClr val="bg1"/>
                </a:solidFill>
                <a:latin typeface="Constantia" pitchFamily="18" charset="0"/>
              </a:rPr>
              <a:t>Subhankar</a:t>
            </a:r>
            <a:r>
              <a:rPr lang="en-US" sz="1200" dirty="0" smtClean="0">
                <a:solidFill>
                  <a:schemeClr val="bg1"/>
                </a:solidFill>
                <a:latin typeface="Constantia" pitchFamily="18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tantia" pitchFamily="18" charset="0"/>
              </a:rPr>
              <a:t>Mishra</a:t>
            </a:r>
            <a:r>
              <a:rPr lang="en-US" sz="1200" dirty="0" smtClean="0">
                <a:solidFill>
                  <a:schemeClr val="bg1"/>
                </a:solidFill>
                <a:latin typeface="Constantia" pitchFamily="18" charset="0"/>
              </a:rPr>
              <a:t>. 2023. </a:t>
            </a:r>
            <a:r>
              <a:rPr lang="en-US" sz="1200" i="1" dirty="0" smtClean="0">
                <a:solidFill>
                  <a:schemeClr val="bg1"/>
                </a:solidFill>
                <a:latin typeface="Constantia" pitchFamily="18" charset="0"/>
              </a:rPr>
              <a:t>Neural Networks at a Fraction with Pruned </a:t>
            </a:r>
            <a:r>
              <a:rPr lang="en-US" sz="1200" i="1" dirty="0" err="1" smtClean="0">
                <a:solidFill>
                  <a:schemeClr val="bg1"/>
                </a:solidFill>
                <a:latin typeface="Constantia" pitchFamily="18" charset="0"/>
              </a:rPr>
              <a:t>Quaternions</a:t>
            </a:r>
            <a:r>
              <a:rPr lang="en-US" sz="1200" dirty="0" smtClean="0">
                <a:solidFill>
                  <a:schemeClr val="bg1"/>
                </a:solidFill>
                <a:latin typeface="Constantia" pitchFamily="18" charset="0"/>
              </a:rPr>
              <a:t>.. </a:t>
            </a:r>
            <a:endParaRPr lang="en-CA" sz="1200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Adhil</a:t>
            </a:r>
            <a:r>
              <a:rPr lang="en-US" dirty="0" smtClean="0"/>
              <a:t> &amp; </a:t>
            </a:r>
            <a:r>
              <a:rPr lang="en-US" dirty="0" err="1" smtClean="0"/>
              <a:t>Aritra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pPr/>
              <a:t>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Midway Report</a:t>
            </a:r>
            <a:endParaRPr lang="en-CA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067" y="1175809"/>
            <a:ext cx="7437247" cy="502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634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E90C6DE-B788-404F-975D-BF118E43CAFF}"/>
              </a:ext>
            </a:extLst>
          </p:cNvPr>
          <p:cNvSpPr txBox="1"/>
          <p:nvPr/>
        </p:nvSpPr>
        <p:spPr>
          <a:xfrm>
            <a:off x="0" y="27622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tantia" pitchFamily="18" charset="0"/>
              </a:rPr>
              <a:t>Our Approach…</a:t>
            </a:r>
            <a:endParaRPr lang="en-CA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6AD2325-88BD-4C92-A200-73FA91F625B5}"/>
              </a:ext>
            </a:extLst>
          </p:cNvPr>
          <p:cNvSpPr txBox="1"/>
          <p:nvPr/>
        </p:nvSpPr>
        <p:spPr>
          <a:xfrm>
            <a:off x="1082692" y="1328340"/>
            <a:ext cx="99917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solidFill>
                  <a:schemeClr val="bg1"/>
                </a:solidFill>
                <a:latin typeface="Constantia" pitchFamily="18" charset="0"/>
              </a:rPr>
              <a:t>We were trying to speed up the quaternion layer calculations. For that we needed to see particularly why was it taking so long time. </a:t>
            </a:r>
            <a:r>
              <a:rPr lang="en-US" sz="2000" dirty="0">
                <a:solidFill>
                  <a:schemeClr val="bg1"/>
                </a:solidFill>
                <a:latin typeface="Constantia" pitchFamily="18" charset="0"/>
              </a:rPr>
              <a:t>We found the three steps of forward propagation. They are: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Constantia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onstantia" pitchFamily="18" charset="0"/>
              </a:rPr>
              <a:t>building 4×4 Quaternion to real matrix (w)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onstantia" pitchFamily="18" charset="0"/>
              </a:rPr>
              <a:t>Finding </a:t>
            </a:r>
            <a:r>
              <a:rPr lang="en-US" sz="2000" dirty="0" err="1">
                <a:solidFill>
                  <a:schemeClr val="bg1"/>
                </a:solidFill>
                <a:latin typeface="Constantia" pitchFamily="18" charset="0"/>
              </a:rPr>
              <a:t>wx</a:t>
            </a:r>
            <a:r>
              <a:rPr lang="en-US" sz="2000" dirty="0">
                <a:solidFill>
                  <a:schemeClr val="bg1"/>
                </a:solidFill>
                <a:latin typeface="Constantia" pitchFamily="18" charset="0"/>
              </a:rPr>
              <a:t> + b (applying linear function)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onstantia" pitchFamily="18" charset="0"/>
              </a:rPr>
              <a:t>typecasting the output of step 2 to a Quaternion tensor.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  <a:latin typeface="Constantia" pitchFamily="18" charset="0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Constantia" pitchFamily="18" charset="0"/>
              </a:rPr>
              <a:t>We found that step </a:t>
            </a:r>
            <a:r>
              <a:rPr lang="en-CA" sz="2000" dirty="0">
                <a:solidFill>
                  <a:schemeClr val="bg1"/>
                </a:solidFill>
                <a:latin typeface="Constantia" pitchFamily="18" charset="0"/>
              </a:rPr>
              <a:t>3 was taking up 95% of the time. Further study revealed This was </a:t>
            </a:r>
            <a:r>
              <a:rPr lang="en-US" sz="2000" dirty="0">
                <a:solidFill>
                  <a:schemeClr val="bg1"/>
                </a:solidFill>
                <a:latin typeface="Constantia" pitchFamily="18" charset="0"/>
              </a:rPr>
              <a:t>because of a line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latin typeface="Constantia" pitchFamily="18" charset="0"/>
              </a:rPr>
              <a:t>q.cpu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onstantia" pitchFamily="18" charset="0"/>
              </a:rPr>
              <a:t>()</a:t>
            </a:r>
            <a:r>
              <a:rPr lang="en-US" sz="2000" b="1" dirty="0">
                <a:solidFill>
                  <a:schemeClr val="bg1"/>
                </a:solidFill>
                <a:latin typeface="Constantia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tantia" pitchFamily="18" charset="0"/>
              </a:rPr>
              <a:t>which was needlessly copying the x to the CPU memory (the RAM) after every layer. Being a highly experimental part of library, we changed it to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latin typeface="Constantia" pitchFamily="18" charset="0"/>
              </a:rPr>
              <a:t>q.cuda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onstantia" pitchFamily="18" charset="0"/>
              </a:rPr>
              <a:t>()</a:t>
            </a:r>
            <a:r>
              <a:rPr lang="en-US" sz="2000" b="1" dirty="0">
                <a:solidFill>
                  <a:schemeClr val="bg1"/>
                </a:solidFill>
                <a:latin typeface="Constantia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tantia" pitchFamily="18" charset="0"/>
              </a:rPr>
              <a:t>and got rid of the redundant operations. This improved the speed by almost double (22.5 it/s to 57.5 it/s).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Adhil &amp; Aritra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pPr/>
              <a:t>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Midway Report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4601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299E365-BF60-4BD0-8CB3-388DBD859E64}"/>
              </a:ext>
            </a:extLst>
          </p:cNvPr>
          <p:cNvSpPr txBox="1"/>
          <p:nvPr/>
        </p:nvSpPr>
        <p:spPr>
          <a:xfrm>
            <a:off x="0" y="27622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tantia" pitchFamily="18" charset="0"/>
              </a:rPr>
              <a:t>Relevant Graphs</a:t>
            </a:r>
            <a:endParaRPr lang="en-CA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tantia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F1BCDE5-6515-431F-BAEA-8407B00E88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02" t="29802" r="9454"/>
          <a:stretch/>
        </p:blipFill>
        <p:spPr>
          <a:xfrm>
            <a:off x="6296024" y="1335851"/>
            <a:ext cx="5410201" cy="4410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D95E72B-2C74-4193-9347-8C7D526DA5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9802" r="6029"/>
          <a:stretch/>
        </p:blipFill>
        <p:spPr>
          <a:xfrm>
            <a:off x="455630" y="1335851"/>
            <a:ext cx="5421294" cy="4331524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Adhil &amp; Aritra</a:t>
            </a:r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Midway Report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6054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C2899EF-C305-4C4D-A39D-AB62F11EE6D4}"/>
              </a:ext>
            </a:extLst>
          </p:cNvPr>
          <p:cNvSpPr txBox="1"/>
          <p:nvPr/>
        </p:nvSpPr>
        <p:spPr>
          <a:xfrm>
            <a:off x="0" y="16933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tantia" pitchFamily="18" charset="0"/>
              </a:rPr>
              <a:t>Interesting Results</a:t>
            </a:r>
            <a:endParaRPr lang="en-CA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tantia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F1BD1FB-BC98-4BB5-B39F-43F27FC82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7" y="785377"/>
            <a:ext cx="3685116" cy="27834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6F6A532-888C-4A3C-AF61-DD2612947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747" y="733799"/>
            <a:ext cx="3736435" cy="2822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07D0619-7525-43C2-B4F1-72E66E709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37" y="3590297"/>
            <a:ext cx="3685117" cy="2783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9E41BF5-57D4-4D4E-AEB3-566E1055D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212" y="3556429"/>
            <a:ext cx="3743371" cy="2827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A21372C-6658-459C-8207-A74797DCBB54}"/>
              </a:ext>
            </a:extLst>
          </p:cNvPr>
          <p:cNvSpPr txBox="1"/>
          <p:nvPr/>
        </p:nvSpPr>
        <p:spPr>
          <a:xfrm>
            <a:off x="4216400" y="1343048"/>
            <a:ext cx="3708399" cy="4452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96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  <a:latin typeface="Constantia" pitchFamily="18" charset="0"/>
              </a:rPr>
              <a:t> Real3</a:t>
            </a:r>
            <a:r>
              <a:rPr lang="en-IN" sz="2000" dirty="0">
                <a:solidFill>
                  <a:schemeClr val="bg1"/>
                </a:solidFill>
                <a:latin typeface="Constantia" pitchFamily="18" charset="0"/>
              </a:rPr>
              <a:t>, Real4 and quaternion perform similar for larger datasets</a:t>
            </a:r>
            <a:r>
              <a:rPr lang="en-IN" sz="2000" dirty="0" smtClean="0">
                <a:solidFill>
                  <a:schemeClr val="bg1"/>
                </a:solidFill>
                <a:latin typeface="Constantia" pitchFamily="18" charset="0"/>
              </a:rPr>
              <a:t>.</a:t>
            </a:r>
          </a:p>
          <a:p>
            <a:pPr algn="just">
              <a:lnSpc>
                <a:spcPts val="1960"/>
              </a:lnSpc>
              <a:buFont typeface="Arial" pitchFamily="34" charset="0"/>
              <a:buChar char="•"/>
            </a:pPr>
            <a:endParaRPr lang="en-IN" sz="2000" dirty="0" smtClean="0">
              <a:solidFill>
                <a:schemeClr val="bg1"/>
              </a:solidFill>
              <a:latin typeface="Constantia" pitchFamily="18" charset="0"/>
            </a:endParaRPr>
          </a:p>
          <a:p>
            <a:pPr algn="just">
              <a:lnSpc>
                <a:spcPts val="196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  <a:latin typeface="Constantia" pitchFamily="18" charset="0"/>
              </a:rPr>
              <a:t> In the original paper, the CNNs were trained on </a:t>
            </a:r>
            <a:r>
              <a:rPr lang="en-IN" sz="2000" dirty="0" err="1" smtClean="0">
                <a:solidFill>
                  <a:schemeClr val="bg1"/>
                </a:solidFill>
                <a:latin typeface="Constantia" pitchFamily="18" charset="0"/>
              </a:rPr>
              <a:t>RGBdata</a:t>
            </a:r>
            <a:r>
              <a:rPr lang="en-IN" sz="2000" dirty="0" smtClean="0">
                <a:solidFill>
                  <a:schemeClr val="bg1"/>
                </a:solidFill>
                <a:latin typeface="Constantia" pitchFamily="18" charset="0"/>
              </a:rPr>
              <a:t> as input (say </a:t>
            </a:r>
            <a:r>
              <a:rPr lang="en-IN" sz="2000" b="1" dirty="0" smtClean="0">
                <a:solidFill>
                  <a:schemeClr val="bg1"/>
                </a:solidFill>
                <a:latin typeface="Constantia" pitchFamily="18" charset="0"/>
              </a:rPr>
              <a:t>Real3</a:t>
            </a:r>
            <a:r>
              <a:rPr lang="en-IN" sz="2000" dirty="0" smtClean="0">
                <a:solidFill>
                  <a:schemeClr val="bg1"/>
                </a:solidFill>
                <a:latin typeface="Constantia" pitchFamily="18" charset="0"/>
              </a:rPr>
              <a:t>). But, as the </a:t>
            </a:r>
            <a:r>
              <a:rPr lang="en-IN" sz="2000" dirty="0" err="1" smtClean="0">
                <a:solidFill>
                  <a:schemeClr val="bg1"/>
                </a:solidFill>
                <a:latin typeface="Constantia" pitchFamily="18" charset="0"/>
              </a:rPr>
              <a:t>quaternions</a:t>
            </a:r>
            <a:r>
              <a:rPr lang="en-IN" sz="2000" dirty="0" smtClean="0">
                <a:solidFill>
                  <a:schemeClr val="bg1"/>
                </a:solidFill>
                <a:latin typeface="Constantia" pitchFamily="18" charset="0"/>
              </a:rPr>
              <a:t> needed 4 channels, </a:t>
            </a:r>
            <a:r>
              <a:rPr lang="en-IN" sz="2000" dirty="0" err="1" smtClean="0">
                <a:solidFill>
                  <a:schemeClr val="bg1"/>
                </a:solidFill>
                <a:latin typeface="Constantia" pitchFamily="18" charset="0"/>
              </a:rPr>
              <a:t>RGBdata</a:t>
            </a:r>
            <a:r>
              <a:rPr lang="en-IN" sz="2000" dirty="0" smtClean="0">
                <a:solidFill>
                  <a:schemeClr val="bg1"/>
                </a:solidFill>
                <a:latin typeface="Constantia" pitchFamily="18" charset="0"/>
              </a:rPr>
              <a:t> + </a:t>
            </a:r>
            <a:r>
              <a:rPr lang="en-IN" sz="2000" dirty="0" err="1" smtClean="0">
                <a:solidFill>
                  <a:schemeClr val="bg1"/>
                </a:solidFill>
                <a:latin typeface="Constantia" pitchFamily="18" charset="0"/>
              </a:rPr>
              <a:t>grayscaledata</a:t>
            </a:r>
            <a:r>
              <a:rPr lang="en-IN" sz="2000" dirty="0" smtClean="0">
                <a:solidFill>
                  <a:schemeClr val="bg1"/>
                </a:solidFill>
                <a:latin typeface="Constantia" pitchFamily="18" charset="0"/>
              </a:rPr>
              <a:t> of the same image was used together. The real and quaternion comparison is less fair so. </a:t>
            </a:r>
          </a:p>
          <a:p>
            <a:pPr algn="just">
              <a:lnSpc>
                <a:spcPts val="1960"/>
              </a:lnSpc>
              <a:buFont typeface="Arial" pitchFamily="34" charset="0"/>
              <a:buChar char="•"/>
            </a:pPr>
            <a:endParaRPr lang="en-IN" sz="2000" dirty="0" smtClean="0">
              <a:solidFill>
                <a:schemeClr val="bg1"/>
              </a:solidFill>
              <a:latin typeface="Constantia" pitchFamily="18" charset="0"/>
            </a:endParaRPr>
          </a:p>
          <a:p>
            <a:pPr algn="just">
              <a:lnSpc>
                <a:spcPts val="196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  <a:latin typeface="Constantia" pitchFamily="18" charset="0"/>
              </a:rPr>
              <a:t> We implemented the real model with </a:t>
            </a:r>
            <a:r>
              <a:rPr lang="en-IN" sz="2000" dirty="0" err="1" smtClean="0">
                <a:solidFill>
                  <a:schemeClr val="bg1"/>
                </a:solidFill>
                <a:latin typeface="Constantia" pitchFamily="18" charset="0"/>
              </a:rPr>
              <a:t>RGBdata</a:t>
            </a:r>
            <a:r>
              <a:rPr lang="en-IN" sz="2000" dirty="0" smtClean="0">
                <a:solidFill>
                  <a:schemeClr val="bg1"/>
                </a:solidFill>
                <a:latin typeface="Constantia" pitchFamily="18" charset="0"/>
              </a:rPr>
              <a:t> + </a:t>
            </a:r>
            <a:r>
              <a:rPr lang="en-IN" sz="2000" dirty="0" err="1" smtClean="0">
                <a:solidFill>
                  <a:schemeClr val="bg1"/>
                </a:solidFill>
                <a:latin typeface="Constantia" pitchFamily="18" charset="0"/>
              </a:rPr>
              <a:t>grayscaledata</a:t>
            </a:r>
            <a:r>
              <a:rPr lang="en-IN" sz="2000" dirty="0" smtClean="0">
                <a:solidFill>
                  <a:schemeClr val="bg1"/>
                </a:solidFill>
                <a:latin typeface="Constantia" pitchFamily="18" charset="0"/>
              </a:rPr>
              <a:t> for a fair analysis. This is </a:t>
            </a:r>
            <a:r>
              <a:rPr lang="en-IN" sz="2000" b="1" dirty="0" smtClean="0">
                <a:solidFill>
                  <a:schemeClr val="bg1"/>
                </a:solidFill>
                <a:latin typeface="Constantia" pitchFamily="18" charset="0"/>
              </a:rPr>
              <a:t>Real4</a:t>
            </a:r>
            <a:r>
              <a:rPr lang="en-IN" sz="2000" dirty="0" smtClean="0">
                <a:solidFill>
                  <a:schemeClr val="bg1"/>
                </a:solidFill>
                <a:latin typeface="Constantia" pitchFamily="18" charset="0"/>
              </a:rPr>
              <a:t>.</a:t>
            </a:r>
            <a:endParaRPr lang="en-CA" sz="2000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Adhil &amp; Aritra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Midway Report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9571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4BCAAE3-F876-4AD8-9AF1-CDA3385B7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45" r="8240"/>
          <a:stretch>
            <a:fillRect/>
          </a:stretch>
        </p:blipFill>
        <p:spPr>
          <a:xfrm>
            <a:off x="8060259" y="1220303"/>
            <a:ext cx="3810008" cy="3269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AA50AC-ED5D-4E1C-831A-329BC784ED0D}"/>
              </a:ext>
            </a:extLst>
          </p:cNvPr>
          <p:cNvSpPr txBox="1"/>
          <p:nvPr/>
        </p:nvSpPr>
        <p:spPr>
          <a:xfrm>
            <a:off x="4250267" y="5526612"/>
            <a:ext cx="374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onstantia" pitchFamily="18" charset="0"/>
              </a:rPr>
              <a:t>Quaternion backpropagation is almost 2x fast than real counterpart</a:t>
            </a:r>
            <a:endParaRPr lang="en-CA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F862E52-1BD2-4BCA-A581-C5BD55BE118F}"/>
              </a:ext>
            </a:extLst>
          </p:cNvPr>
          <p:cNvSpPr txBox="1"/>
          <p:nvPr/>
        </p:nvSpPr>
        <p:spPr>
          <a:xfrm>
            <a:off x="0" y="30479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tantia" pitchFamily="18" charset="0"/>
              </a:rPr>
              <a:t>Can you explain </a:t>
            </a:r>
            <a:r>
              <a:rPr lang="en-I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tantia" pitchFamily="18" charset="0"/>
              </a:rPr>
              <a:t>these?</a:t>
            </a:r>
            <a:endParaRPr lang="en-CA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Adhil &amp; Aritra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Midway Report</a:t>
            </a:r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23C8F37-8A73-49DF-8C44-4718877FD4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05" r="8665"/>
          <a:stretch>
            <a:fillRect/>
          </a:stretch>
        </p:blipFill>
        <p:spPr>
          <a:xfrm>
            <a:off x="4131713" y="2083889"/>
            <a:ext cx="3849086" cy="32839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5C82FC7-EC5D-46C6-9C05-27B68718666D}"/>
              </a:ext>
            </a:extLst>
          </p:cNvPr>
          <p:cNvSpPr txBox="1"/>
          <p:nvPr/>
        </p:nvSpPr>
        <p:spPr>
          <a:xfrm>
            <a:off x="7790918" y="4596937"/>
            <a:ext cx="418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onstantia" pitchFamily="18" charset="0"/>
              </a:rPr>
              <a:t>Forward speed changes like a step function as a function of batch size</a:t>
            </a:r>
            <a:endParaRPr lang="en-CA" dirty="0">
              <a:solidFill>
                <a:schemeClr val="bg1"/>
              </a:solidFill>
              <a:latin typeface="Constantia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7DF8FF5-A44D-4F20-B2FB-A2685D5BA8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49" r="8921"/>
          <a:stretch>
            <a:fillRect/>
          </a:stretch>
        </p:blipFill>
        <p:spPr>
          <a:xfrm>
            <a:off x="282912" y="1220307"/>
            <a:ext cx="3785249" cy="32331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B2A04B2-6374-406D-B552-DEA4333469A6}"/>
              </a:ext>
            </a:extLst>
          </p:cNvPr>
          <p:cNvSpPr txBox="1"/>
          <p:nvPr/>
        </p:nvSpPr>
        <p:spPr>
          <a:xfrm>
            <a:off x="-16933" y="4690533"/>
            <a:ext cx="450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onstantia" pitchFamily="18" charset="0"/>
              </a:rPr>
              <a:t>Accuracy depends on batch size</a:t>
            </a:r>
            <a:endParaRPr lang="en-CA" dirty="0">
              <a:solidFill>
                <a:schemeClr val="bg1"/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698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819</Words>
  <Application>Microsoft Office PowerPoint</Application>
  <PresentationFormat>Custom</PresentationFormat>
  <Paragraphs>86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Mukhopadhyay</dc:creator>
  <cp:lastModifiedBy>ADHILSHA A</cp:lastModifiedBy>
  <cp:revision>28</cp:revision>
  <dcterms:created xsi:type="dcterms:W3CDTF">2023-03-10T17:52:43Z</dcterms:created>
  <dcterms:modified xsi:type="dcterms:W3CDTF">2023-03-19T20:28:08Z</dcterms:modified>
</cp:coreProperties>
</file>