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4"/>
    <p:sldMasterId id="2147483852" r:id="rId5"/>
  </p:sldMasterIdLst>
  <p:notesMasterIdLst>
    <p:notesMasterId r:id="rId24"/>
  </p:notesMasterIdLst>
  <p:sldIdLst>
    <p:sldId id="338" r:id="rId6"/>
    <p:sldId id="354" r:id="rId7"/>
    <p:sldId id="258" r:id="rId8"/>
    <p:sldId id="350" r:id="rId9"/>
    <p:sldId id="313" r:id="rId10"/>
    <p:sldId id="259" r:id="rId11"/>
    <p:sldId id="344" r:id="rId12"/>
    <p:sldId id="355" r:id="rId13"/>
    <p:sldId id="360" r:id="rId14"/>
    <p:sldId id="359" r:id="rId15"/>
    <p:sldId id="358" r:id="rId16"/>
    <p:sldId id="352" r:id="rId17"/>
    <p:sldId id="343" r:id="rId18"/>
    <p:sldId id="345" r:id="rId19"/>
    <p:sldId id="353" r:id="rId20"/>
    <p:sldId id="347" r:id="rId21"/>
    <p:sldId id="349" r:id="rId22"/>
    <p:sldId id="346" r:id="rId23"/>
  </p:sldIdLst>
  <p:sldSz cx="9144000" cy="5143500" type="screen16x9"/>
  <p:notesSz cx="6858000" cy="9144000"/>
  <p:embeddedFontLst>
    <p:embeddedFont>
      <p:font typeface="Barlow Light" panose="00000400000000000000" pitchFamily="2" charset="0"/>
      <p:regular r:id="rId25"/>
      <p:italic r:id="rId26"/>
    </p:embeddedFont>
    <p:embeddedFont>
      <p:font typeface="Barlow Semi Condensed" panose="00000506000000000000" pitchFamily="2" charset="0"/>
      <p:regular r:id="rId27"/>
      <p:bold r:id="rId28"/>
      <p:italic r:id="rId29"/>
      <p:boldItalic r:id="rId30"/>
    </p:embeddedFont>
    <p:embeddedFont>
      <p:font typeface="Barlow Semi Condensed Medium" panose="00000606000000000000" pitchFamily="2" charset="0"/>
      <p:regular r:id="rId31"/>
      <p:bold r:id="rId32"/>
      <p:italic r:id="rId33"/>
      <p:boldItalic r:id="rId34"/>
    </p:embeddedFont>
    <p:embeddedFont>
      <p:font typeface="Fjalla One" panose="020B0604020202020204" charset="0"/>
      <p:regular r:id="rId35"/>
    </p:embeddedFont>
    <p:embeddedFont>
      <p:font typeface="Lato" panose="020F0502020204030203" pitchFamily="34" charset="0"/>
      <p:regular r:id="rId36"/>
    </p:embeddedFont>
    <p:embeddedFont>
      <p:font typeface="Merriweather Sans" pitchFamily="2" charset="0"/>
      <p:regular r:id="rId37"/>
    </p:embeddedFont>
    <p:embeddedFont>
      <p:font typeface="Tw Cen MT" panose="020B06020201040206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E6AF00"/>
    <a:srgbClr val="FABE00"/>
    <a:srgbClr val="FF99FF"/>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C00FDE-767E-490B-A680-E930A7A19AFE}">
  <a:tblStyle styleId="{A1C00FDE-767E-490B-A680-E930A7A19A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3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34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42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17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912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769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256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4209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21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65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65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450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638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03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FAF59-80FD-42F8-B77B-6179688B7234}" type="datetimeFigureOut">
              <a:rPr lang="de-DE" smtClean="0"/>
              <a:t>17.10.2021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1752523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9" r:id="rId2"/>
    <p:sldLayoutId id="2147483673" r:id="rId3"/>
    <p:sldLayoutId id="2147483675" r:id="rId4"/>
    <p:sldLayoutId id="2147483676" r:id="rId5"/>
  </p:sldLayoutIdLst>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bg1">
            <a:alpha val="12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854" r:id="rId1"/>
    <p:sldLayoutId id="2147483853" r:id="rId2"/>
    <p:sldLayoutId id="2147483714" r:id="rId3"/>
  </p:sldLayoutIdLst>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opensource-demo.orangehrmlive.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nunit.or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hyperlink" Target="http://automationpractice.com/index.php"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6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FCC85A-6524-463B-AA90-69123FF84CBF}"/>
              </a:ext>
            </a:extLst>
          </p:cNvPr>
          <p:cNvSpPr txBox="1"/>
          <p:nvPr/>
        </p:nvSpPr>
        <p:spPr>
          <a:xfrm>
            <a:off x="1499790" y="2329444"/>
            <a:ext cx="7060010" cy="523220"/>
          </a:xfrm>
          <a:prstGeom prst="rect">
            <a:avLst/>
          </a:prstGeom>
          <a:noFill/>
        </p:spPr>
        <p:txBody>
          <a:bodyPr wrap="square">
            <a:spAutoFit/>
          </a:bodyPr>
          <a:lstStyle/>
          <a:p>
            <a:r>
              <a:rPr lang="en-US" sz="2800" b="1" dirty="0">
                <a:solidFill>
                  <a:srgbClr val="00D05E"/>
                </a:solidFill>
                <a:latin typeface="Tw Cen MT" panose="020B0602020104020603" pitchFamily="34" charset="0"/>
              </a:rPr>
              <a:t>SELENIUM C#: PROJECT TO AUTOMATE TEST</a:t>
            </a:r>
            <a:endParaRPr lang="en-US" sz="2800" b="1" dirty="0">
              <a:solidFill>
                <a:srgbClr val="00D05E"/>
              </a:solidFill>
            </a:endParaRPr>
          </a:p>
        </p:txBody>
      </p:sp>
      <p:pic>
        <p:nvPicPr>
          <p:cNvPr id="1026" name="Picture 2">
            <a:extLst>
              <a:ext uri="{FF2B5EF4-FFF2-40B4-BE49-F238E27FC236}">
                <a16:creationId xmlns:a16="http://schemas.microsoft.com/office/drawing/2014/main" id="{A4DA6361-812F-478B-882A-47F74D625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590" y="2290833"/>
            <a:ext cx="539750" cy="561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887179"/>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620101" y="278319"/>
            <a:ext cx="6360997" cy="80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2800" dirty="0">
                <a:solidFill>
                  <a:srgbClr val="FF6699"/>
                </a:solidFill>
              </a:rPr>
              <a:t>Annotations in MSTest</a:t>
            </a:r>
          </a:p>
        </p:txBody>
      </p:sp>
      <p:sp>
        <p:nvSpPr>
          <p:cNvPr id="9" name="TextBox 8">
            <a:extLst>
              <a:ext uri="{FF2B5EF4-FFF2-40B4-BE49-F238E27FC236}">
                <a16:creationId xmlns:a16="http://schemas.microsoft.com/office/drawing/2014/main" id="{26D93DDD-A164-4855-B235-B6FE66BDFEBC}"/>
              </a:ext>
            </a:extLst>
          </p:cNvPr>
          <p:cNvSpPr txBox="1"/>
          <p:nvPr/>
        </p:nvSpPr>
        <p:spPr>
          <a:xfrm>
            <a:off x="508000" y="1364218"/>
            <a:ext cx="7874000" cy="1169551"/>
          </a:xfrm>
          <a:prstGeom prst="rect">
            <a:avLst/>
          </a:prstGeom>
          <a:noFill/>
        </p:spPr>
        <p:txBody>
          <a:bodyPr wrap="square">
            <a:spAutoFit/>
          </a:bodyPr>
          <a:lstStyle/>
          <a:p>
            <a:r>
              <a:rPr lang="en-US" b="0" i="0" dirty="0">
                <a:solidFill>
                  <a:srgbClr val="737373"/>
                </a:solidFill>
                <a:effectLst/>
                <a:latin typeface="Barlow Semi Condensed" panose="00000506000000000000" pitchFamily="2" charset="0"/>
              </a:rPr>
              <a:t>The primary role of annotations in a test framework is to inform the underlying framework on how the source code should be interpreted. Once the code is compiled, a DLL (Dynamic Link Library) is generated, which can be executed using the console or a GUI</a:t>
            </a:r>
          </a:p>
          <a:p>
            <a:endParaRPr lang="en-US" dirty="0">
              <a:solidFill>
                <a:srgbClr val="737373"/>
              </a:solidFill>
              <a:latin typeface="Barlow Semi Condensed" panose="00000506000000000000" pitchFamily="2" charset="0"/>
            </a:endParaRPr>
          </a:p>
          <a:p>
            <a:endParaRPr lang="en-US" dirty="0">
              <a:latin typeface="Barlow Semi Condensed" panose="00000506000000000000" pitchFamily="2" charset="0"/>
            </a:endParaRPr>
          </a:p>
        </p:txBody>
      </p:sp>
      <p:sp>
        <p:nvSpPr>
          <p:cNvPr id="8" name="TextBox 7">
            <a:extLst>
              <a:ext uri="{FF2B5EF4-FFF2-40B4-BE49-F238E27FC236}">
                <a16:creationId xmlns:a16="http://schemas.microsoft.com/office/drawing/2014/main" id="{3439541B-3D11-4C9F-8BE3-AFD0178C2409}"/>
              </a:ext>
            </a:extLst>
          </p:cNvPr>
          <p:cNvSpPr txBox="1"/>
          <p:nvPr/>
        </p:nvSpPr>
        <p:spPr>
          <a:xfrm>
            <a:off x="609600" y="2310140"/>
            <a:ext cx="7670800" cy="307777"/>
          </a:xfrm>
          <a:prstGeom prst="rect">
            <a:avLst/>
          </a:prstGeom>
          <a:noFill/>
        </p:spPr>
        <p:txBody>
          <a:bodyPr wrap="square">
            <a:spAutoFit/>
          </a:bodyPr>
          <a:lstStyle/>
          <a:p>
            <a:r>
              <a:rPr lang="en-US" dirty="0"/>
              <a:t>In this MSTest tutorial, we will cover the most frequently used MSTest framework annotations:</a:t>
            </a:r>
          </a:p>
        </p:txBody>
      </p:sp>
      <p:pic>
        <p:nvPicPr>
          <p:cNvPr id="5" name="Picture 4">
            <a:extLst>
              <a:ext uri="{FF2B5EF4-FFF2-40B4-BE49-F238E27FC236}">
                <a16:creationId xmlns:a16="http://schemas.microsoft.com/office/drawing/2014/main" id="{6C20F13F-8BD1-45BF-A1AE-DD178D4BB9DC}"/>
              </a:ext>
            </a:extLst>
          </p:cNvPr>
          <p:cNvPicPr>
            <a:picLocks noChangeAspect="1"/>
          </p:cNvPicPr>
          <p:nvPr/>
        </p:nvPicPr>
        <p:blipFill>
          <a:blip r:embed="rId3"/>
          <a:stretch>
            <a:fillRect/>
          </a:stretch>
        </p:blipFill>
        <p:spPr>
          <a:xfrm>
            <a:off x="1104899" y="2699937"/>
            <a:ext cx="6578600" cy="2236844"/>
          </a:xfrm>
          <a:prstGeom prst="rect">
            <a:avLst/>
          </a:prstGeom>
        </p:spPr>
      </p:pic>
    </p:spTree>
    <p:extLst>
      <p:ext uri="{BB962C8B-B14F-4D97-AF65-F5344CB8AC3E}">
        <p14:creationId xmlns:p14="http://schemas.microsoft.com/office/powerpoint/2010/main" val="3786125369"/>
      </p:ext>
    </p:extLst>
  </p:cSld>
  <p:clrMapOvr>
    <a:masterClrMapping/>
  </p:clrMapOvr>
  <mc:AlternateContent xmlns:mc="http://schemas.openxmlformats.org/markup-compatibility/2006">
    <mc:Choice xmlns:p14="http://schemas.microsoft.com/office/powerpoint/2010/main" Requires="p14">
      <p:transition spd="slow" p14:dur="1250">
        <p:pull/>
      </p:transition>
    </mc:Choice>
    <mc:Fallback>
      <p:transition spd="slow">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15000"/>
          </a:schemeClr>
        </a:solidFill>
        <a:effectLst/>
      </p:bgPr>
    </p:bg>
    <p:spTree>
      <p:nvGrpSpPr>
        <p:cNvPr id="1" name="Shape 2154"/>
        <p:cNvGrpSpPr/>
        <p:nvPr/>
      </p:nvGrpSpPr>
      <p:grpSpPr>
        <a:xfrm>
          <a:off x="0" y="0"/>
          <a:ext cx="0" cy="0"/>
          <a:chOff x="0" y="0"/>
          <a:chExt cx="0" cy="0"/>
        </a:xfrm>
      </p:grpSpPr>
      <p:pic>
        <p:nvPicPr>
          <p:cNvPr id="2050" name="Picture 2" descr="SpecFlow Newsroom / Press - BDD framework for NET">
            <a:extLst>
              <a:ext uri="{FF2B5EF4-FFF2-40B4-BE49-F238E27FC236}">
                <a16:creationId xmlns:a16="http://schemas.microsoft.com/office/drawing/2014/main" id="{68CDCAE2-7F42-4EDB-9DDF-3FD6ACAFF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205" y="1798064"/>
            <a:ext cx="916321" cy="122176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B5941CD-75C5-4DAB-A5A1-D8D37391D0FB}"/>
              </a:ext>
            </a:extLst>
          </p:cNvPr>
          <p:cNvSpPr txBox="1"/>
          <p:nvPr/>
        </p:nvSpPr>
        <p:spPr>
          <a:xfrm>
            <a:off x="2992931" y="2147334"/>
            <a:ext cx="4572000" cy="646331"/>
          </a:xfrm>
          <a:prstGeom prst="rect">
            <a:avLst/>
          </a:prstGeom>
          <a:noFill/>
        </p:spPr>
        <p:txBody>
          <a:bodyPr wrap="square">
            <a:spAutoFit/>
          </a:bodyPr>
          <a:lstStyle/>
          <a:p>
            <a:r>
              <a:rPr kumimoji="0" lang="en-US" sz="3600" b="0" i="0" u="none" strike="noStrike" kern="0" cap="none" spc="0" normalizeH="0" baseline="0" noProof="0" dirty="0">
                <a:ln>
                  <a:noFill/>
                </a:ln>
                <a:solidFill>
                  <a:srgbClr val="0070C0"/>
                </a:solidFill>
                <a:effectLst/>
                <a:uLnTx/>
                <a:uFillTx/>
                <a:latin typeface="Fjalla One"/>
                <a:cs typeface="Arial"/>
                <a:sym typeface="Fjalla One"/>
              </a:rPr>
              <a:t>BDD with SpecFlow</a:t>
            </a:r>
            <a:endParaRPr lang="en-US" sz="3600" dirty="0">
              <a:solidFill>
                <a:srgbClr val="0070C0"/>
              </a:solidFill>
            </a:endParaRPr>
          </a:p>
        </p:txBody>
      </p:sp>
      <p:sp>
        <p:nvSpPr>
          <p:cNvPr id="21" name="TextBox 20">
            <a:extLst>
              <a:ext uri="{FF2B5EF4-FFF2-40B4-BE49-F238E27FC236}">
                <a16:creationId xmlns:a16="http://schemas.microsoft.com/office/drawing/2014/main" id="{C65D312B-4DFD-4C40-906E-6CEB468532A8}"/>
              </a:ext>
            </a:extLst>
          </p:cNvPr>
          <p:cNvSpPr txBox="1"/>
          <p:nvPr/>
        </p:nvSpPr>
        <p:spPr>
          <a:xfrm>
            <a:off x="3243305" y="2684764"/>
            <a:ext cx="4572000"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3D3D3D"/>
              </a:buClr>
              <a:buSzPts val="1100"/>
              <a:buFont typeface="Arial"/>
              <a:buNone/>
              <a:tabLst/>
              <a:defRPr/>
            </a:pPr>
            <a:r>
              <a:rPr kumimoji="0" lang="en-US" sz="1600" b="0" i="0" u="none" strike="noStrike" kern="0" cap="none" spc="0" normalizeH="0" baseline="0" noProof="0" dirty="0">
                <a:ln>
                  <a:noFill/>
                </a:ln>
                <a:solidFill>
                  <a:schemeClr val="accent3">
                    <a:lumMod val="50000"/>
                  </a:schemeClr>
                </a:solidFill>
                <a:effectLst/>
                <a:uLnTx/>
                <a:uFillTx/>
                <a:latin typeface="Barlow Semi Condensed"/>
                <a:sym typeface="Barlow Semi Condensed"/>
              </a:rPr>
              <a:t>Feature Files | Gherkin | Step Definition </a:t>
            </a:r>
          </a:p>
        </p:txBody>
      </p:sp>
    </p:spTree>
    <p:extLst>
      <p:ext uri="{BB962C8B-B14F-4D97-AF65-F5344CB8AC3E}">
        <p14:creationId xmlns:p14="http://schemas.microsoft.com/office/powerpoint/2010/main" val="1720766366"/>
      </p:ext>
    </p:extLst>
  </p:cSld>
  <p:clrMapOvr>
    <a:masterClrMapping/>
  </p:clrMapOvr>
  <mc:AlternateContent xmlns:mc="http://schemas.openxmlformats.org/markup-compatibility/2006">
    <mc:Choice xmlns:p14="http://schemas.microsoft.com/office/powerpoint/2010/main" Requires="p14">
      <p:transition spd="slow" p14:dur="1250">
        <p:pull/>
      </p:transition>
    </mc:Choice>
    <mc:Fallback>
      <p:transition spd="slow">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15000"/>
          </a:schemeClr>
        </a:solidFill>
        <a:effectLst/>
      </p:bgPr>
    </p:bg>
    <p:spTree>
      <p:nvGrpSpPr>
        <p:cNvPr id="1" name="Shape 2154"/>
        <p:cNvGrpSpPr/>
        <p:nvPr/>
      </p:nvGrpSpPr>
      <p:grpSpPr>
        <a:xfrm>
          <a:off x="0" y="0"/>
          <a:ext cx="0" cy="0"/>
          <a:chOff x="0" y="0"/>
          <a:chExt cx="0" cy="0"/>
        </a:xfrm>
      </p:grpSpPr>
      <p:pic>
        <p:nvPicPr>
          <p:cNvPr id="7170" name="Picture 2">
            <a:extLst>
              <a:ext uri="{FF2B5EF4-FFF2-40B4-BE49-F238E27FC236}">
                <a16:creationId xmlns:a16="http://schemas.microsoft.com/office/drawing/2014/main" id="{51FA2A67-62AC-4211-BC2A-67B476B297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78"/>
          <a:stretch/>
        </p:blipFill>
        <p:spPr bwMode="auto">
          <a:xfrm>
            <a:off x="1542765" y="142504"/>
            <a:ext cx="5951590" cy="29213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149C5D-FAF3-4D30-8611-5B45C826B22D}"/>
              </a:ext>
            </a:extLst>
          </p:cNvPr>
          <p:cNvSpPr txBox="1"/>
          <p:nvPr/>
        </p:nvSpPr>
        <p:spPr>
          <a:xfrm>
            <a:off x="1330036" y="3063836"/>
            <a:ext cx="6483927" cy="1169551"/>
          </a:xfrm>
          <a:prstGeom prst="rect">
            <a:avLst/>
          </a:prstGeom>
          <a:noFill/>
        </p:spPr>
        <p:txBody>
          <a:bodyPr wrap="square">
            <a:spAutoFit/>
          </a:bodyPr>
          <a:lstStyle/>
          <a:p>
            <a:pPr algn="just"/>
            <a:r>
              <a:rPr lang="en-US" sz="1400" dirty="0">
                <a:solidFill>
                  <a:schemeClr val="dk2"/>
                </a:solidFill>
                <a:latin typeface="Barlow Semi Condensed"/>
                <a:ea typeface="Barlow Semi Condensed"/>
                <a:cs typeface="Barlow Semi Condensed"/>
                <a:sym typeface="Barlow Semi Condensed"/>
              </a:rPr>
              <a:t>Tools like SpecFlow allow Gherkin scenarios to be automated for acceptance testing.</a:t>
            </a:r>
          </a:p>
          <a:p>
            <a:pPr algn="just"/>
            <a:endParaRPr lang="en-US" sz="1400" dirty="0">
              <a:solidFill>
                <a:schemeClr val="dk2"/>
              </a:solidFill>
              <a:latin typeface="Barlow Semi Condensed"/>
              <a:ea typeface="Barlow Semi Condensed"/>
              <a:cs typeface="Barlow Semi Condensed"/>
              <a:sym typeface="Barlow Semi Condensed"/>
            </a:endParaRPr>
          </a:p>
          <a:p>
            <a:pPr marL="0" lvl="0" indent="0" algn="just" rtl="0">
              <a:spcBef>
                <a:spcPts val="0"/>
              </a:spcBef>
              <a:spcAft>
                <a:spcPts val="0"/>
              </a:spcAft>
              <a:buNone/>
            </a:pPr>
            <a:r>
              <a:rPr lang="en-US" sz="1400" dirty="0">
                <a:solidFill>
                  <a:schemeClr val="dk2"/>
                </a:solidFill>
                <a:latin typeface="Barlow Semi Condensed"/>
                <a:ea typeface="Barlow Semi Condensed"/>
                <a:cs typeface="Barlow Semi Condensed"/>
                <a:sym typeface="Barlow Semi Condensed"/>
              </a:rPr>
              <a:t>A domain specific language which helps us to write our application behavior in a readable format.</a:t>
            </a:r>
          </a:p>
          <a:p>
            <a:pPr marL="0" lvl="0" indent="0" algn="just" rtl="0">
              <a:spcBef>
                <a:spcPts val="0"/>
              </a:spcBef>
              <a:spcAft>
                <a:spcPts val="0"/>
              </a:spcAft>
              <a:buNone/>
            </a:pPr>
            <a:endParaRPr lang="en-US" sz="1400" dirty="0">
              <a:solidFill>
                <a:schemeClr val="dk2"/>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39346418"/>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8" name="TextBox 7">
            <a:extLst>
              <a:ext uri="{FF2B5EF4-FFF2-40B4-BE49-F238E27FC236}">
                <a16:creationId xmlns:a16="http://schemas.microsoft.com/office/drawing/2014/main" id="{5DDDEB09-A2AC-45C2-AD88-A95DE7BEC2D8}"/>
              </a:ext>
            </a:extLst>
          </p:cNvPr>
          <p:cNvSpPr txBox="1"/>
          <p:nvPr/>
        </p:nvSpPr>
        <p:spPr>
          <a:xfrm>
            <a:off x="4572000" y="402426"/>
            <a:ext cx="3739764" cy="400110"/>
          </a:xfrm>
          <a:prstGeom prst="rect">
            <a:avLst/>
          </a:prstGeom>
          <a:noFill/>
        </p:spPr>
        <p:txBody>
          <a:bodyPr wrap="square">
            <a:spAutoFit/>
          </a:bodyPr>
          <a:lstStyle/>
          <a:p>
            <a:pPr algn="r"/>
            <a:r>
              <a:rPr kumimoji="0" lang="en-US" sz="2000" b="0" i="0" u="none" strike="noStrike" kern="0" cap="none" spc="0" normalizeH="0" baseline="0" noProof="0" dirty="0">
                <a:ln>
                  <a:noFill/>
                </a:ln>
                <a:solidFill>
                  <a:srgbClr val="FF6699"/>
                </a:solidFill>
                <a:effectLst/>
                <a:uLnTx/>
                <a:uFillTx/>
                <a:latin typeface="Fjalla One"/>
                <a:cs typeface="Arial"/>
                <a:sym typeface="Fjalla One"/>
              </a:rPr>
              <a:t>ACTUAL SYNTAX</a:t>
            </a:r>
            <a:endParaRPr lang="en-US" sz="2000" dirty="0">
              <a:solidFill>
                <a:srgbClr val="FF6699"/>
              </a:solidFill>
            </a:endParaRPr>
          </a:p>
        </p:txBody>
      </p:sp>
      <p:pic>
        <p:nvPicPr>
          <p:cNvPr id="4" name="Picture 3">
            <a:extLst>
              <a:ext uri="{FF2B5EF4-FFF2-40B4-BE49-F238E27FC236}">
                <a16:creationId xmlns:a16="http://schemas.microsoft.com/office/drawing/2014/main" id="{96CA33E8-6E19-4488-B118-C2E88E5D49E2}"/>
              </a:ext>
            </a:extLst>
          </p:cNvPr>
          <p:cNvPicPr>
            <a:picLocks noChangeAspect="1"/>
          </p:cNvPicPr>
          <p:nvPr/>
        </p:nvPicPr>
        <p:blipFill rotWithShape="1">
          <a:blip r:embed="rId3"/>
          <a:srcRect l="1069"/>
          <a:stretch/>
        </p:blipFill>
        <p:spPr>
          <a:xfrm>
            <a:off x="902042" y="1270588"/>
            <a:ext cx="6287247" cy="2438627"/>
          </a:xfrm>
          <a:prstGeom prst="rect">
            <a:avLst/>
          </a:prstGeom>
        </p:spPr>
      </p:pic>
      <p:sp>
        <p:nvSpPr>
          <p:cNvPr id="7" name="TextBox 6">
            <a:extLst>
              <a:ext uri="{FF2B5EF4-FFF2-40B4-BE49-F238E27FC236}">
                <a16:creationId xmlns:a16="http://schemas.microsoft.com/office/drawing/2014/main" id="{9D2BF2A5-C1C8-4571-9431-BED231A46964}"/>
              </a:ext>
            </a:extLst>
          </p:cNvPr>
          <p:cNvSpPr txBox="1"/>
          <p:nvPr/>
        </p:nvSpPr>
        <p:spPr>
          <a:xfrm>
            <a:off x="902042" y="3967203"/>
            <a:ext cx="8013357" cy="523220"/>
          </a:xfrm>
          <a:prstGeom prst="rect">
            <a:avLst/>
          </a:prstGeom>
          <a:noFill/>
        </p:spPr>
        <p:txBody>
          <a:bodyPr wrap="square">
            <a:spAutoFit/>
          </a:bodyPr>
          <a:lstStyle/>
          <a:p>
            <a:pPr marL="0" lvl="0" indent="0" algn="just" rtl="0">
              <a:spcBef>
                <a:spcPts val="0"/>
              </a:spcBef>
              <a:spcAft>
                <a:spcPts val="0"/>
              </a:spcAft>
              <a:buNone/>
            </a:pPr>
            <a:r>
              <a:rPr lang="en-US" sz="1400" dirty="0">
                <a:solidFill>
                  <a:schemeClr val="dk2"/>
                </a:solidFill>
                <a:latin typeface="Barlow Semi Condensed"/>
                <a:ea typeface="Barlow Semi Condensed"/>
                <a:cs typeface="Barlow Semi Condensed"/>
                <a:sym typeface="Barlow Semi Condensed"/>
              </a:rPr>
              <a:t>To write the test statement in plain English language we need to use some predefined keywords.</a:t>
            </a:r>
          </a:p>
          <a:p>
            <a:pPr marL="0" lvl="0" indent="0" algn="just" rtl="0">
              <a:spcBef>
                <a:spcPts val="0"/>
              </a:spcBef>
              <a:spcAft>
                <a:spcPts val="0"/>
              </a:spcAft>
              <a:buNone/>
            </a:pPr>
            <a:r>
              <a:rPr lang="en-US" sz="1400" dirty="0">
                <a:solidFill>
                  <a:schemeClr val="dk2"/>
                </a:solidFill>
                <a:latin typeface="Barlow Semi Condensed"/>
                <a:ea typeface="Barlow Semi Condensed"/>
                <a:cs typeface="Barlow Semi Condensed"/>
                <a:sym typeface="Barlow Semi Condensed"/>
              </a:rPr>
              <a:t> </a:t>
            </a:r>
            <a:r>
              <a:rPr lang="en-US" sz="1400" i="1" dirty="0">
                <a:solidFill>
                  <a:schemeClr val="dk2"/>
                </a:solidFill>
                <a:latin typeface="Barlow Semi Condensed"/>
                <a:ea typeface="Barlow Semi Condensed"/>
                <a:cs typeface="Barlow Semi Condensed"/>
                <a:sym typeface="Barlow Semi Condensed"/>
              </a:rPr>
              <a:t>For example : Given , When , Then , And, But</a:t>
            </a:r>
          </a:p>
        </p:txBody>
      </p:sp>
      <p:sp>
        <p:nvSpPr>
          <p:cNvPr id="9" name="TextBox 8">
            <a:extLst>
              <a:ext uri="{FF2B5EF4-FFF2-40B4-BE49-F238E27FC236}">
                <a16:creationId xmlns:a16="http://schemas.microsoft.com/office/drawing/2014/main" id="{30C64DA0-1809-4F71-864C-B33240B6DD4A}"/>
              </a:ext>
            </a:extLst>
          </p:cNvPr>
          <p:cNvSpPr txBox="1"/>
          <p:nvPr/>
        </p:nvSpPr>
        <p:spPr>
          <a:xfrm>
            <a:off x="2625724" y="704824"/>
            <a:ext cx="6518276" cy="307777"/>
          </a:xfrm>
          <a:prstGeom prst="rect">
            <a:avLst/>
          </a:prstGeom>
          <a:noFill/>
        </p:spPr>
        <p:txBody>
          <a:bodyPr wrap="square">
            <a:spAutoFit/>
          </a:bodyPr>
          <a:lstStyle/>
          <a:p>
            <a:r>
              <a:rPr lang="en-US" dirty="0">
                <a:solidFill>
                  <a:srgbClr val="FF6699"/>
                </a:solidFill>
              </a:rPr>
              <a:t>Demo site we have used : </a:t>
            </a:r>
            <a:r>
              <a:rPr lang="en-US" dirty="0">
                <a:solidFill>
                  <a:srgbClr val="C00000"/>
                </a:solidFill>
                <a:hlinkClick r:id="rId4"/>
              </a:rPr>
              <a:t>https://opensource-demo.orangehrmlive.com/</a:t>
            </a:r>
            <a:endParaRPr lang="en-US" dirty="0">
              <a:solidFill>
                <a:srgbClr val="C00000"/>
              </a:solidFill>
            </a:endParaRPr>
          </a:p>
        </p:txBody>
      </p:sp>
    </p:spTree>
    <p:extLst>
      <p:ext uri="{BB962C8B-B14F-4D97-AF65-F5344CB8AC3E}">
        <p14:creationId xmlns:p14="http://schemas.microsoft.com/office/powerpoint/2010/main" val="507259471"/>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idx="4294967295"/>
          </p:nvPr>
        </p:nvSpPr>
        <p:spPr>
          <a:xfrm>
            <a:off x="773149" y="3651250"/>
            <a:ext cx="3356769" cy="609600"/>
          </a:xfrm>
          <a:prstGeom prst="rect">
            <a:avLst/>
          </a:prstGeom>
        </p:spPr>
        <p:txBody>
          <a:bodyPr spcFirstLastPara="1" wrap="square" lIns="91425" tIns="91425" rIns="91425" bIns="91425" anchor="t" anchorCtr="0">
            <a:noAutofit/>
          </a:bodyPr>
          <a:lstStyle/>
          <a:p>
            <a:pPr algn="r"/>
            <a:r>
              <a:rPr lang="en-US" dirty="0">
                <a:solidFill>
                  <a:schemeClr val="accent3">
                    <a:lumMod val="25000"/>
                  </a:schemeClr>
                </a:solidFill>
              </a:rPr>
              <a:t>Project Dependencies:</a:t>
            </a:r>
            <a:br>
              <a:rPr lang="en-US" dirty="0">
                <a:solidFill>
                  <a:schemeClr val="accent3">
                    <a:lumMod val="25000"/>
                  </a:schemeClr>
                </a:solidFill>
              </a:rPr>
            </a:br>
            <a:br>
              <a:rPr lang="en-US" sz="2800" i="1" dirty="0">
                <a:solidFill>
                  <a:schemeClr val="accent3">
                    <a:lumMod val="25000"/>
                  </a:schemeClr>
                </a:solidFill>
                <a:latin typeface="Barlow Semi Condensed"/>
                <a:ea typeface="Barlow Semi Condensed"/>
                <a:cs typeface="Barlow Semi Condensed"/>
                <a:sym typeface="Barlow Semi Condensed"/>
              </a:rPr>
            </a:br>
            <a:endParaRPr lang="en-US" dirty="0">
              <a:solidFill>
                <a:schemeClr val="accent3">
                  <a:lumMod val="25000"/>
                </a:schemeClr>
              </a:solidFill>
            </a:endParaRPr>
          </a:p>
        </p:txBody>
      </p:sp>
      <p:pic>
        <p:nvPicPr>
          <p:cNvPr id="3" name="Picture 2">
            <a:extLst>
              <a:ext uri="{FF2B5EF4-FFF2-40B4-BE49-F238E27FC236}">
                <a16:creationId xmlns:a16="http://schemas.microsoft.com/office/drawing/2014/main" id="{CE175F84-5BE2-4BCB-BFA4-57D6D64766AB}"/>
              </a:ext>
            </a:extLst>
          </p:cNvPr>
          <p:cNvPicPr>
            <a:picLocks noChangeAspect="1"/>
          </p:cNvPicPr>
          <p:nvPr/>
        </p:nvPicPr>
        <p:blipFill>
          <a:blip r:embed="rId3"/>
          <a:stretch>
            <a:fillRect/>
          </a:stretch>
        </p:blipFill>
        <p:spPr>
          <a:xfrm>
            <a:off x="773149" y="563698"/>
            <a:ext cx="4340360" cy="2669904"/>
          </a:xfrm>
          <a:prstGeom prst="rect">
            <a:avLst/>
          </a:prstGeom>
        </p:spPr>
      </p:pic>
      <p:pic>
        <p:nvPicPr>
          <p:cNvPr id="5" name="Picture 4">
            <a:extLst>
              <a:ext uri="{FF2B5EF4-FFF2-40B4-BE49-F238E27FC236}">
                <a16:creationId xmlns:a16="http://schemas.microsoft.com/office/drawing/2014/main" id="{2A6D320E-A39E-4FCA-BCD4-BB472A692FB6}"/>
              </a:ext>
            </a:extLst>
          </p:cNvPr>
          <p:cNvPicPr>
            <a:picLocks noChangeAspect="1"/>
          </p:cNvPicPr>
          <p:nvPr/>
        </p:nvPicPr>
        <p:blipFill>
          <a:blip r:embed="rId4"/>
          <a:stretch>
            <a:fillRect/>
          </a:stretch>
        </p:blipFill>
        <p:spPr>
          <a:xfrm>
            <a:off x="4356100" y="1692546"/>
            <a:ext cx="4357651" cy="2669904"/>
          </a:xfrm>
          <a:prstGeom prst="rect">
            <a:avLst/>
          </a:prstGeom>
        </p:spPr>
      </p:pic>
    </p:spTree>
    <p:extLst>
      <p:ext uri="{BB962C8B-B14F-4D97-AF65-F5344CB8AC3E}">
        <p14:creationId xmlns:p14="http://schemas.microsoft.com/office/powerpoint/2010/main" val="228422056"/>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8" name="TextBox 7">
            <a:extLst>
              <a:ext uri="{FF2B5EF4-FFF2-40B4-BE49-F238E27FC236}">
                <a16:creationId xmlns:a16="http://schemas.microsoft.com/office/drawing/2014/main" id="{5DDDEB09-A2AC-45C2-AD88-A95DE7BEC2D8}"/>
              </a:ext>
            </a:extLst>
          </p:cNvPr>
          <p:cNvSpPr txBox="1"/>
          <p:nvPr/>
        </p:nvSpPr>
        <p:spPr>
          <a:xfrm>
            <a:off x="4959350" y="1584475"/>
            <a:ext cx="3779964" cy="707886"/>
          </a:xfrm>
          <a:prstGeom prst="rect">
            <a:avLst/>
          </a:prstGeom>
          <a:noFill/>
        </p:spPr>
        <p:txBody>
          <a:bodyPr wrap="square">
            <a:spAutoFit/>
          </a:bodyPr>
          <a:lstStyle/>
          <a:p>
            <a:pPr algn="r"/>
            <a:r>
              <a:rPr kumimoji="0" lang="en-US" sz="2000" b="0" i="0" u="none" strike="noStrike" kern="0" cap="none" spc="0" normalizeH="0" baseline="0" noProof="0" dirty="0">
                <a:ln>
                  <a:noFill/>
                </a:ln>
                <a:solidFill>
                  <a:srgbClr val="FF6699"/>
                </a:solidFill>
                <a:effectLst/>
                <a:uLnTx/>
                <a:uFillTx/>
                <a:latin typeface="Fjalla One"/>
                <a:cs typeface="Arial"/>
                <a:sym typeface="Fjalla One"/>
              </a:rPr>
              <a:t>Parametrizing / Data Driven Testing</a:t>
            </a:r>
          </a:p>
          <a:p>
            <a:pPr algn="r"/>
            <a:r>
              <a:rPr lang="en-US" sz="2000" dirty="0">
                <a:solidFill>
                  <a:srgbClr val="FF6699"/>
                </a:solidFill>
                <a:latin typeface="Fjalla One"/>
                <a:sym typeface="Fjalla One"/>
              </a:rPr>
              <a:t>(</a:t>
            </a:r>
            <a:r>
              <a:rPr kumimoji="0" lang="en-US" sz="2000" b="0" i="0" u="none" strike="noStrike" kern="0" cap="none" spc="0" normalizeH="0" baseline="0" noProof="0" dirty="0">
                <a:ln>
                  <a:noFill/>
                </a:ln>
                <a:solidFill>
                  <a:srgbClr val="FF6699"/>
                </a:solidFill>
                <a:effectLst/>
                <a:uLnTx/>
                <a:uFillTx/>
                <a:latin typeface="Fjalla One"/>
                <a:cs typeface="Arial"/>
                <a:sym typeface="Fjalla One"/>
              </a:rPr>
              <a:t> Using Scenario Outline)</a:t>
            </a:r>
          </a:p>
        </p:txBody>
      </p:sp>
      <p:sp>
        <p:nvSpPr>
          <p:cNvPr id="7" name="TextBox 6">
            <a:extLst>
              <a:ext uri="{FF2B5EF4-FFF2-40B4-BE49-F238E27FC236}">
                <a16:creationId xmlns:a16="http://schemas.microsoft.com/office/drawing/2014/main" id="{02D1886F-D0C9-4FA8-94BF-A7DC8835590C}"/>
              </a:ext>
            </a:extLst>
          </p:cNvPr>
          <p:cNvSpPr txBox="1"/>
          <p:nvPr/>
        </p:nvSpPr>
        <p:spPr>
          <a:xfrm>
            <a:off x="760744" y="3389856"/>
            <a:ext cx="7622512" cy="1384995"/>
          </a:xfrm>
          <a:prstGeom prst="rect">
            <a:avLst/>
          </a:prstGeom>
          <a:noFill/>
        </p:spPr>
        <p:txBody>
          <a:bodyPr wrap="square">
            <a:spAutoFit/>
          </a:bodyPr>
          <a:lstStyle/>
          <a:p>
            <a:r>
              <a:rPr lang="en-US" dirty="0">
                <a:solidFill>
                  <a:srgbClr val="FF6699"/>
                </a:solidFill>
                <a:latin typeface="Barlow Semi Condensed" panose="00000506000000000000" pitchFamily="2" charset="0"/>
              </a:rPr>
              <a:t>Scenario Outline </a:t>
            </a:r>
            <a:r>
              <a:rPr lang="en-US" dirty="0">
                <a:latin typeface="Barlow Semi Condensed" panose="00000506000000000000" pitchFamily="2" charset="0"/>
              </a:rPr>
              <a:t>- This is used to run the same scenario for 2 or more different set of test data. E.g. In our scenario, if you want to register another user you can data drive the same scenario twice</a:t>
            </a:r>
          </a:p>
          <a:p>
            <a:endParaRPr lang="en-US" dirty="0">
              <a:latin typeface="Barlow Semi Condensed" panose="00000506000000000000" pitchFamily="2" charset="0"/>
            </a:endParaRPr>
          </a:p>
          <a:p>
            <a:r>
              <a:rPr lang="en-US" dirty="0">
                <a:solidFill>
                  <a:srgbClr val="FF6699"/>
                </a:solidFill>
                <a:latin typeface="Barlow Semi Condensed" panose="00000506000000000000" pitchFamily="2" charset="0"/>
              </a:rPr>
              <a:t>Examples</a:t>
            </a:r>
            <a:r>
              <a:rPr lang="en-US" dirty="0">
                <a:latin typeface="Barlow Semi Condensed" panose="00000506000000000000" pitchFamily="2" charset="0"/>
              </a:rPr>
              <a:t> - All scenario outlines have to be followed with the Examples section. This contains the data that has to be passed on to the scenario.</a:t>
            </a:r>
          </a:p>
          <a:p>
            <a:endParaRPr lang="en-US" dirty="0">
              <a:latin typeface="Barlow Light" panose="020B0604020202020204" pitchFamily="2" charset="0"/>
            </a:endParaRPr>
          </a:p>
        </p:txBody>
      </p:sp>
      <p:pic>
        <p:nvPicPr>
          <p:cNvPr id="17" name="Picture 16">
            <a:extLst>
              <a:ext uri="{FF2B5EF4-FFF2-40B4-BE49-F238E27FC236}">
                <a16:creationId xmlns:a16="http://schemas.microsoft.com/office/drawing/2014/main" id="{692DBC07-CDDE-458C-AC69-EFEA2E6899A0}"/>
              </a:ext>
            </a:extLst>
          </p:cNvPr>
          <p:cNvPicPr>
            <a:picLocks noChangeAspect="1"/>
          </p:cNvPicPr>
          <p:nvPr/>
        </p:nvPicPr>
        <p:blipFill>
          <a:blip r:embed="rId3"/>
          <a:stretch>
            <a:fillRect/>
          </a:stretch>
        </p:blipFill>
        <p:spPr>
          <a:xfrm>
            <a:off x="580924" y="980197"/>
            <a:ext cx="4434320" cy="1916442"/>
          </a:xfrm>
          <a:prstGeom prst="rect">
            <a:avLst/>
          </a:prstGeom>
        </p:spPr>
      </p:pic>
    </p:spTree>
    <p:extLst>
      <p:ext uri="{BB962C8B-B14F-4D97-AF65-F5344CB8AC3E}">
        <p14:creationId xmlns:p14="http://schemas.microsoft.com/office/powerpoint/2010/main" val="965263925"/>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4294967295"/>
          </p:nvPr>
        </p:nvSpPr>
        <p:spPr>
          <a:xfrm>
            <a:off x="846931" y="1358899"/>
            <a:ext cx="7450138" cy="349329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latin typeface="Barlow Semi Condensed"/>
                <a:ea typeface="Barlow Semi Condensed"/>
                <a:cs typeface="Barlow Semi Condensed"/>
                <a:sym typeface="Barlow Semi Condensed"/>
              </a:rPr>
              <a:t>Benefits of Running parallel execution in selenium</a:t>
            </a:r>
          </a:p>
          <a:p>
            <a:pPr marL="0" lvl="0" indent="0" algn="just" rtl="0">
              <a:spcBef>
                <a:spcPts val="0"/>
              </a:spcBef>
              <a:spcAft>
                <a:spcPts val="0"/>
              </a:spcAft>
              <a:buNone/>
            </a:pPr>
            <a:r>
              <a:rPr lang="en-US" sz="1600" dirty="0">
                <a:latin typeface="Barlow Semi Condensed"/>
                <a:ea typeface="Barlow Semi Condensed"/>
                <a:cs typeface="Barlow Semi Condensed"/>
                <a:sym typeface="Barlow Semi Condensed"/>
              </a:rPr>
              <a:t>It saves execution effort.</a:t>
            </a:r>
          </a:p>
          <a:p>
            <a:pPr marL="0" lvl="0" indent="0" algn="just" rtl="0">
              <a:spcBef>
                <a:spcPts val="0"/>
              </a:spcBef>
              <a:spcAft>
                <a:spcPts val="0"/>
              </a:spcAft>
              <a:buNone/>
            </a:pPr>
            <a:r>
              <a:rPr lang="en-US" sz="1600" dirty="0">
                <a:latin typeface="Barlow Semi Condensed"/>
                <a:ea typeface="Barlow Semi Condensed"/>
                <a:cs typeface="Barlow Semi Condensed"/>
                <a:sym typeface="Barlow Semi Condensed"/>
              </a:rPr>
              <a:t>We can cover a number of tests.</a:t>
            </a:r>
          </a:p>
          <a:p>
            <a:pPr marL="0" lvl="0" indent="0" algn="just" rtl="0">
              <a:spcBef>
                <a:spcPts val="0"/>
              </a:spcBef>
              <a:spcAft>
                <a:spcPts val="0"/>
              </a:spcAft>
              <a:buNone/>
            </a:pPr>
            <a:r>
              <a:rPr lang="en-US" sz="1600" dirty="0">
                <a:latin typeface="Barlow Semi Condensed"/>
                <a:ea typeface="Barlow Semi Condensed"/>
                <a:cs typeface="Barlow Semi Condensed"/>
                <a:sym typeface="Barlow Semi Condensed"/>
              </a:rPr>
              <a:t>We can perform cross-browser testing which as well will make the application more stable.</a:t>
            </a:r>
          </a:p>
          <a:p>
            <a:pPr marL="0" lvl="0" indent="0" algn="just" rtl="0">
              <a:spcBef>
                <a:spcPts val="0"/>
              </a:spcBef>
              <a:spcAft>
                <a:spcPts val="0"/>
              </a:spcAft>
              <a:buNone/>
            </a:pPr>
            <a:r>
              <a:rPr lang="en-US" sz="1600" dirty="0">
                <a:latin typeface="Barlow Semi Condensed"/>
                <a:ea typeface="Barlow Semi Condensed"/>
                <a:cs typeface="Barlow Semi Condensed"/>
                <a:sym typeface="Barlow Semi Condensed"/>
              </a:rPr>
              <a:t>If you are running scripts parallelly then it will help you to increase ROI (return of Investment)</a:t>
            </a:r>
          </a:p>
          <a:p>
            <a:pPr marL="0" lvl="0" indent="0" algn="just" rtl="0">
              <a:spcBef>
                <a:spcPts val="0"/>
              </a:spcBef>
              <a:spcAft>
                <a:spcPts val="0"/>
              </a:spcAft>
              <a:buNone/>
            </a:pPr>
            <a:endParaRPr lang="en-US" sz="1600" dirty="0">
              <a:latin typeface="Barlow Semi Condensed"/>
              <a:ea typeface="Barlow Semi Condensed"/>
              <a:cs typeface="Barlow Semi Condensed"/>
              <a:sym typeface="Barlow Semi Condensed"/>
            </a:endParaRPr>
          </a:p>
          <a:p>
            <a:pPr marL="0" lvl="0" indent="0" algn="just" rtl="0">
              <a:spcBef>
                <a:spcPts val="0"/>
              </a:spcBef>
              <a:spcAft>
                <a:spcPts val="0"/>
              </a:spcAft>
              <a:buNone/>
            </a:pPr>
            <a:r>
              <a:rPr lang="en-US" sz="1600" dirty="0">
                <a:latin typeface="Barlow Semi Condensed"/>
                <a:ea typeface="Barlow Semi Condensed"/>
                <a:cs typeface="Barlow Semi Condensed"/>
                <a:sym typeface="Barlow Semi Condensed"/>
              </a:rPr>
              <a:t>To configure our project to run the test parallelly, we can add below code in </a:t>
            </a:r>
            <a:r>
              <a:rPr lang="en-US" sz="1600" dirty="0" err="1">
                <a:latin typeface="Barlow Semi Condensed"/>
                <a:ea typeface="Barlow Semi Condensed"/>
                <a:cs typeface="Barlow Semi Condensed"/>
                <a:sym typeface="Barlow Semi Condensed"/>
              </a:rPr>
              <a:t>assemblyinfo.cs</a:t>
            </a:r>
            <a:r>
              <a:rPr lang="en-US" sz="1600" dirty="0">
                <a:latin typeface="Barlow Semi Condensed"/>
                <a:ea typeface="Barlow Semi Condensed"/>
                <a:cs typeface="Barlow Semi Condensed"/>
                <a:sym typeface="Barlow Semi Condensed"/>
              </a:rPr>
              <a:t> file:</a:t>
            </a:r>
          </a:p>
          <a:p>
            <a:pPr marL="0" lvl="0" indent="0" algn="just" rtl="0">
              <a:spcBef>
                <a:spcPts val="0"/>
              </a:spcBef>
              <a:spcAft>
                <a:spcPts val="0"/>
              </a:spcAft>
              <a:buNone/>
            </a:pPr>
            <a:endParaRPr lang="en-US" sz="1600" dirty="0">
              <a:latin typeface="Barlow Semi Condensed"/>
              <a:ea typeface="Barlow Semi Condensed"/>
              <a:cs typeface="Barlow Semi Condensed"/>
              <a:sym typeface="Barlow Semi Condensed"/>
            </a:endParaRPr>
          </a:p>
          <a:p>
            <a:pPr marL="0" lvl="0" indent="0" algn="just" rtl="0">
              <a:spcBef>
                <a:spcPts val="0"/>
              </a:spcBef>
              <a:spcAft>
                <a:spcPts val="0"/>
              </a:spcAft>
              <a:buNone/>
            </a:pPr>
            <a:r>
              <a:rPr lang="en-US" sz="1050" dirty="0">
                <a:solidFill>
                  <a:srgbClr val="C00000"/>
                </a:solidFill>
                <a:latin typeface="Barlow Semi Condensed"/>
                <a:ea typeface="Barlow Semi Condensed"/>
                <a:cs typeface="Barlow Semi Condensed"/>
                <a:sym typeface="Barlow Semi Condensed"/>
              </a:rPr>
              <a:t>using </a:t>
            </a:r>
            <a:r>
              <a:rPr lang="en-US" sz="1050" dirty="0" err="1">
                <a:solidFill>
                  <a:srgbClr val="C00000"/>
                </a:solidFill>
                <a:latin typeface="Barlow Semi Condensed"/>
                <a:ea typeface="Barlow Semi Condensed"/>
                <a:cs typeface="Barlow Semi Condensed"/>
                <a:sym typeface="Barlow Semi Condensed"/>
              </a:rPr>
              <a:t>NUnit.Framework</a:t>
            </a:r>
            <a:r>
              <a:rPr lang="en-US" sz="1050" dirty="0">
                <a:solidFill>
                  <a:srgbClr val="C00000"/>
                </a:solidFill>
                <a:latin typeface="Barlow Semi Condensed"/>
                <a:ea typeface="Barlow Semi Condensed"/>
                <a:cs typeface="Barlow Semi Condensed"/>
                <a:sym typeface="Barlow Semi Condensed"/>
              </a:rPr>
              <a:t>;</a:t>
            </a:r>
          </a:p>
          <a:p>
            <a:pPr marL="0" lvl="0" indent="0" algn="just" rtl="0">
              <a:spcBef>
                <a:spcPts val="0"/>
              </a:spcBef>
              <a:spcAft>
                <a:spcPts val="0"/>
              </a:spcAft>
              <a:buNone/>
            </a:pPr>
            <a:r>
              <a:rPr lang="en-US" sz="1050" dirty="0">
                <a:solidFill>
                  <a:srgbClr val="C00000"/>
                </a:solidFill>
                <a:latin typeface="Barlow Semi Condensed"/>
                <a:ea typeface="Barlow Semi Condensed"/>
                <a:cs typeface="Barlow Semi Condensed"/>
                <a:sym typeface="Barlow Semi Condensed"/>
              </a:rPr>
              <a:t>[</a:t>
            </a:r>
            <a:r>
              <a:rPr lang="en-US" sz="1050" dirty="0" err="1">
                <a:solidFill>
                  <a:srgbClr val="C00000"/>
                </a:solidFill>
                <a:latin typeface="Barlow Semi Condensed"/>
                <a:ea typeface="Barlow Semi Condensed"/>
                <a:cs typeface="Barlow Semi Condensed"/>
                <a:sym typeface="Barlow Semi Condensed"/>
              </a:rPr>
              <a:t>assembly:Parallelizable</a:t>
            </a:r>
            <a:r>
              <a:rPr lang="en-US" sz="1050" dirty="0">
                <a:solidFill>
                  <a:srgbClr val="C00000"/>
                </a:solidFill>
                <a:latin typeface="Barlow Semi Condensed"/>
                <a:ea typeface="Barlow Semi Condensed"/>
                <a:cs typeface="Barlow Semi Condensed"/>
                <a:sym typeface="Barlow Semi Condensed"/>
              </a:rPr>
              <a:t>(</a:t>
            </a:r>
            <a:r>
              <a:rPr lang="en-US" sz="1050" dirty="0" err="1">
                <a:solidFill>
                  <a:srgbClr val="C00000"/>
                </a:solidFill>
                <a:latin typeface="Barlow Semi Condensed"/>
                <a:ea typeface="Barlow Semi Condensed"/>
                <a:cs typeface="Barlow Semi Condensed"/>
                <a:sym typeface="Barlow Semi Condensed"/>
              </a:rPr>
              <a:t>ParallelScope.Fixtures</a:t>
            </a:r>
            <a:r>
              <a:rPr lang="en-US" sz="1050" dirty="0">
                <a:solidFill>
                  <a:srgbClr val="C00000"/>
                </a:solidFill>
                <a:latin typeface="Barlow Semi Condensed"/>
                <a:ea typeface="Barlow Semi Condensed"/>
                <a:cs typeface="Barlow Semi Condensed"/>
                <a:sym typeface="Barlow Semi Condensed"/>
              </a:rPr>
              <a:t>)]</a:t>
            </a:r>
          </a:p>
          <a:p>
            <a:pPr marL="0" lvl="0" indent="0" algn="just" rtl="0">
              <a:spcBef>
                <a:spcPts val="0"/>
              </a:spcBef>
              <a:spcAft>
                <a:spcPts val="0"/>
              </a:spcAft>
              <a:buNone/>
            </a:pPr>
            <a:r>
              <a:rPr lang="en-US" sz="1050" dirty="0">
                <a:solidFill>
                  <a:srgbClr val="C00000"/>
                </a:solidFill>
                <a:latin typeface="Barlow Semi Condensed"/>
                <a:ea typeface="Barlow Semi Condensed"/>
                <a:cs typeface="Barlow Semi Condensed"/>
                <a:sym typeface="Barlow Semi Condensed"/>
              </a:rPr>
              <a:t>[assembly: </a:t>
            </a:r>
            <a:r>
              <a:rPr lang="en-US" sz="1050" dirty="0" err="1">
                <a:solidFill>
                  <a:srgbClr val="C00000"/>
                </a:solidFill>
                <a:latin typeface="Barlow Semi Condensed"/>
                <a:ea typeface="Barlow Semi Condensed"/>
                <a:cs typeface="Barlow Semi Condensed"/>
                <a:sym typeface="Barlow Semi Condensed"/>
              </a:rPr>
              <a:t>LevelOfParallelism</a:t>
            </a:r>
            <a:r>
              <a:rPr lang="en-US" sz="1050" dirty="0">
                <a:solidFill>
                  <a:srgbClr val="C00000"/>
                </a:solidFill>
                <a:latin typeface="Barlow Semi Condensed"/>
                <a:ea typeface="Barlow Semi Condensed"/>
                <a:cs typeface="Barlow Semi Condensed"/>
                <a:sym typeface="Barlow Semi Condensed"/>
              </a:rPr>
              <a:t>(2)]</a:t>
            </a:r>
          </a:p>
          <a:p>
            <a:pPr marL="0" lvl="0" indent="0" algn="just" rtl="0">
              <a:spcBef>
                <a:spcPts val="0"/>
              </a:spcBef>
              <a:spcAft>
                <a:spcPts val="0"/>
              </a:spcAft>
              <a:buNone/>
            </a:pPr>
            <a:endParaRPr lang="en-US" sz="1600" dirty="0">
              <a:latin typeface="Barlow Semi Condensed"/>
              <a:ea typeface="Barlow Semi Condensed"/>
              <a:cs typeface="Barlow Semi Condensed"/>
              <a:sym typeface="Barlow Semi Condensed"/>
            </a:endParaRPr>
          </a:p>
        </p:txBody>
      </p:sp>
      <p:sp>
        <p:nvSpPr>
          <p:cNvPr id="2177" name="Google Shape;2177;p39"/>
          <p:cNvSpPr txBox="1">
            <a:spLocks noGrp="1"/>
          </p:cNvSpPr>
          <p:nvPr>
            <p:ph type="title" idx="4294967295"/>
          </p:nvPr>
        </p:nvSpPr>
        <p:spPr>
          <a:xfrm>
            <a:off x="3251201" y="357186"/>
            <a:ext cx="5045868" cy="1001713"/>
          </a:xfrm>
          <a:prstGeom prst="rect">
            <a:avLst/>
          </a:prstGeom>
        </p:spPr>
        <p:txBody>
          <a:bodyPr spcFirstLastPara="1" wrap="square" lIns="91425" tIns="91425" rIns="91425" bIns="91425" anchor="t" anchorCtr="0">
            <a:noAutofit/>
          </a:bodyPr>
          <a:lstStyle/>
          <a:p>
            <a:pPr algn="r"/>
            <a:r>
              <a:rPr lang="en-US" sz="2000" dirty="0">
                <a:solidFill>
                  <a:srgbClr val="FF6699"/>
                </a:solidFill>
              </a:rPr>
              <a:t>Selenium C# : </a:t>
            </a:r>
            <a:br>
              <a:rPr lang="en-US" sz="2000" dirty="0">
                <a:solidFill>
                  <a:srgbClr val="FF6699"/>
                </a:solidFill>
              </a:rPr>
            </a:br>
            <a:r>
              <a:rPr lang="en-US" sz="2000" dirty="0">
                <a:solidFill>
                  <a:srgbClr val="FF6699"/>
                </a:solidFill>
              </a:rPr>
              <a:t>Cross Browser Parallel Execution</a:t>
            </a:r>
            <a:br>
              <a:rPr lang="en-US" dirty="0">
                <a:solidFill>
                  <a:srgbClr val="00B0F0"/>
                </a:solidFill>
              </a:rPr>
            </a:br>
            <a:br>
              <a:rPr lang="en-US" sz="2800" i="1" dirty="0">
                <a:solidFill>
                  <a:srgbClr val="00B0F0"/>
                </a:solidFill>
                <a:latin typeface="Barlow Semi Condensed"/>
                <a:ea typeface="Barlow Semi Condensed"/>
                <a:cs typeface="Barlow Semi Condensed"/>
                <a:sym typeface="Barlow Semi Condensed"/>
              </a:rPr>
            </a:br>
            <a:endParaRPr lang="en-US" dirty="0">
              <a:solidFill>
                <a:srgbClr val="00B0F0"/>
              </a:solidFill>
            </a:endParaRPr>
          </a:p>
        </p:txBody>
      </p:sp>
    </p:spTree>
    <p:extLst>
      <p:ext uri="{BB962C8B-B14F-4D97-AF65-F5344CB8AC3E}">
        <p14:creationId xmlns:p14="http://schemas.microsoft.com/office/powerpoint/2010/main" val="2158327932"/>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4294967295"/>
          </p:nvPr>
        </p:nvSpPr>
        <p:spPr>
          <a:xfrm>
            <a:off x="919956" y="1895475"/>
            <a:ext cx="7164387" cy="289242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Page Object is a Design Pattern which has become popular in test automation for enhancing test maintenance and reducing code duplication.</a:t>
            </a:r>
          </a:p>
          <a:p>
            <a:pPr algn="just"/>
            <a:r>
              <a:rPr lang="en-US" sz="1600" dirty="0">
                <a:solidFill>
                  <a:schemeClr val="dk2"/>
                </a:solidFill>
                <a:latin typeface="Barlow Semi Condensed"/>
                <a:ea typeface="Barlow Semi Condensed"/>
                <a:cs typeface="Barlow Semi Condensed"/>
                <a:sym typeface="Barlow Semi Condensed"/>
              </a:rPr>
              <a:t>The Page Object Design Pattern provides the following advantages:</a:t>
            </a:r>
          </a:p>
          <a:p>
            <a:pPr marL="0" lvl="0" indent="0" algn="just" rtl="0">
              <a:spcBef>
                <a:spcPts val="0"/>
              </a:spcBef>
              <a:spcAft>
                <a:spcPts val="0"/>
              </a:spcAft>
              <a:buNone/>
            </a:pPr>
            <a:endParaRPr lang="en-US" sz="1600" dirty="0">
              <a:solidFill>
                <a:schemeClr val="dk2"/>
              </a:solidFill>
              <a:latin typeface="Barlow Semi Condensed"/>
              <a:ea typeface="Barlow Semi Condensed"/>
              <a:cs typeface="Barlow Semi Condensed"/>
              <a:sym typeface="Barlow Semi Condensed"/>
            </a:endParaRPr>
          </a:p>
          <a:p>
            <a:pPr marL="0" lvl="0" indent="0" algn="just" rtl="0">
              <a:spcBef>
                <a:spcPts val="0"/>
              </a:spcBef>
              <a:spcAft>
                <a:spcPts val="0"/>
              </a:spcAft>
              <a:buNone/>
            </a:pPr>
            <a:endParaRPr lang="en-US" sz="1600" dirty="0">
              <a:solidFill>
                <a:schemeClr val="dk2"/>
              </a:solidFill>
              <a:latin typeface="Barlow Semi Condensed"/>
              <a:ea typeface="Barlow Semi Condensed"/>
              <a:cs typeface="Barlow Semi Condensed"/>
              <a:sym typeface="Barlow Semi Condensed"/>
            </a:endParaRPr>
          </a:p>
          <a:p>
            <a:pPr marL="0" lvl="0" indent="0" algn="just"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There is a clean separation between test code and page specific code such as locators and layout.</a:t>
            </a:r>
          </a:p>
          <a:p>
            <a:pPr marL="0" lvl="0" indent="0" algn="just" rtl="0">
              <a:spcBef>
                <a:spcPts val="0"/>
              </a:spcBef>
              <a:spcAft>
                <a:spcPts val="0"/>
              </a:spcAft>
              <a:buNone/>
            </a:pPr>
            <a:endParaRPr lang="en-US" sz="1600" dirty="0">
              <a:solidFill>
                <a:schemeClr val="dk2"/>
              </a:solidFill>
              <a:latin typeface="Barlow Semi Condensed"/>
              <a:ea typeface="Barlow Semi Condensed"/>
              <a:cs typeface="Barlow Semi Condensed"/>
              <a:sym typeface="Barlow Semi Condensed"/>
            </a:endParaRPr>
          </a:p>
          <a:p>
            <a:pPr marL="0" lvl="0" indent="0" algn="just"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There is a single repository for the services or operations offered by the page rather than having these services scattered throughout the tests</a:t>
            </a:r>
            <a:endParaRPr lang="en-US" sz="1200" dirty="0">
              <a:solidFill>
                <a:srgbClr val="0070C0"/>
              </a:solidFill>
              <a:latin typeface="Barlow Semi Condensed"/>
              <a:ea typeface="Barlow Semi Condensed"/>
              <a:cs typeface="Barlow Semi Condensed"/>
              <a:sym typeface="Barlow Semi Condensed"/>
            </a:endParaRPr>
          </a:p>
        </p:txBody>
      </p:sp>
      <p:sp>
        <p:nvSpPr>
          <p:cNvPr id="2177" name="Google Shape;2177;p39"/>
          <p:cNvSpPr txBox="1">
            <a:spLocks noGrp="1"/>
          </p:cNvSpPr>
          <p:nvPr>
            <p:ph type="title" idx="4294967295"/>
          </p:nvPr>
        </p:nvSpPr>
        <p:spPr>
          <a:xfrm>
            <a:off x="4502150" y="431800"/>
            <a:ext cx="3690938" cy="609600"/>
          </a:xfrm>
          <a:prstGeom prst="rect">
            <a:avLst/>
          </a:prstGeom>
        </p:spPr>
        <p:txBody>
          <a:bodyPr spcFirstLastPara="1" wrap="square" lIns="91425" tIns="91425" rIns="91425" bIns="91425" anchor="t" anchorCtr="0">
            <a:noAutofit/>
          </a:bodyPr>
          <a:lstStyle/>
          <a:p>
            <a:pPr algn="r"/>
            <a:r>
              <a:rPr lang="en-US" sz="2000" dirty="0">
                <a:solidFill>
                  <a:srgbClr val="FF6699"/>
                </a:solidFill>
              </a:rPr>
              <a:t>Selenium C# : Design Pattern </a:t>
            </a:r>
            <a:br>
              <a:rPr lang="en-US" sz="2000" dirty="0">
                <a:solidFill>
                  <a:srgbClr val="FF6699"/>
                </a:solidFill>
              </a:rPr>
            </a:br>
            <a:r>
              <a:rPr lang="en-US" sz="2000" dirty="0">
                <a:solidFill>
                  <a:srgbClr val="FF6699"/>
                </a:solidFill>
              </a:rPr>
              <a:t>(Page Object Model)</a:t>
            </a:r>
            <a:br>
              <a:rPr lang="en-US" dirty="0">
                <a:solidFill>
                  <a:srgbClr val="00B0F0"/>
                </a:solidFill>
              </a:rPr>
            </a:br>
            <a:br>
              <a:rPr lang="en-US" sz="2800" i="1" dirty="0">
                <a:solidFill>
                  <a:srgbClr val="00B0F0"/>
                </a:solidFill>
                <a:latin typeface="Barlow Semi Condensed"/>
                <a:ea typeface="Barlow Semi Condensed"/>
                <a:cs typeface="Barlow Semi Condensed"/>
                <a:sym typeface="Barlow Semi Condensed"/>
              </a:rPr>
            </a:br>
            <a:endParaRPr lang="en-US" dirty="0">
              <a:solidFill>
                <a:srgbClr val="00B0F0"/>
              </a:solidFill>
            </a:endParaRPr>
          </a:p>
        </p:txBody>
      </p:sp>
    </p:spTree>
    <p:extLst>
      <p:ext uri="{BB962C8B-B14F-4D97-AF65-F5344CB8AC3E}">
        <p14:creationId xmlns:p14="http://schemas.microsoft.com/office/powerpoint/2010/main" val="1584864289"/>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4294967295"/>
          </p:nvPr>
        </p:nvSpPr>
        <p:spPr>
          <a:xfrm>
            <a:off x="922884" y="1833088"/>
            <a:ext cx="6637832" cy="219223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b="1" dirty="0">
                <a:solidFill>
                  <a:schemeClr val="dk2"/>
                </a:solidFill>
                <a:latin typeface="Barlow Semi Condensed"/>
                <a:ea typeface="Barlow Semi Condensed"/>
                <a:cs typeface="Barlow Semi Condensed"/>
                <a:sym typeface="Barlow Semi Condensed"/>
              </a:rPr>
              <a:t>IMPROVING TEAMWORK WITH SPECFLOW+ LIVINGDOC</a:t>
            </a:r>
            <a:endParaRPr lang="en-US" sz="1600" dirty="0">
              <a:latin typeface="Barlow Semi Condensed"/>
              <a:ea typeface="Barlow Semi Condensed"/>
              <a:cs typeface="Barlow Semi Condensed"/>
              <a:sym typeface="Barlow Semi Condensed"/>
            </a:endParaRPr>
          </a:p>
          <a:p>
            <a:pPr marL="0" lvl="0" indent="0" algn="just" rtl="0">
              <a:spcBef>
                <a:spcPts val="0"/>
              </a:spcBef>
              <a:spcAft>
                <a:spcPts val="0"/>
              </a:spcAft>
              <a:buNone/>
            </a:pPr>
            <a:endParaRPr lang="en-US" sz="1600" dirty="0">
              <a:latin typeface="Barlow Semi Condensed"/>
              <a:ea typeface="Barlow Semi Condensed"/>
              <a:cs typeface="Barlow Semi Condensed"/>
              <a:sym typeface="Barlow Semi Condensed"/>
            </a:endParaRPr>
          </a:p>
          <a:p>
            <a:pPr marL="0" lvl="0" indent="0" algn="just" rtl="0">
              <a:spcBef>
                <a:spcPts val="0"/>
              </a:spcBef>
              <a:spcAft>
                <a:spcPts val="0"/>
              </a:spcAft>
              <a:buNone/>
            </a:pPr>
            <a:r>
              <a:rPr lang="en-US" sz="1600" dirty="0" err="1">
                <a:latin typeface="Barlow Semi Condensed"/>
                <a:ea typeface="Barlow Semi Condensed"/>
                <a:cs typeface="Barlow Semi Condensed"/>
                <a:sym typeface="Barlow Semi Condensed"/>
              </a:rPr>
              <a:t>SpecFlow</a:t>
            </a:r>
            <a:r>
              <a:rPr lang="en-US" sz="1600" dirty="0">
                <a:latin typeface="Barlow Semi Condensed"/>
                <a:ea typeface="Barlow Semi Condensed"/>
                <a:cs typeface="Barlow Semi Condensed"/>
                <a:sym typeface="Barlow Semi Condensed"/>
              </a:rPr>
              <a:t> is an excellent Behavior-Driven Development test framework for .NET. Recently, </a:t>
            </a:r>
            <a:r>
              <a:rPr lang="en-US" sz="1600" dirty="0" err="1">
                <a:latin typeface="Barlow Semi Condensed"/>
                <a:ea typeface="Barlow Semi Condensed"/>
                <a:cs typeface="Barlow Semi Condensed"/>
                <a:sym typeface="Barlow Semi Condensed"/>
              </a:rPr>
              <a:t>SpecFlow</a:t>
            </a:r>
            <a:r>
              <a:rPr lang="en-US" sz="1600" dirty="0">
                <a:latin typeface="Barlow Semi Condensed"/>
                <a:ea typeface="Barlow Semi Condensed"/>
                <a:cs typeface="Barlow Semi Condensed"/>
                <a:sym typeface="Barlow Semi Condensed"/>
              </a:rPr>
              <a:t> released a new reporting tool called </a:t>
            </a:r>
            <a:r>
              <a:rPr lang="en-US" sz="1600" dirty="0" err="1">
                <a:latin typeface="Barlow Semi Condensed"/>
                <a:ea typeface="Barlow Semi Condensed"/>
                <a:cs typeface="Barlow Semi Condensed"/>
                <a:sym typeface="Barlow Semi Condensed"/>
              </a:rPr>
              <a:t>SpecFlow</a:t>
            </a:r>
            <a:r>
              <a:rPr lang="en-US" sz="1600" dirty="0">
                <a:latin typeface="Barlow Semi Condensed"/>
                <a:ea typeface="Barlow Semi Condensed"/>
                <a:cs typeface="Barlow Semi Condensed"/>
                <a:sym typeface="Barlow Semi Condensed"/>
              </a:rPr>
              <a:t>+ </a:t>
            </a:r>
            <a:r>
              <a:rPr lang="en-US" sz="1600" dirty="0" err="1">
                <a:latin typeface="Barlow Semi Condensed"/>
                <a:ea typeface="Barlow Semi Condensed"/>
                <a:cs typeface="Barlow Semi Condensed"/>
                <a:sym typeface="Barlow Semi Condensed"/>
              </a:rPr>
              <a:t>LivingDoc</a:t>
            </a:r>
            <a:r>
              <a:rPr lang="en-US" sz="1600" dirty="0">
                <a:latin typeface="Barlow Semi Condensed"/>
                <a:ea typeface="Barlow Semi Condensed"/>
                <a:cs typeface="Barlow Semi Condensed"/>
                <a:sym typeface="Barlow Semi Condensed"/>
              </a:rPr>
              <a:t>, which generates living documentation for features. </a:t>
            </a:r>
          </a:p>
          <a:p>
            <a:pPr marL="0" lvl="0" indent="0" algn="just" rtl="0">
              <a:spcBef>
                <a:spcPts val="0"/>
              </a:spcBef>
              <a:spcAft>
                <a:spcPts val="0"/>
              </a:spcAft>
              <a:buNone/>
            </a:pPr>
            <a:endParaRPr lang="en-US" sz="1600" dirty="0">
              <a:latin typeface="Barlow Semi Condensed"/>
              <a:ea typeface="Barlow Semi Condensed"/>
              <a:cs typeface="Barlow Semi Condensed"/>
              <a:sym typeface="Barlow Semi Condensed"/>
            </a:endParaRPr>
          </a:p>
          <a:p>
            <a:pPr marL="0" lvl="0" indent="0" algn="just" rtl="0">
              <a:spcBef>
                <a:spcPts val="0"/>
              </a:spcBef>
              <a:spcAft>
                <a:spcPts val="0"/>
              </a:spcAft>
              <a:buNone/>
            </a:pPr>
            <a:r>
              <a:rPr lang="en-US" sz="1600" dirty="0">
                <a:latin typeface="Barlow Semi Condensed"/>
                <a:ea typeface="Barlow Semi Condensed"/>
                <a:cs typeface="Barlow Semi Condensed"/>
                <a:sym typeface="Barlow Semi Condensed"/>
              </a:rPr>
              <a:t>It combines all scenarios from all </a:t>
            </a:r>
            <a:r>
              <a:rPr lang="en-US" sz="1600" dirty="0" err="1">
                <a:latin typeface="Barlow Semi Condensed"/>
                <a:ea typeface="Barlow Semi Condensed"/>
                <a:cs typeface="Barlow Semi Condensed"/>
                <a:sym typeface="Barlow Semi Condensed"/>
              </a:rPr>
              <a:t>SpecFlow</a:t>
            </a:r>
            <a:r>
              <a:rPr lang="en-US" sz="1600" dirty="0">
                <a:latin typeface="Barlow Semi Condensed"/>
                <a:ea typeface="Barlow Semi Condensed"/>
                <a:cs typeface="Barlow Semi Condensed"/>
                <a:sym typeface="Barlow Semi Condensed"/>
              </a:rPr>
              <a:t> feature files into one central HTML report. The report looks crisp and professional. It is filterable and can optionally show test results. </a:t>
            </a:r>
          </a:p>
          <a:p>
            <a:pPr marL="0" lvl="0" indent="0" algn="just" rtl="0">
              <a:spcBef>
                <a:spcPts val="0"/>
              </a:spcBef>
              <a:spcAft>
                <a:spcPts val="0"/>
              </a:spcAft>
              <a:buNone/>
            </a:pPr>
            <a:endParaRPr lang="en-US" sz="1600" dirty="0">
              <a:latin typeface="Barlow Semi Condensed"/>
              <a:ea typeface="Barlow Semi Condensed"/>
              <a:cs typeface="Barlow Semi Condensed"/>
              <a:sym typeface="Barlow Semi Condensed"/>
            </a:endParaRPr>
          </a:p>
        </p:txBody>
      </p:sp>
      <p:sp>
        <p:nvSpPr>
          <p:cNvPr id="2177" name="Google Shape;2177;p39"/>
          <p:cNvSpPr txBox="1">
            <a:spLocks noGrp="1"/>
          </p:cNvSpPr>
          <p:nvPr>
            <p:ph type="title" idx="4294967295"/>
          </p:nvPr>
        </p:nvSpPr>
        <p:spPr>
          <a:xfrm>
            <a:off x="558140" y="502228"/>
            <a:ext cx="7928935" cy="828799"/>
          </a:xfrm>
          <a:prstGeom prst="rect">
            <a:avLst/>
          </a:prstGeom>
        </p:spPr>
        <p:txBody>
          <a:bodyPr spcFirstLastPara="1" wrap="square" lIns="91425" tIns="91425" rIns="91425" bIns="91425" anchor="t" anchorCtr="0">
            <a:noAutofit/>
          </a:bodyPr>
          <a:lstStyle/>
          <a:p>
            <a:pPr algn="r"/>
            <a:r>
              <a:rPr lang="en-US" sz="2000" dirty="0">
                <a:solidFill>
                  <a:srgbClr val="FF6699"/>
                </a:solidFill>
              </a:rPr>
              <a:t>Selenium C# : </a:t>
            </a:r>
            <a:br>
              <a:rPr lang="en-US" sz="2000" dirty="0">
                <a:solidFill>
                  <a:srgbClr val="FF6699"/>
                </a:solidFill>
              </a:rPr>
            </a:br>
            <a:r>
              <a:rPr lang="en-US" sz="2000" dirty="0">
                <a:solidFill>
                  <a:srgbClr val="FF6699"/>
                </a:solidFill>
              </a:rPr>
              <a:t>Reporting using Living Doc</a:t>
            </a:r>
            <a:br>
              <a:rPr lang="en-US" dirty="0">
                <a:solidFill>
                  <a:srgbClr val="FF6699"/>
                </a:solidFill>
              </a:rPr>
            </a:br>
            <a:br>
              <a:rPr lang="en-US" sz="2800" i="1" dirty="0">
                <a:solidFill>
                  <a:srgbClr val="FF6699"/>
                </a:solidFill>
                <a:latin typeface="Barlow Semi Condensed"/>
                <a:ea typeface="Barlow Semi Condensed"/>
                <a:cs typeface="Barlow Semi Condensed"/>
                <a:sym typeface="Barlow Semi Condensed"/>
              </a:rPr>
            </a:br>
            <a:endParaRPr lang="en-US" dirty="0">
              <a:solidFill>
                <a:srgbClr val="FF6699"/>
              </a:solidFill>
            </a:endParaRPr>
          </a:p>
        </p:txBody>
      </p:sp>
    </p:spTree>
    <p:extLst>
      <p:ext uri="{BB962C8B-B14F-4D97-AF65-F5344CB8AC3E}">
        <p14:creationId xmlns:p14="http://schemas.microsoft.com/office/powerpoint/2010/main" val="228149680"/>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6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FCC85A-6524-463B-AA90-69123FF84CBF}"/>
              </a:ext>
            </a:extLst>
          </p:cNvPr>
          <p:cNvSpPr txBox="1"/>
          <p:nvPr/>
        </p:nvSpPr>
        <p:spPr>
          <a:xfrm>
            <a:off x="323850" y="459936"/>
            <a:ext cx="8515350" cy="523220"/>
          </a:xfrm>
          <a:prstGeom prst="rect">
            <a:avLst/>
          </a:prstGeom>
          <a:noFill/>
        </p:spPr>
        <p:txBody>
          <a:bodyPr wrap="square">
            <a:spAutoFit/>
          </a:bodyPr>
          <a:lstStyle/>
          <a:p>
            <a:pPr algn="ctr"/>
            <a:r>
              <a:rPr lang="en-US" sz="2800" dirty="0">
                <a:solidFill>
                  <a:srgbClr val="00D05E"/>
                </a:solidFill>
                <a:latin typeface="Tw Cen MT" panose="020B0602020104020603" pitchFamily="34" charset="0"/>
              </a:rPr>
              <a:t>OUR TEAM</a:t>
            </a:r>
            <a:endParaRPr lang="en-US" sz="2800" dirty="0">
              <a:solidFill>
                <a:srgbClr val="00D05E"/>
              </a:solidFill>
            </a:endParaRPr>
          </a:p>
        </p:txBody>
      </p:sp>
      <p:sp>
        <p:nvSpPr>
          <p:cNvPr id="5" name="TextBox 4">
            <a:extLst>
              <a:ext uri="{FF2B5EF4-FFF2-40B4-BE49-F238E27FC236}">
                <a16:creationId xmlns:a16="http://schemas.microsoft.com/office/drawing/2014/main" id="{E6922E13-1D8E-4526-B5A0-C735ADACD1A7}"/>
              </a:ext>
            </a:extLst>
          </p:cNvPr>
          <p:cNvSpPr txBox="1"/>
          <p:nvPr/>
        </p:nvSpPr>
        <p:spPr>
          <a:xfrm>
            <a:off x="2203830" y="2350677"/>
            <a:ext cx="3481137" cy="830997"/>
          </a:xfrm>
          <a:prstGeom prst="rect">
            <a:avLst/>
          </a:prstGeom>
          <a:noFill/>
        </p:spPr>
        <p:txBody>
          <a:bodyPr wrap="square">
            <a:spAutoFit/>
          </a:bodyPr>
          <a:lstStyle/>
          <a:p>
            <a:r>
              <a:rPr lang="en-US" sz="2400" dirty="0">
                <a:solidFill>
                  <a:srgbClr val="00B0F0"/>
                </a:solidFill>
                <a:latin typeface="Tw Cen MT" panose="020B0602020104020603" pitchFamily="34" charset="0"/>
              </a:rPr>
              <a:t>SAGAR PRAMOD</a:t>
            </a:r>
          </a:p>
          <a:p>
            <a:endParaRPr lang="en-US" sz="2400" dirty="0">
              <a:solidFill>
                <a:srgbClr val="00B0F0"/>
              </a:solidFill>
              <a:latin typeface="Tw Cen MT" panose="020B0602020104020603" pitchFamily="34" charset="0"/>
            </a:endParaRPr>
          </a:p>
        </p:txBody>
      </p:sp>
      <p:sp>
        <p:nvSpPr>
          <p:cNvPr id="8" name="TextBox 7">
            <a:extLst>
              <a:ext uri="{FF2B5EF4-FFF2-40B4-BE49-F238E27FC236}">
                <a16:creationId xmlns:a16="http://schemas.microsoft.com/office/drawing/2014/main" id="{0AC8EA3F-9432-49DA-83BB-563C534A36AD}"/>
              </a:ext>
            </a:extLst>
          </p:cNvPr>
          <p:cNvSpPr txBox="1"/>
          <p:nvPr/>
        </p:nvSpPr>
        <p:spPr>
          <a:xfrm>
            <a:off x="3641813" y="2908687"/>
            <a:ext cx="2681073" cy="830997"/>
          </a:xfrm>
          <a:prstGeom prst="rect">
            <a:avLst/>
          </a:prstGeom>
          <a:noFill/>
        </p:spPr>
        <p:txBody>
          <a:bodyPr wrap="square">
            <a:spAutoFit/>
          </a:bodyPr>
          <a:lstStyle/>
          <a:p>
            <a:r>
              <a:rPr lang="en-US" sz="2400" dirty="0">
                <a:solidFill>
                  <a:srgbClr val="FF6699"/>
                </a:solidFill>
                <a:latin typeface="Tw Cen MT" panose="020B0602020104020603" pitchFamily="34" charset="0"/>
              </a:rPr>
              <a:t>GAYTRI</a:t>
            </a:r>
          </a:p>
          <a:p>
            <a:r>
              <a:rPr lang="en-US" sz="2400" dirty="0">
                <a:solidFill>
                  <a:srgbClr val="FF6699"/>
                </a:solidFill>
                <a:latin typeface="Tw Cen MT" panose="020B0602020104020603" pitchFamily="34" charset="0"/>
              </a:rPr>
              <a:t> </a:t>
            </a:r>
            <a:endParaRPr lang="en-US" sz="2400" dirty="0">
              <a:solidFill>
                <a:srgbClr val="FF6699"/>
              </a:solidFill>
            </a:endParaRPr>
          </a:p>
        </p:txBody>
      </p:sp>
      <p:sp>
        <p:nvSpPr>
          <p:cNvPr id="9" name="TextBox 8">
            <a:extLst>
              <a:ext uri="{FF2B5EF4-FFF2-40B4-BE49-F238E27FC236}">
                <a16:creationId xmlns:a16="http://schemas.microsoft.com/office/drawing/2014/main" id="{CD5920B1-CFDF-417D-9DC9-F8B34DFA477F}"/>
              </a:ext>
            </a:extLst>
          </p:cNvPr>
          <p:cNvSpPr txBox="1"/>
          <p:nvPr/>
        </p:nvSpPr>
        <p:spPr>
          <a:xfrm>
            <a:off x="1197575" y="2908687"/>
            <a:ext cx="2964077" cy="461665"/>
          </a:xfrm>
          <a:prstGeom prst="rect">
            <a:avLst/>
          </a:prstGeom>
          <a:noFill/>
        </p:spPr>
        <p:txBody>
          <a:bodyPr wrap="square">
            <a:spAutoFit/>
          </a:bodyPr>
          <a:lstStyle/>
          <a:p>
            <a:r>
              <a:rPr lang="en-US" sz="2400" dirty="0">
                <a:solidFill>
                  <a:srgbClr val="00B0F0"/>
                </a:solidFill>
                <a:latin typeface="Tw Cen MT" panose="020B0602020104020603" pitchFamily="34" charset="0"/>
              </a:rPr>
              <a:t>ANIE JOSHAN </a:t>
            </a:r>
          </a:p>
        </p:txBody>
      </p:sp>
      <p:sp>
        <p:nvSpPr>
          <p:cNvPr id="10" name="TextBox 9">
            <a:extLst>
              <a:ext uri="{FF2B5EF4-FFF2-40B4-BE49-F238E27FC236}">
                <a16:creationId xmlns:a16="http://schemas.microsoft.com/office/drawing/2014/main" id="{44C7B134-F7A9-4BED-88A4-CB4865587232}"/>
              </a:ext>
            </a:extLst>
          </p:cNvPr>
          <p:cNvSpPr txBox="1"/>
          <p:nvPr/>
        </p:nvSpPr>
        <p:spPr>
          <a:xfrm>
            <a:off x="4783952" y="2340917"/>
            <a:ext cx="3459033" cy="461665"/>
          </a:xfrm>
          <a:prstGeom prst="rect">
            <a:avLst/>
          </a:prstGeom>
          <a:noFill/>
        </p:spPr>
        <p:txBody>
          <a:bodyPr wrap="square">
            <a:spAutoFit/>
          </a:bodyPr>
          <a:lstStyle/>
          <a:p>
            <a:r>
              <a:rPr lang="en-US" sz="2400" dirty="0">
                <a:solidFill>
                  <a:srgbClr val="FF6699"/>
                </a:solidFill>
                <a:latin typeface="Tw Cen MT" panose="020B0602020104020603" pitchFamily="34" charset="0"/>
              </a:rPr>
              <a:t>ANIT ANGEL</a:t>
            </a:r>
          </a:p>
        </p:txBody>
      </p:sp>
      <p:cxnSp>
        <p:nvCxnSpPr>
          <p:cNvPr id="12" name="Straight Connector 11">
            <a:extLst>
              <a:ext uri="{FF2B5EF4-FFF2-40B4-BE49-F238E27FC236}">
                <a16:creationId xmlns:a16="http://schemas.microsoft.com/office/drawing/2014/main" id="{F9D89CB7-5DCB-499A-B4C0-8F9599D4E27B}"/>
              </a:ext>
            </a:extLst>
          </p:cNvPr>
          <p:cNvCxnSpPr>
            <a:cxnSpLocks/>
          </p:cNvCxnSpPr>
          <p:nvPr/>
        </p:nvCxnSpPr>
        <p:spPr>
          <a:xfrm>
            <a:off x="0" y="983156"/>
            <a:ext cx="91440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822365"/>
      </p:ext>
    </p:extLst>
  </p:cSld>
  <p:clrMapOvr>
    <a:masterClrMapping/>
  </p:clrMapOvr>
  <mc:AlternateContent xmlns:mc="http://schemas.openxmlformats.org/markup-compatibility/2006">
    <mc:Choice xmlns:p14="http://schemas.microsoft.com/office/powerpoint/2010/main" Requires="p14">
      <p:transition spd="slow" p14:dur="1250">
        <p:pull/>
      </p:transition>
    </mc:Choice>
    <mc:Fallback>
      <p:transition spd="slow">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696021" y="1433109"/>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rgbClr val="00B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2114" name="Google Shape;2114;p37"/>
          <p:cNvGrpSpPr/>
          <p:nvPr/>
        </p:nvGrpSpPr>
        <p:grpSpPr>
          <a:xfrm>
            <a:off x="696021" y="2509996"/>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7" name="Google Shape;2117;p37"/>
              <p:cNvSpPr/>
              <p:nvPr/>
            </p:nvSpPr>
            <p:spPr>
              <a:xfrm>
                <a:off x="1001931" y="1912710"/>
                <a:ext cx="465600" cy="465600"/>
              </a:xfrm>
              <a:prstGeom prst="ellipse">
                <a:avLst/>
              </a:prstGeom>
              <a:solidFill>
                <a:srgbClr val="00B05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696021" y="3587813"/>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rgbClr val="00B05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229808" y="333362"/>
            <a:ext cx="2999792"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About Our Projects</a:t>
            </a:r>
            <a:endParaRPr dirty="0"/>
          </a:p>
        </p:txBody>
      </p:sp>
      <p:sp>
        <p:nvSpPr>
          <p:cNvPr id="2140" name="Google Shape;2140;p37"/>
          <p:cNvSpPr txBox="1">
            <a:spLocks noGrp="1"/>
          </p:cNvSpPr>
          <p:nvPr>
            <p:ph type="subTitle" idx="1"/>
          </p:nvPr>
        </p:nvSpPr>
        <p:spPr>
          <a:xfrm>
            <a:off x="1628581" y="1289304"/>
            <a:ext cx="327751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00B050"/>
                </a:solidFill>
              </a:rPr>
              <a:t>Unit Testing in Selenium C#</a:t>
            </a:r>
            <a:endParaRPr dirty="0">
              <a:solidFill>
                <a:srgbClr val="00B050"/>
              </a:solidFill>
            </a:endParaRPr>
          </a:p>
        </p:txBody>
      </p:sp>
      <p:sp>
        <p:nvSpPr>
          <p:cNvPr id="2139" name="Google Shape;2139;p37"/>
          <p:cNvSpPr txBox="1">
            <a:spLocks noGrp="1"/>
          </p:cNvSpPr>
          <p:nvPr>
            <p:ph type="subTitle" idx="2"/>
          </p:nvPr>
        </p:nvSpPr>
        <p:spPr>
          <a:xfrm>
            <a:off x="1628582" y="1572768"/>
            <a:ext cx="2615100" cy="576000"/>
          </a:xfrm>
          <a:prstGeom prst="rect">
            <a:avLst/>
          </a:prstGeom>
        </p:spPr>
        <p:txBody>
          <a:bodyPr spcFirstLastPara="1" wrap="square" lIns="91425" tIns="91425" rIns="91425" bIns="91425" anchor="t" anchorCtr="0">
            <a:noAutofit/>
          </a:bodyPr>
          <a:lstStyle/>
          <a:p>
            <a:pPr lvl="0">
              <a:buClr>
                <a:schemeClr val="dk1"/>
              </a:buClr>
              <a:buSzPts val="1100"/>
            </a:pPr>
            <a:r>
              <a:rPr lang="en-US" dirty="0"/>
              <a:t>Using NUnit Framework</a:t>
            </a:r>
            <a:endParaRPr dirty="0">
              <a:latin typeface="Barlow Semi Condensed"/>
              <a:ea typeface="Barlow Semi Condensed"/>
              <a:cs typeface="Barlow Semi Condensed"/>
              <a:sym typeface="Barlow Semi Condensed"/>
            </a:endParaRPr>
          </a:p>
        </p:txBody>
      </p:sp>
      <p:sp>
        <p:nvSpPr>
          <p:cNvPr id="2141" name="Google Shape;2141;p37"/>
          <p:cNvSpPr txBox="1">
            <a:spLocks noGrp="1"/>
          </p:cNvSpPr>
          <p:nvPr>
            <p:ph type="subTitle" idx="3"/>
          </p:nvPr>
        </p:nvSpPr>
        <p:spPr>
          <a:xfrm>
            <a:off x="1628581" y="2368296"/>
            <a:ext cx="3412494" cy="384000"/>
          </a:xfrm>
          <a:prstGeom prst="rect">
            <a:avLst/>
          </a:prstGeom>
        </p:spPr>
        <p:txBody>
          <a:bodyPr spcFirstLastPara="1" wrap="square" lIns="91425" tIns="91425" rIns="91425" bIns="91425" anchor="t" anchorCtr="0">
            <a:noAutofit/>
          </a:bodyPr>
          <a:lstStyle/>
          <a:p>
            <a:pPr lvl="0">
              <a:lnSpc>
                <a:spcPct val="115000"/>
              </a:lnSpc>
            </a:pPr>
            <a:r>
              <a:rPr lang="en-US" dirty="0">
                <a:solidFill>
                  <a:srgbClr val="00B050"/>
                </a:solidFill>
              </a:rPr>
              <a:t>BDD with SpecFlow</a:t>
            </a:r>
          </a:p>
        </p:txBody>
      </p:sp>
      <p:sp>
        <p:nvSpPr>
          <p:cNvPr id="2142" name="Google Shape;2142;p37"/>
          <p:cNvSpPr txBox="1">
            <a:spLocks noGrp="1"/>
          </p:cNvSpPr>
          <p:nvPr>
            <p:ph type="subTitle" idx="4"/>
          </p:nvPr>
        </p:nvSpPr>
        <p:spPr>
          <a:xfrm>
            <a:off x="1628582" y="2651760"/>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BDD | Gherkin | SpecFlow | Feature Files</a:t>
            </a:r>
            <a:endParaRPr dirty="0"/>
          </a:p>
        </p:txBody>
      </p:sp>
      <p:sp>
        <p:nvSpPr>
          <p:cNvPr id="2143" name="Google Shape;2143;p37"/>
          <p:cNvSpPr txBox="1">
            <a:spLocks noGrp="1"/>
          </p:cNvSpPr>
          <p:nvPr>
            <p:ph type="subTitle" idx="5"/>
          </p:nvPr>
        </p:nvSpPr>
        <p:spPr>
          <a:xfrm>
            <a:off x="1628582" y="3447288"/>
            <a:ext cx="4386270" cy="384000"/>
          </a:xfrm>
          <a:prstGeom prst="rect">
            <a:avLst/>
          </a:prstGeom>
        </p:spPr>
        <p:txBody>
          <a:bodyPr spcFirstLastPara="1" wrap="square" lIns="91425" tIns="91425" rIns="91425" bIns="91425" anchor="t" anchorCtr="0">
            <a:noAutofit/>
          </a:bodyPr>
          <a:lstStyle/>
          <a:p>
            <a:pPr lvl="0">
              <a:lnSpc>
                <a:spcPct val="115000"/>
              </a:lnSpc>
            </a:pPr>
            <a:r>
              <a:rPr lang="en-US" dirty="0">
                <a:solidFill>
                  <a:srgbClr val="00B050"/>
                </a:solidFill>
              </a:rPr>
              <a:t>Simple C# Project</a:t>
            </a:r>
          </a:p>
        </p:txBody>
      </p:sp>
      <p:sp>
        <p:nvSpPr>
          <p:cNvPr id="2144" name="Google Shape;2144;p37"/>
          <p:cNvSpPr txBox="1">
            <a:spLocks noGrp="1"/>
          </p:cNvSpPr>
          <p:nvPr>
            <p:ph type="subTitle" idx="6"/>
          </p:nvPr>
        </p:nvSpPr>
        <p:spPr>
          <a:xfrm>
            <a:off x="1628582" y="3730752"/>
            <a:ext cx="2615100" cy="576000"/>
          </a:xfrm>
          <a:prstGeom prst="rect">
            <a:avLst/>
          </a:prstGeom>
        </p:spPr>
        <p:txBody>
          <a:bodyPr spcFirstLastPara="1" wrap="square" lIns="91425" tIns="91425" rIns="91425" bIns="91425" anchor="t" anchorCtr="0">
            <a:noAutofit/>
          </a:bodyPr>
          <a:lstStyle/>
          <a:p>
            <a:pPr lvl="0">
              <a:buClr>
                <a:schemeClr val="dk1"/>
              </a:buClr>
              <a:buSzPts val="1100"/>
            </a:pPr>
            <a:r>
              <a:rPr lang="en-US" dirty="0"/>
              <a:t>Student Management System</a:t>
            </a:r>
            <a:endParaRPr dirty="0"/>
          </a:p>
        </p:txBody>
      </p:sp>
      <p:sp>
        <p:nvSpPr>
          <p:cNvPr id="2147" name="Google Shape;2147;p37"/>
          <p:cNvSpPr txBox="1">
            <a:spLocks noGrp="1"/>
          </p:cNvSpPr>
          <p:nvPr>
            <p:ph type="title" idx="9"/>
          </p:nvPr>
        </p:nvSpPr>
        <p:spPr>
          <a:xfrm>
            <a:off x="778190" y="158191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778190" y="2660904"/>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778190" y="373989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pic>
        <p:nvPicPr>
          <p:cNvPr id="3" name="Picture 2" descr="Graphical user interface&#10;&#10;Description automatically generated with low confidence">
            <a:extLst>
              <a:ext uri="{FF2B5EF4-FFF2-40B4-BE49-F238E27FC236}">
                <a16:creationId xmlns:a16="http://schemas.microsoft.com/office/drawing/2014/main" id="{2582FEC8-32FD-4D31-8292-D343545FB232}"/>
              </a:ext>
            </a:extLst>
          </p:cNvPr>
          <p:cNvPicPr>
            <a:picLocks noChangeAspect="1"/>
          </p:cNvPicPr>
          <p:nvPr/>
        </p:nvPicPr>
        <p:blipFill>
          <a:blip r:embed="rId3"/>
          <a:stretch>
            <a:fillRect/>
          </a:stretch>
        </p:blipFill>
        <p:spPr>
          <a:xfrm>
            <a:off x="4552593" y="909362"/>
            <a:ext cx="3969531" cy="396953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4294967295"/>
          </p:nvPr>
        </p:nvSpPr>
        <p:spPr>
          <a:xfrm>
            <a:off x="800100" y="1463675"/>
            <a:ext cx="6937722" cy="3339894"/>
          </a:xfrm>
          <a:prstGeom prst="rect">
            <a:avLst/>
          </a:prstGeom>
        </p:spPr>
        <p:txBody>
          <a:bodyPr spcFirstLastPara="1" wrap="square" lIns="91425" tIns="91425" rIns="91425" bIns="91425" anchor="t" anchorCtr="0">
            <a:noAutofit/>
          </a:bodyPr>
          <a:lstStyle/>
          <a:p>
            <a:pPr marL="342900" lvl="1" indent="-342900">
              <a:buFont typeface="Arial" panose="020B0604020202020204" pitchFamily="34" charset="0"/>
              <a:buChar char="•"/>
            </a:pPr>
            <a:r>
              <a:rPr lang="en-US" sz="2000" dirty="0">
                <a:solidFill>
                  <a:srgbClr val="00B050"/>
                </a:solidFill>
                <a:latin typeface="Tw Cen MT" panose="020B0602020104020603" pitchFamily="34" charset="0"/>
              </a:rPr>
              <a:t>Unit Testing with </a:t>
            </a:r>
            <a:r>
              <a:rPr lang="en-US" sz="2000" dirty="0" err="1">
                <a:solidFill>
                  <a:srgbClr val="00B050"/>
                </a:solidFill>
                <a:latin typeface="Tw Cen MT" panose="020B0602020104020603" pitchFamily="34" charset="0"/>
              </a:rPr>
              <a:t>NUnit</a:t>
            </a:r>
            <a:r>
              <a:rPr lang="en-US" sz="2000" dirty="0">
                <a:solidFill>
                  <a:srgbClr val="00B050"/>
                </a:solidFill>
                <a:latin typeface="Tw Cen MT" panose="020B0602020104020603" pitchFamily="34" charset="0"/>
              </a:rPr>
              <a:t> Framework</a:t>
            </a:r>
          </a:p>
          <a:p>
            <a:pPr marL="342900" indent="-342900">
              <a:buFont typeface="Arial" panose="020B0604020202020204" pitchFamily="34" charset="0"/>
              <a:buChar char="•"/>
            </a:pPr>
            <a:r>
              <a:rPr lang="en-US" sz="2000" dirty="0">
                <a:solidFill>
                  <a:srgbClr val="00B050"/>
                </a:solidFill>
                <a:latin typeface="Tw Cen MT" panose="020B0602020104020603" pitchFamily="34" charset="0"/>
              </a:rPr>
              <a:t>Unit Testing with MSTest Framework</a:t>
            </a:r>
          </a:p>
          <a:p>
            <a:pPr marL="342900" indent="-342900">
              <a:buFont typeface="Arial" panose="020B0604020202020204" pitchFamily="34" charset="0"/>
              <a:buChar char="•"/>
            </a:pPr>
            <a:r>
              <a:rPr lang="en-US" sz="2000" dirty="0">
                <a:solidFill>
                  <a:srgbClr val="00B050"/>
                </a:solidFill>
                <a:latin typeface="Tw Cen MT" panose="020B0602020104020603" pitchFamily="34" charset="0"/>
              </a:rPr>
              <a:t>BDD with </a:t>
            </a:r>
            <a:r>
              <a:rPr lang="en-US" sz="2000" dirty="0" err="1">
                <a:solidFill>
                  <a:srgbClr val="00B050"/>
                </a:solidFill>
                <a:latin typeface="Tw Cen MT" panose="020B0602020104020603" pitchFamily="34" charset="0"/>
              </a:rPr>
              <a:t>SpecFlow</a:t>
            </a:r>
            <a:r>
              <a:rPr lang="en-US" sz="2000" dirty="0">
                <a:solidFill>
                  <a:srgbClr val="00B050"/>
                </a:solidFill>
                <a:latin typeface="Tw Cen MT" panose="020B0602020104020603" pitchFamily="34" charset="0"/>
              </a:rPr>
              <a:t> Framework</a:t>
            </a:r>
          </a:p>
          <a:p>
            <a:pPr marL="342900" indent="-342900">
              <a:buFont typeface="Arial" panose="020B0604020202020204" pitchFamily="34" charset="0"/>
              <a:buChar char="•"/>
            </a:pPr>
            <a:r>
              <a:rPr lang="en-US" sz="2000" dirty="0">
                <a:solidFill>
                  <a:srgbClr val="00B050"/>
                </a:solidFill>
                <a:latin typeface="Tw Cen MT" panose="020B0602020104020603" pitchFamily="34" charset="0"/>
              </a:rPr>
              <a:t>Project Dependencies</a:t>
            </a:r>
          </a:p>
          <a:p>
            <a:pPr marL="342900" indent="-342900">
              <a:buFont typeface="Arial" panose="020B0604020202020204" pitchFamily="34" charset="0"/>
              <a:buChar char="•"/>
            </a:pPr>
            <a:r>
              <a:rPr lang="en-US" sz="2000" dirty="0">
                <a:solidFill>
                  <a:srgbClr val="00B050"/>
                </a:solidFill>
                <a:latin typeface="Tw Cen MT" panose="020B0602020104020603" pitchFamily="34" charset="0"/>
              </a:rPr>
              <a:t>Parametrizing/Data Driven Testing</a:t>
            </a:r>
          </a:p>
          <a:p>
            <a:pPr marL="342900" indent="-342900">
              <a:buFont typeface="Arial" panose="020B0604020202020204" pitchFamily="34" charset="0"/>
              <a:buChar char="•"/>
            </a:pPr>
            <a:r>
              <a:rPr lang="en-US" sz="2000" dirty="0">
                <a:solidFill>
                  <a:srgbClr val="00B050"/>
                </a:solidFill>
                <a:latin typeface="Tw Cen MT" panose="020B0602020104020603" pitchFamily="34" charset="0"/>
              </a:rPr>
              <a:t>Parallel Execution</a:t>
            </a:r>
          </a:p>
          <a:p>
            <a:pPr marL="342900" indent="-342900">
              <a:buFont typeface="Arial" panose="020B0604020202020204" pitchFamily="34" charset="0"/>
              <a:buChar char="•"/>
            </a:pPr>
            <a:r>
              <a:rPr lang="en-US" sz="2000" dirty="0">
                <a:solidFill>
                  <a:srgbClr val="00B050"/>
                </a:solidFill>
                <a:latin typeface="Tw Cen MT" panose="020B0602020104020603" pitchFamily="34" charset="0"/>
              </a:rPr>
              <a:t>Reporting using Living Doc</a:t>
            </a:r>
          </a:p>
          <a:p>
            <a:pPr marL="342900" indent="-342900">
              <a:buFont typeface="Arial" panose="020B0604020202020204" pitchFamily="34" charset="0"/>
              <a:buChar char="•"/>
            </a:pPr>
            <a:r>
              <a:rPr lang="en-US" sz="2000" dirty="0">
                <a:solidFill>
                  <a:srgbClr val="00B050"/>
                </a:solidFill>
                <a:latin typeface="Tw Cen MT" panose="020B0602020104020603" pitchFamily="34" charset="0"/>
              </a:rPr>
              <a:t>Design Pattern: Page Object Model</a:t>
            </a:r>
            <a:endParaRPr lang="en-US" sz="1600" dirty="0">
              <a:solidFill>
                <a:srgbClr val="00B050"/>
              </a:solidFill>
              <a:latin typeface="Tw Cen MT" panose="020B0602020104020603" pitchFamily="34" charset="0"/>
            </a:endParaRPr>
          </a:p>
        </p:txBody>
      </p:sp>
      <p:sp>
        <p:nvSpPr>
          <p:cNvPr id="2177" name="Google Shape;2177;p39"/>
          <p:cNvSpPr txBox="1">
            <a:spLocks noGrp="1"/>
          </p:cNvSpPr>
          <p:nvPr>
            <p:ph type="title" idx="4294967295"/>
          </p:nvPr>
        </p:nvSpPr>
        <p:spPr>
          <a:xfrm>
            <a:off x="865414" y="389412"/>
            <a:ext cx="5499100" cy="576263"/>
          </a:xfrm>
          <a:prstGeom prst="rect">
            <a:avLst/>
          </a:prstGeom>
        </p:spPr>
        <p:txBody>
          <a:bodyPr spcFirstLastPara="1" wrap="square" lIns="91425" tIns="91425" rIns="91425" bIns="91425" anchor="t" anchorCtr="0">
            <a:noAutofit/>
          </a:bodyPr>
          <a:lstStyle/>
          <a:p>
            <a:r>
              <a:rPr lang="en-US" sz="2800" dirty="0">
                <a:solidFill>
                  <a:srgbClr val="FF6699"/>
                </a:solidFill>
                <a:latin typeface="Fjalla One" panose="020B0604020202020204" charset="0"/>
              </a:rPr>
              <a:t>Topics Covered :</a:t>
            </a:r>
          </a:p>
        </p:txBody>
      </p:sp>
    </p:spTree>
    <p:extLst>
      <p:ext uri="{BB962C8B-B14F-4D97-AF65-F5344CB8AC3E}">
        <p14:creationId xmlns:p14="http://schemas.microsoft.com/office/powerpoint/2010/main" val="2204669801"/>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391501" y="2488119"/>
            <a:ext cx="6360997"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solidFill>
                  <a:srgbClr val="00B050"/>
                </a:solidFill>
              </a:rPr>
              <a:t>Unit Testing in Selenium C#</a:t>
            </a:r>
            <a:br>
              <a:rPr lang="en-US" sz="4400" dirty="0">
                <a:solidFill>
                  <a:srgbClr val="00B050"/>
                </a:solidFill>
              </a:rPr>
            </a:br>
            <a:r>
              <a:rPr lang="en-US" sz="2800" dirty="0">
                <a:solidFill>
                  <a:srgbClr val="00B050"/>
                </a:solidFill>
              </a:rPr>
              <a:t>Using NUnit Framework</a:t>
            </a:r>
          </a:p>
        </p:txBody>
      </p:sp>
      <p:pic>
        <p:nvPicPr>
          <p:cNvPr id="1028" name="Picture 4" descr="C# Unit Testing with NUnit | Pluralsight">
            <a:extLst>
              <a:ext uri="{FF2B5EF4-FFF2-40B4-BE49-F238E27FC236}">
                <a16:creationId xmlns:a16="http://schemas.microsoft.com/office/drawing/2014/main" id="{154FBC1B-1267-4837-8E62-D813C0703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640" y="587863"/>
            <a:ext cx="1654628" cy="1654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886123"/>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alpha val="15000"/>
          </a:schemeClr>
        </a:solidFill>
        <a:effectLst/>
      </p:bgPr>
    </p:bg>
    <p:spTree>
      <p:nvGrpSpPr>
        <p:cNvPr id="1" name="Shape 2154"/>
        <p:cNvGrpSpPr/>
        <p:nvPr/>
      </p:nvGrpSpPr>
      <p:grpSpPr>
        <a:xfrm>
          <a:off x="0" y="0"/>
          <a:ext cx="0" cy="0"/>
          <a:chOff x="0" y="0"/>
          <a:chExt cx="0" cy="0"/>
        </a:xfrm>
      </p:grpSpPr>
      <p:sp>
        <p:nvSpPr>
          <p:cNvPr id="7" name="TextBox 6">
            <a:extLst>
              <a:ext uri="{FF2B5EF4-FFF2-40B4-BE49-F238E27FC236}">
                <a16:creationId xmlns:a16="http://schemas.microsoft.com/office/drawing/2014/main" id="{4648A5F2-7F90-4508-90B9-29DBE1CF2ECD}"/>
              </a:ext>
            </a:extLst>
          </p:cNvPr>
          <p:cNvSpPr txBox="1"/>
          <p:nvPr/>
        </p:nvSpPr>
        <p:spPr>
          <a:xfrm>
            <a:off x="844550" y="2294722"/>
            <a:ext cx="7816850" cy="2031325"/>
          </a:xfrm>
          <a:prstGeom prst="rect">
            <a:avLst/>
          </a:prstGeom>
          <a:noFill/>
        </p:spPr>
        <p:txBody>
          <a:bodyPr wrap="square">
            <a:spAutoFit/>
          </a:bodyPr>
          <a:lstStyle/>
          <a:p>
            <a:pPr algn="just"/>
            <a:r>
              <a:rPr lang="en-US" b="0" i="0" u="none" strike="noStrike" dirty="0" err="1">
                <a:solidFill>
                  <a:srgbClr val="00B050"/>
                </a:solidFill>
                <a:effectLst/>
                <a:latin typeface="Merriweather Sans" pitchFamily="2" charset="0"/>
                <a:hlinkClick r:id="rId3">
                  <a:extLst>
                    <a:ext uri="{A12FA001-AC4F-418D-AE19-62706E023703}">
                      <ahyp:hlinkClr xmlns:ahyp="http://schemas.microsoft.com/office/drawing/2018/hyperlinkcolor" val="tx"/>
                    </a:ext>
                  </a:extLst>
                </a:hlinkClick>
              </a:rPr>
              <a:t>NUnit</a:t>
            </a:r>
            <a:r>
              <a:rPr lang="en-US" b="0" i="0" dirty="0">
                <a:solidFill>
                  <a:srgbClr val="00B050"/>
                </a:solidFill>
                <a:effectLst/>
                <a:latin typeface="Merriweather Sans" pitchFamily="2" charset="0"/>
              </a:rPr>
              <a:t> is an open-source unit testing framework in C# </a:t>
            </a:r>
          </a:p>
          <a:p>
            <a:pPr algn="just"/>
            <a:endParaRPr lang="en-US" b="0" i="0" dirty="0">
              <a:solidFill>
                <a:srgbClr val="00B050"/>
              </a:solidFill>
              <a:effectLst/>
              <a:latin typeface="Merriweather Sans" pitchFamily="2" charset="0"/>
            </a:endParaRPr>
          </a:p>
          <a:p>
            <a:pPr algn="just"/>
            <a:r>
              <a:rPr lang="en-US" b="0" i="0" dirty="0" err="1">
                <a:solidFill>
                  <a:srgbClr val="00B050"/>
                </a:solidFill>
                <a:effectLst/>
                <a:latin typeface="Merriweather Sans" pitchFamily="2" charset="0"/>
              </a:rPr>
              <a:t>NUnit</a:t>
            </a:r>
            <a:r>
              <a:rPr lang="en-US" b="0" i="0" dirty="0">
                <a:solidFill>
                  <a:srgbClr val="00B050"/>
                </a:solidFill>
                <a:effectLst/>
                <a:latin typeface="Merriweather Sans" pitchFamily="2" charset="0"/>
              </a:rPr>
              <a:t> testing for Selenium automation is widely used due to the following advantages over other test frameworks:</a:t>
            </a:r>
          </a:p>
          <a:p>
            <a:pPr algn="just"/>
            <a:endParaRPr lang="en-US" b="0" i="0" dirty="0">
              <a:solidFill>
                <a:srgbClr val="00B050"/>
              </a:solidFill>
              <a:effectLst/>
              <a:latin typeface="Merriweather Sans" pitchFamily="2" charset="0"/>
            </a:endParaRPr>
          </a:p>
          <a:p>
            <a:pPr algn="just">
              <a:buFont typeface="Arial" panose="020B0604020202020204" pitchFamily="34" charset="0"/>
              <a:buChar char="•"/>
            </a:pPr>
            <a:r>
              <a:rPr lang="en-US" b="0" i="0" dirty="0">
                <a:solidFill>
                  <a:srgbClr val="00B050"/>
                </a:solidFill>
                <a:effectLst/>
                <a:latin typeface="Merriweather Sans" pitchFamily="2" charset="0"/>
              </a:rPr>
              <a:t>Annotations used in </a:t>
            </a:r>
            <a:r>
              <a:rPr lang="en-US" b="0" i="0" dirty="0" err="1">
                <a:solidFill>
                  <a:srgbClr val="00B050"/>
                </a:solidFill>
                <a:effectLst/>
                <a:latin typeface="Merriweather Sans" pitchFamily="2" charset="0"/>
              </a:rPr>
              <a:t>NUnit</a:t>
            </a:r>
            <a:r>
              <a:rPr lang="en-US" b="0" i="0" dirty="0">
                <a:solidFill>
                  <a:srgbClr val="00B050"/>
                </a:solidFill>
                <a:effectLst/>
                <a:latin typeface="Merriweather Sans" pitchFamily="2" charset="0"/>
              </a:rPr>
              <a:t> help in speeding up test development &amp; execution as tests can be executed with numerous input values.</a:t>
            </a:r>
          </a:p>
          <a:p>
            <a:pPr algn="just"/>
            <a:endParaRPr lang="en-US" b="0" i="0" dirty="0">
              <a:solidFill>
                <a:srgbClr val="00B050"/>
              </a:solidFill>
              <a:effectLst/>
              <a:latin typeface="Merriweather Sans" pitchFamily="2" charset="0"/>
            </a:endParaRPr>
          </a:p>
          <a:p>
            <a:pPr algn="just">
              <a:buFont typeface="Arial" panose="020B0604020202020204" pitchFamily="34" charset="0"/>
              <a:buChar char="•"/>
            </a:pPr>
            <a:r>
              <a:rPr lang="en-US" b="0" i="0" dirty="0">
                <a:solidFill>
                  <a:srgbClr val="00B050"/>
                </a:solidFill>
                <a:effectLst/>
                <a:latin typeface="Merriweather Sans" pitchFamily="2" charset="0"/>
              </a:rPr>
              <a:t>Provides you the ability to run your test cases in parallel</a:t>
            </a:r>
            <a:r>
              <a:rPr lang="en-US" b="0" i="0" dirty="0">
                <a:solidFill>
                  <a:srgbClr val="00B050"/>
                </a:solidFill>
                <a:effectLst/>
                <a:latin typeface="Lato" panose="020F0502020204030203" pitchFamily="34" charset="0"/>
              </a:rPr>
              <a:t>.</a:t>
            </a:r>
          </a:p>
        </p:txBody>
      </p:sp>
      <p:pic>
        <p:nvPicPr>
          <p:cNvPr id="9" name="Picture 4" descr="C# Unit Testing with NUnit | Pluralsight">
            <a:extLst>
              <a:ext uri="{FF2B5EF4-FFF2-40B4-BE49-F238E27FC236}">
                <a16:creationId xmlns:a16="http://schemas.microsoft.com/office/drawing/2014/main" id="{82594B19-421C-4871-A396-738F408C2C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8640" y="587863"/>
            <a:ext cx="1654628" cy="1654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A733FBE-B426-4465-8047-F8E231594C42}"/>
              </a:ext>
            </a:extLst>
          </p:cNvPr>
          <p:cNvSpPr>
            <a:spLocks noGrp="1"/>
          </p:cNvSpPr>
          <p:nvPr>
            <p:ph type="subTitle" idx="1"/>
          </p:nvPr>
        </p:nvSpPr>
        <p:spPr>
          <a:xfrm>
            <a:off x="1073151" y="1281470"/>
            <a:ext cx="2763277" cy="1312807"/>
          </a:xfrm>
        </p:spPr>
        <p:txBody>
          <a:bodyPr/>
          <a:lstStyle/>
          <a:p>
            <a:pPr algn="l"/>
            <a:r>
              <a:rPr lang="en-US" sz="800" dirty="0"/>
              <a:t>Positive Scenario</a:t>
            </a:r>
          </a:p>
          <a:p>
            <a:pPr algn="l"/>
            <a:r>
              <a:rPr lang="en-US" sz="800" dirty="0"/>
              <a:t>Steps to Automate:</a:t>
            </a:r>
          </a:p>
          <a:p>
            <a:pPr algn="l"/>
            <a:endParaRPr lang="en-US" sz="800" dirty="0"/>
          </a:p>
          <a:p>
            <a:pPr algn="l"/>
            <a:r>
              <a:rPr lang="en-US" sz="800" dirty="0"/>
              <a:t>1. Open this URL  http://automationpractice.com/index.php</a:t>
            </a:r>
          </a:p>
          <a:p>
            <a:pPr algn="l"/>
            <a:r>
              <a:rPr lang="en-US" sz="800" dirty="0"/>
              <a:t>2. Click on sign in link.</a:t>
            </a:r>
          </a:p>
          <a:p>
            <a:pPr algn="l"/>
            <a:r>
              <a:rPr lang="en-US" sz="800" dirty="0"/>
              <a:t>3. Enter your email address in 'Create and account' section.</a:t>
            </a:r>
          </a:p>
          <a:p>
            <a:pPr algn="l"/>
            <a:r>
              <a:rPr lang="en-US" sz="800" dirty="0"/>
              <a:t>4. Click on Create an Account button.</a:t>
            </a:r>
          </a:p>
          <a:p>
            <a:pPr algn="l"/>
            <a:r>
              <a:rPr lang="en-US" sz="800" dirty="0"/>
              <a:t>5. Enter your Personal Information, Address and Contact info.</a:t>
            </a:r>
          </a:p>
          <a:p>
            <a:pPr algn="l"/>
            <a:r>
              <a:rPr lang="en-US" sz="800" dirty="0"/>
              <a:t>6. Click on Register button.</a:t>
            </a:r>
          </a:p>
          <a:p>
            <a:pPr algn="l"/>
            <a:r>
              <a:rPr lang="en-US" sz="800" dirty="0"/>
              <a:t>7. Validate that user is created.</a:t>
            </a:r>
          </a:p>
          <a:p>
            <a:endParaRPr lang="en-US" dirty="0"/>
          </a:p>
        </p:txBody>
      </p:sp>
      <p:sp>
        <p:nvSpPr>
          <p:cNvPr id="3" name="Title 2">
            <a:extLst>
              <a:ext uri="{FF2B5EF4-FFF2-40B4-BE49-F238E27FC236}">
                <a16:creationId xmlns:a16="http://schemas.microsoft.com/office/drawing/2014/main" id="{45E2E435-9D1B-4B91-A1DA-9222014C110F}"/>
              </a:ext>
            </a:extLst>
          </p:cNvPr>
          <p:cNvSpPr>
            <a:spLocks noGrp="1"/>
          </p:cNvSpPr>
          <p:nvPr>
            <p:ph type="title"/>
          </p:nvPr>
        </p:nvSpPr>
        <p:spPr>
          <a:xfrm>
            <a:off x="1073151" y="884161"/>
            <a:ext cx="2172727" cy="340006"/>
          </a:xfrm>
        </p:spPr>
        <p:txBody>
          <a:bodyPr/>
          <a:lstStyle/>
          <a:p>
            <a:pPr algn="l"/>
            <a:r>
              <a:rPr lang="en-US" sz="1000" dirty="0">
                <a:solidFill>
                  <a:srgbClr val="FF6699"/>
                </a:solidFill>
              </a:rPr>
              <a:t>Test Case 1 :</a:t>
            </a:r>
            <a:br>
              <a:rPr lang="en-US" sz="1000" dirty="0"/>
            </a:br>
            <a:r>
              <a:rPr lang="en-US" sz="1000" dirty="0">
                <a:solidFill>
                  <a:srgbClr val="00B050"/>
                </a:solidFill>
              </a:rPr>
              <a:t> Automate User Registration Process</a:t>
            </a:r>
            <a:br>
              <a:rPr lang="en-US" dirty="0"/>
            </a:br>
            <a:endParaRPr lang="en-US" dirty="0"/>
          </a:p>
        </p:txBody>
      </p:sp>
      <p:sp>
        <p:nvSpPr>
          <p:cNvPr id="7" name="TextBox 6">
            <a:extLst>
              <a:ext uri="{FF2B5EF4-FFF2-40B4-BE49-F238E27FC236}">
                <a16:creationId xmlns:a16="http://schemas.microsoft.com/office/drawing/2014/main" id="{A1E78D07-EA32-49A9-9320-ADE9577B9117}"/>
              </a:ext>
            </a:extLst>
          </p:cNvPr>
          <p:cNvSpPr txBox="1"/>
          <p:nvPr/>
        </p:nvSpPr>
        <p:spPr>
          <a:xfrm>
            <a:off x="1015999" y="3191008"/>
            <a:ext cx="3130551" cy="400110"/>
          </a:xfrm>
          <a:prstGeom prst="rect">
            <a:avLst/>
          </a:prstGeom>
          <a:noFill/>
        </p:spPr>
        <p:txBody>
          <a:bodyPr wrap="square">
            <a:spAutoFit/>
          </a:bodyPr>
          <a:lstStyle/>
          <a:p>
            <a:r>
              <a:rPr kumimoji="0" lang="en-US" sz="1000" b="0" i="0" u="none" strike="noStrike" kern="0" cap="none" spc="0" normalizeH="0" baseline="0" noProof="0" dirty="0">
                <a:ln>
                  <a:noFill/>
                </a:ln>
                <a:solidFill>
                  <a:srgbClr val="FF6699"/>
                </a:solidFill>
                <a:effectLst/>
                <a:uLnTx/>
                <a:uFillTx/>
                <a:latin typeface="Fjalla One"/>
                <a:sym typeface="Fjalla One"/>
              </a:rPr>
              <a:t>Test Case 2 :</a:t>
            </a:r>
            <a:br>
              <a:rPr kumimoji="0" lang="en-US" sz="1000" b="0" i="0" u="none" strike="noStrike" kern="0" cap="none" spc="0" normalizeH="0" baseline="0" noProof="0" dirty="0">
                <a:ln>
                  <a:noFill/>
                </a:ln>
                <a:solidFill>
                  <a:srgbClr val="494949"/>
                </a:solidFill>
                <a:effectLst/>
                <a:uLnTx/>
                <a:uFillTx/>
                <a:latin typeface="Fjalla One"/>
                <a:sym typeface="Fjalla One"/>
              </a:rPr>
            </a:br>
            <a:r>
              <a:rPr kumimoji="0" lang="en-US" sz="1000" b="0" i="0" u="none" strike="noStrike" kern="0" cap="none" spc="0" normalizeH="0" baseline="0" noProof="0" dirty="0">
                <a:ln>
                  <a:noFill/>
                </a:ln>
                <a:solidFill>
                  <a:srgbClr val="00B050"/>
                </a:solidFill>
                <a:effectLst/>
                <a:uLnTx/>
                <a:uFillTx/>
                <a:latin typeface="Fjalla One"/>
                <a:sym typeface="Fjalla One"/>
              </a:rPr>
              <a:t>Verify invalid email address error</a:t>
            </a:r>
            <a:endParaRPr lang="en-US" sz="1000" dirty="0">
              <a:solidFill>
                <a:srgbClr val="00B050"/>
              </a:solidFill>
            </a:endParaRPr>
          </a:p>
        </p:txBody>
      </p:sp>
      <p:sp>
        <p:nvSpPr>
          <p:cNvPr id="11" name="TextBox 10">
            <a:extLst>
              <a:ext uri="{FF2B5EF4-FFF2-40B4-BE49-F238E27FC236}">
                <a16:creationId xmlns:a16="http://schemas.microsoft.com/office/drawing/2014/main" id="{6B925830-D489-4612-B06D-E57C6B90D4A9}"/>
              </a:ext>
            </a:extLst>
          </p:cNvPr>
          <p:cNvSpPr txBox="1"/>
          <p:nvPr/>
        </p:nvSpPr>
        <p:spPr>
          <a:xfrm>
            <a:off x="1015999" y="3597324"/>
            <a:ext cx="3371850" cy="95410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Negative Scenario</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Steps to Automate:</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800" b="0" i="0" u="none" strike="noStrike" kern="0" cap="none" spc="0" normalizeH="0" baseline="0" noProof="0" dirty="0">
              <a:ln>
                <a:noFill/>
              </a:ln>
              <a:solidFill>
                <a:srgbClr val="494949"/>
              </a:solidFill>
              <a:effectLst/>
              <a:uLnTx/>
              <a:uFillTx/>
              <a:latin typeface="Barlow Semi Condensed"/>
              <a:sym typeface="Barlow Semi Condensed"/>
            </a:endParaRP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1. Open this URL  http://automationpractice.com/index.php</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2. Click on sign in link.</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3. Enter invalid email address in the email box and click enter.</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4. Validate that an error message is displaying saying "Invalid email address."</a:t>
            </a:r>
          </a:p>
        </p:txBody>
      </p:sp>
      <p:sp>
        <p:nvSpPr>
          <p:cNvPr id="15" name="TextBox 14">
            <a:extLst>
              <a:ext uri="{FF2B5EF4-FFF2-40B4-BE49-F238E27FC236}">
                <a16:creationId xmlns:a16="http://schemas.microsoft.com/office/drawing/2014/main" id="{4E77D767-9A63-4308-B40B-E1F7441BE17A}"/>
              </a:ext>
            </a:extLst>
          </p:cNvPr>
          <p:cNvSpPr txBox="1"/>
          <p:nvPr/>
        </p:nvSpPr>
        <p:spPr>
          <a:xfrm>
            <a:off x="4989863" y="3135658"/>
            <a:ext cx="2579127" cy="400110"/>
          </a:xfrm>
          <a:prstGeom prst="rect">
            <a:avLst/>
          </a:prstGeom>
          <a:noFill/>
        </p:spPr>
        <p:txBody>
          <a:bodyPr wrap="square">
            <a:spAutoFit/>
          </a:bodyPr>
          <a:lstStyle/>
          <a:p>
            <a:r>
              <a:rPr kumimoji="0" lang="en-US" sz="1000" b="0" i="0" u="none" strike="noStrike" kern="0" cap="none" spc="0" normalizeH="0" baseline="0" noProof="0" dirty="0">
                <a:ln>
                  <a:noFill/>
                </a:ln>
                <a:solidFill>
                  <a:srgbClr val="FF6699"/>
                </a:solidFill>
                <a:effectLst/>
                <a:uLnTx/>
                <a:uFillTx/>
                <a:latin typeface="Fjalla One"/>
                <a:sym typeface="Fjalla One"/>
              </a:rPr>
              <a:t>Test Case 3 :</a:t>
            </a:r>
            <a:br>
              <a:rPr kumimoji="0" lang="en-US" sz="1000" b="0" i="0" u="none" strike="noStrike" kern="0" cap="none" spc="0" normalizeH="0" baseline="0" noProof="0" dirty="0">
                <a:ln>
                  <a:noFill/>
                </a:ln>
                <a:solidFill>
                  <a:srgbClr val="494949"/>
                </a:solidFill>
                <a:effectLst/>
                <a:uLnTx/>
                <a:uFillTx/>
                <a:latin typeface="Fjalla One"/>
                <a:sym typeface="Fjalla One"/>
              </a:rPr>
            </a:br>
            <a:r>
              <a:rPr kumimoji="0" lang="en-US" sz="1000" b="0" i="0" u="none" strike="noStrike" kern="0" cap="none" spc="0" normalizeH="0" baseline="0" noProof="0" dirty="0">
                <a:ln>
                  <a:noFill/>
                </a:ln>
                <a:solidFill>
                  <a:srgbClr val="00B050"/>
                </a:solidFill>
                <a:effectLst/>
                <a:uLnTx/>
                <a:uFillTx/>
                <a:latin typeface="Fjalla One"/>
                <a:sym typeface="Fjalla One"/>
              </a:rPr>
              <a:t>Verify error messages for mandatory fields</a:t>
            </a:r>
            <a:endParaRPr lang="en-US" sz="1000" dirty="0">
              <a:solidFill>
                <a:srgbClr val="00B050"/>
              </a:solidFill>
            </a:endParaRPr>
          </a:p>
        </p:txBody>
      </p:sp>
      <p:sp>
        <p:nvSpPr>
          <p:cNvPr id="19" name="TextBox 18">
            <a:extLst>
              <a:ext uri="{FF2B5EF4-FFF2-40B4-BE49-F238E27FC236}">
                <a16:creationId xmlns:a16="http://schemas.microsoft.com/office/drawing/2014/main" id="{D5A862A6-FF0B-4D08-9530-62AD4ED0634E}"/>
              </a:ext>
            </a:extLst>
          </p:cNvPr>
          <p:cNvSpPr txBox="1"/>
          <p:nvPr/>
        </p:nvSpPr>
        <p:spPr>
          <a:xfrm>
            <a:off x="4989863" y="3535768"/>
            <a:ext cx="3303027" cy="10772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Negative Scenario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Steps to Automate: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800" b="0" i="0" u="none" strike="noStrike" kern="0" cap="none" spc="0" normalizeH="0" baseline="0" noProof="0" dirty="0">
              <a:ln>
                <a:noFill/>
              </a:ln>
              <a:solidFill>
                <a:srgbClr val="494949"/>
              </a:solidFill>
              <a:effectLst/>
              <a:uLnTx/>
              <a:uFillTx/>
              <a:latin typeface="Barlow Semi Condensed"/>
              <a:sym typeface="Barlow Semi Condensed"/>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1. Open this URL  http://automationpractice.com/index.php</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2. Click on sign in link.</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3. Enter email address and click Register button.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4. Leave the mandatory fields (marked with *) blank and click Register button.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5. Verify that error has been displayed for the mandatory fields.</a:t>
            </a:r>
          </a:p>
        </p:txBody>
      </p:sp>
      <p:sp>
        <p:nvSpPr>
          <p:cNvPr id="23" name="TextBox 22">
            <a:extLst>
              <a:ext uri="{FF2B5EF4-FFF2-40B4-BE49-F238E27FC236}">
                <a16:creationId xmlns:a16="http://schemas.microsoft.com/office/drawing/2014/main" id="{F749D6D3-DD15-4C31-B30B-504DDDB6AFF7}"/>
              </a:ext>
            </a:extLst>
          </p:cNvPr>
          <p:cNvSpPr txBox="1"/>
          <p:nvPr/>
        </p:nvSpPr>
        <p:spPr>
          <a:xfrm>
            <a:off x="4989863" y="881360"/>
            <a:ext cx="3371850" cy="400110"/>
          </a:xfrm>
          <a:prstGeom prst="rect">
            <a:avLst/>
          </a:prstGeom>
          <a:noFill/>
        </p:spPr>
        <p:txBody>
          <a:bodyPr wrap="square">
            <a:spAutoFit/>
          </a:bodyPr>
          <a:lstStyle/>
          <a:p>
            <a:r>
              <a:rPr kumimoji="0" lang="en-US" sz="1000" b="0" i="0" u="none" strike="noStrike" kern="0" cap="none" spc="0" normalizeH="0" baseline="0" noProof="0" dirty="0">
                <a:ln>
                  <a:noFill/>
                </a:ln>
                <a:solidFill>
                  <a:srgbClr val="FF6699"/>
                </a:solidFill>
                <a:effectLst/>
                <a:uLnTx/>
                <a:uFillTx/>
                <a:latin typeface="Fjalla One"/>
                <a:sym typeface="Fjalla One"/>
              </a:rPr>
              <a:t>Test Case 4 :</a:t>
            </a:r>
            <a:br>
              <a:rPr kumimoji="0" lang="en-US" sz="1000" b="0" i="0" u="none" strike="noStrike" kern="0" cap="none" spc="0" normalizeH="0" baseline="0" noProof="0" dirty="0">
                <a:ln>
                  <a:noFill/>
                </a:ln>
                <a:solidFill>
                  <a:srgbClr val="494949"/>
                </a:solidFill>
                <a:effectLst/>
                <a:uLnTx/>
                <a:uFillTx/>
                <a:latin typeface="Fjalla One"/>
                <a:sym typeface="Fjalla One"/>
              </a:rPr>
            </a:br>
            <a:r>
              <a:rPr kumimoji="0" lang="en-US" sz="1000" b="0" i="0" u="none" strike="noStrike" kern="0" cap="none" spc="0" normalizeH="0" baseline="0" noProof="0" dirty="0">
                <a:ln>
                  <a:noFill/>
                </a:ln>
                <a:solidFill>
                  <a:srgbClr val="00B050"/>
                </a:solidFill>
                <a:effectLst/>
                <a:uLnTx/>
                <a:uFillTx/>
                <a:latin typeface="Fjalla One"/>
                <a:sym typeface="Fjalla One"/>
              </a:rPr>
              <a:t>Verify error messages for entering incorrect values in fields</a:t>
            </a:r>
            <a:endParaRPr lang="en-US" sz="1000" dirty="0">
              <a:solidFill>
                <a:srgbClr val="00B050"/>
              </a:solidFill>
            </a:endParaRPr>
          </a:p>
        </p:txBody>
      </p:sp>
      <p:sp>
        <p:nvSpPr>
          <p:cNvPr id="27" name="TextBox 26">
            <a:extLst>
              <a:ext uri="{FF2B5EF4-FFF2-40B4-BE49-F238E27FC236}">
                <a16:creationId xmlns:a16="http://schemas.microsoft.com/office/drawing/2014/main" id="{8E4506C7-ADE1-472F-B645-CE37AA7B21F0}"/>
              </a:ext>
            </a:extLst>
          </p:cNvPr>
          <p:cNvSpPr txBox="1"/>
          <p:nvPr/>
        </p:nvSpPr>
        <p:spPr>
          <a:xfrm>
            <a:off x="4989863" y="1284567"/>
            <a:ext cx="3498848"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Negative Scenario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Steps to Automate: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800" b="0" i="0" u="none" strike="noStrike" kern="0" cap="none" spc="0" normalizeH="0" baseline="0" noProof="0" dirty="0">
              <a:ln>
                <a:noFill/>
              </a:ln>
              <a:solidFill>
                <a:srgbClr val="494949"/>
              </a:solidFill>
              <a:effectLst/>
              <a:uLnTx/>
              <a:uFillTx/>
              <a:latin typeface="Barlow Semi Condensed"/>
              <a:sym typeface="Barlow Semi Condensed"/>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1. Open this URL  http://automationpractice.com/index.php</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2. Click on sign in link.</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3. Enter email address and click Register button.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4. Enter incorrect values in fields like., enter numbers in first and last name, city field etc. and enter alphabets in Mobile no, Zip postal code etc., and click on 'Register' button.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800" b="0" i="0" u="none" strike="noStrike" kern="0" cap="none" spc="0" normalizeH="0" baseline="0" noProof="0" dirty="0">
              <a:ln>
                <a:noFill/>
              </a:ln>
              <a:solidFill>
                <a:srgbClr val="494949"/>
              </a:solidFill>
              <a:effectLst/>
              <a:uLnTx/>
              <a:uFillTx/>
              <a:latin typeface="Barlow Semi Condensed"/>
              <a:sym typeface="Barlow Semi Condensed"/>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94949"/>
                </a:solidFill>
                <a:effectLst/>
                <a:uLnTx/>
                <a:uFillTx/>
                <a:latin typeface="Barlow Semi Condensed"/>
                <a:sym typeface="Barlow Semi Condensed"/>
              </a:rPr>
              <a:t>5. Verify that error messages for respective fields are displaying</a:t>
            </a:r>
            <a:endParaRPr lang="en-US" sz="800" dirty="0"/>
          </a:p>
        </p:txBody>
      </p:sp>
      <p:sp>
        <p:nvSpPr>
          <p:cNvPr id="33" name="TextBox 32">
            <a:extLst>
              <a:ext uri="{FF2B5EF4-FFF2-40B4-BE49-F238E27FC236}">
                <a16:creationId xmlns:a16="http://schemas.microsoft.com/office/drawing/2014/main" id="{45AA685A-AE10-41DE-8420-191025D39917}"/>
              </a:ext>
            </a:extLst>
          </p:cNvPr>
          <p:cNvSpPr txBox="1"/>
          <p:nvPr/>
        </p:nvSpPr>
        <p:spPr>
          <a:xfrm>
            <a:off x="1708150" y="172140"/>
            <a:ext cx="6005863" cy="707886"/>
          </a:xfrm>
          <a:prstGeom prst="rect">
            <a:avLst/>
          </a:prstGeom>
          <a:noFill/>
        </p:spPr>
        <p:txBody>
          <a:bodyPr wrap="square">
            <a:spAutoFit/>
          </a:bodyPr>
          <a:lstStyle/>
          <a:p>
            <a:pPr algn="r"/>
            <a:r>
              <a:rPr kumimoji="0" lang="en-US" sz="2000" b="0" i="0" u="none" strike="noStrike" kern="0" cap="none" spc="0" normalizeH="0" baseline="0" noProof="0" dirty="0">
                <a:ln>
                  <a:noFill/>
                </a:ln>
                <a:solidFill>
                  <a:srgbClr val="FF6699"/>
                </a:solidFill>
                <a:effectLst/>
                <a:uLnTx/>
                <a:uFillTx/>
                <a:latin typeface="Fjalla One"/>
                <a:sym typeface="Fjalla One"/>
              </a:rPr>
              <a:t>Test Scenarios</a:t>
            </a:r>
            <a:endParaRPr lang="en-US" sz="2000" dirty="0">
              <a:solidFill>
                <a:srgbClr val="FF6699"/>
              </a:solidFill>
              <a:latin typeface="Fjalla One"/>
              <a:sym typeface="Fjalla One"/>
            </a:endParaRPr>
          </a:p>
          <a:p>
            <a:pPr algn="r"/>
            <a:r>
              <a:rPr kumimoji="0" lang="en-US" sz="2000" b="0" i="0" u="none" strike="noStrike" kern="0" cap="none" spc="0" normalizeH="0" baseline="0" noProof="0" dirty="0">
                <a:ln>
                  <a:noFill/>
                </a:ln>
                <a:solidFill>
                  <a:srgbClr val="FF6699"/>
                </a:solidFill>
                <a:effectLst/>
                <a:uLnTx/>
                <a:uFillTx/>
                <a:latin typeface="Fjalla One"/>
                <a:sym typeface="Fjalla One"/>
              </a:rPr>
              <a:t> </a:t>
            </a:r>
            <a:r>
              <a:rPr kumimoji="0" lang="en-US" sz="800" b="0" i="0" u="none" strike="noStrike" kern="0" cap="none" spc="0" normalizeH="0" baseline="0" noProof="0" dirty="0">
                <a:ln>
                  <a:noFill/>
                </a:ln>
                <a:solidFill>
                  <a:srgbClr val="FF6699"/>
                </a:solidFill>
                <a:effectLst/>
                <a:uLnTx/>
                <a:uFillTx/>
                <a:latin typeface="Fjalla One"/>
                <a:sym typeface="Fjalla One"/>
                <a:hlinkClick r:id="rId2"/>
              </a:rPr>
              <a:t>http://automationpractice.com/index.php</a:t>
            </a:r>
            <a:endParaRPr lang="en-US" sz="800" dirty="0">
              <a:solidFill>
                <a:srgbClr val="FF6699"/>
              </a:solidFill>
            </a:endParaRPr>
          </a:p>
        </p:txBody>
      </p:sp>
    </p:spTree>
    <p:extLst>
      <p:ext uri="{BB962C8B-B14F-4D97-AF65-F5344CB8AC3E}">
        <p14:creationId xmlns:p14="http://schemas.microsoft.com/office/powerpoint/2010/main" val="2052891944"/>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391501" y="2488119"/>
            <a:ext cx="6360997"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solidFill>
                  <a:srgbClr val="E6AF00"/>
                </a:solidFill>
              </a:rPr>
              <a:t>Unit Testing in Selenium C#</a:t>
            </a:r>
            <a:br>
              <a:rPr lang="en-US" sz="4400" dirty="0">
                <a:solidFill>
                  <a:srgbClr val="E6AF00"/>
                </a:solidFill>
              </a:rPr>
            </a:br>
            <a:r>
              <a:rPr lang="en-US" sz="2800" dirty="0">
                <a:solidFill>
                  <a:srgbClr val="E6AF00"/>
                </a:solidFill>
              </a:rPr>
              <a:t>Using MSTest Framework</a:t>
            </a:r>
          </a:p>
        </p:txBody>
      </p:sp>
      <p:pic>
        <p:nvPicPr>
          <p:cNvPr id="1026" name="Picture 2" descr="DevOps Services - Adage Technologies">
            <a:extLst>
              <a:ext uri="{FF2B5EF4-FFF2-40B4-BE49-F238E27FC236}">
                <a16:creationId xmlns:a16="http://schemas.microsoft.com/office/drawing/2014/main" id="{F240145C-9230-44DC-9429-2B920B367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799" y="850900"/>
            <a:ext cx="1930400" cy="1354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67382"/>
      </p:ext>
    </p:extLst>
  </p:cSld>
  <p:clrMapOvr>
    <a:masterClrMapping/>
  </p:clrMapOvr>
  <mc:AlternateContent xmlns:mc="http://schemas.openxmlformats.org/markup-compatibility/2006">
    <mc:Choice xmlns:p14="http://schemas.microsoft.com/office/powerpoint/2010/main" Requires="p14">
      <p:transition spd="slow" p14:dur="1250">
        <p:pull/>
      </p:transition>
    </mc:Choice>
    <mc:Fallback>
      <p:transition spd="slow">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alpha val="15000"/>
          </a:schemeClr>
        </a:solidFill>
        <a:effectLst/>
      </p:bgPr>
    </p:bg>
    <p:spTree>
      <p:nvGrpSpPr>
        <p:cNvPr id="1" name="Shape 2154"/>
        <p:cNvGrpSpPr/>
        <p:nvPr/>
      </p:nvGrpSpPr>
      <p:grpSpPr>
        <a:xfrm>
          <a:off x="0" y="0"/>
          <a:ext cx="0" cy="0"/>
          <a:chOff x="0" y="0"/>
          <a:chExt cx="0" cy="0"/>
        </a:xfrm>
      </p:grpSpPr>
      <p:sp>
        <p:nvSpPr>
          <p:cNvPr id="7" name="TextBox 6">
            <a:extLst>
              <a:ext uri="{FF2B5EF4-FFF2-40B4-BE49-F238E27FC236}">
                <a16:creationId xmlns:a16="http://schemas.microsoft.com/office/drawing/2014/main" id="{4648A5F2-7F90-4508-90B9-29DBE1CF2ECD}"/>
              </a:ext>
            </a:extLst>
          </p:cNvPr>
          <p:cNvSpPr txBox="1"/>
          <p:nvPr/>
        </p:nvSpPr>
        <p:spPr>
          <a:xfrm>
            <a:off x="844550" y="2294722"/>
            <a:ext cx="7816850" cy="2031325"/>
          </a:xfrm>
          <a:prstGeom prst="rect">
            <a:avLst/>
          </a:prstGeom>
          <a:noFill/>
        </p:spPr>
        <p:txBody>
          <a:bodyPr wrap="square">
            <a:spAutoFit/>
          </a:bodyPr>
          <a:lstStyle/>
          <a:p>
            <a:r>
              <a:rPr lang="en-US" b="0" i="0" dirty="0">
                <a:solidFill>
                  <a:srgbClr val="00B0F0"/>
                </a:solidFill>
                <a:effectLst/>
                <a:latin typeface="Merriweather Sans" pitchFamily="2" charset="0"/>
              </a:rPr>
              <a:t>The MSTest framework reinforces unit testing in Visual Studio by using the classes and members in </a:t>
            </a:r>
            <a:r>
              <a:rPr lang="en-US" b="0" i="0" dirty="0" err="1">
                <a:solidFill>
                  <a:srgbClr val="00B0F0"/>
                </a:solidFill>
                <a:effectLst/>
                <a:latin typeface="Merriweather Sans" pitchFamily="2" charset="0"/>
              </a:rPr>
              <a:t>Microsoft.VisualStudio.TestTools.UnitTesting</a:t>
            </a:r>
            <a:r>
              <a:rPr lang="en-US" b="0" i="0" dirty="0">
                <a:solidFill>
                  <a:srgbClr val="00B0F0"/>
                </a:solidFill>
                <a:effectLst/>
                <a:latin typeface="Merriweather Sans" pitchFamily="2" charset="0"/>
              </a:rPr>
              <a:t> namespace when you are coding unit tests.</a:t>
            </a:r>
          </a:p>
          <a:p>
            <a:endParaRPr lang="en-US" b="0" i="0" dirty="0">
              <a:solidFill>
                <a:srgbClr val="00B0F0"/>
              </a:solidFill>
              <a:effectLst/>
              <a:latin typeface="Merriweather Sans" pitchFamily="2" charset="0"/>
            </a:endParaRPr>
          </a:p>
          <a:p>
            <a:r>
              <a:rPr lang="en-US" b="0" i="0" dirty="0">
                <a:solidFill>
                  <a:srgbClr val="00B0F0"/>
                </a:solidFill>
                <a:effectLst/>
                <a:latin typeface="Merriweather Sans" pitchFamily="2" charset="0"/>
              </a:rPr>
              <a:t>MSTest is a number-one open-source test framework that is shipped along with the Visual Studio IDE.</a:t>
            </a:r>
          </a:p>
          <a:p>
            <a:endParaRPr lang="en-US" b="0" i="0" dirty="0">
              <a:solidFill>
                <a:srgbClr val="00B0F0"/>
              </a:solidFill>
              <a:effectLst/>
              <a:latin typeface="Merriweather Sans" pitchFamily="2" charset="0"/>
            </a:endParaRPr>
          </a:p>
          <a:p>
            <a:r>
              <a:rPr lang="en-US" dirty="0">
                <a:solidFill>
                  <a:srgbClr val="00B0F0"/>
                </a:solidFill>
                <a:latin typeface="Merriweather Sans" pitchFamily="2" charset="0"/>
              </a:rPr>
              <a:t>It </a:t>
            </a:r>
            <a:r>
              <a:rPr lang="en-US" b="0" i="0" dirty="0">
                <a:solidFill>
                  <a:srgbClr val="00B0F0"/>
                </a:solidFill>
                <a:effectLst/>
                <a:latin typeface="Merriweather Sans" pitchFamily="2" charset="0"/>
              </a:rPr>
              <a:t> provides the facility to test the code without using any third-party tool. It helps in writing effective unit tests using MSTest framework to test software applications</a:t>
            </a:r>
            <a:endParaRPr lang="en-US" dirty="0">
              <a:solidFill>
                <a:srgbClr val="00B0F0"/>
              </a:solidFill>
            </a:endParaRPr>
          </a:p>
        </p:txBody>
      </p:sp>
      <p:pic>
        <p:nvPicPr>
          <p:cNvPr id="8" name="Picture 2" descr="DevOps Services - Adage Technologies">
            <a:extLst>
              <a:ext uri="{FF2B5EF4-FFF2-40B4-BE49-F238E27FC236}">
                <a16:creationId xmlns:a16="http://schemas.microsoft.com/office/drawing/2014/main" id="{D438494F-2B14-4DCF-B3CE-84991BB42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899" y="817453"/>
            <a:ext cx="1930400" cy="1354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095454"/>
      </p:ext>
    </p:extLst>
  </p:cSld>
  <p:clrMapOvr>
    <a:masterClrMapping/>
  </p:clrMapOvr>
  <mc:AlternateContent xmlns:mc="http://schemas.openxmlformats.org/markup-compatibility/2006">
    <mc:Choice xmlns:p14="http://schemas.microsoft.com/office/powerpoint/2010/main" Requires="p14">
      <p:transition spd="slow" p14:dur="1250">
        <p:pull/>
      </p:transition>
    </mc:Choice>
    <mc:Fallback>
      <p:transition spd="slow">
        <p:pull/>
      </p:transition>
    </mc:Fallback>
  </mc:AlternateContent>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591C99F6D632246A70F8E83D9ADC61C" ma:contentTypeVersion="9" ma:contentTypeDescription="Create a new document." ma:contentTypeScope="" ma:versionID="7c0df33b5f980a89220899c6ebe5dcb2">
  <xsd:schema xmlns:xsd="http://www.w3.org/2001/XMLSchema" xmlns:xs="http://www.w3.org/2001/XMLSchema" xmlns:p="http://schemas.microsoft.com/office/2006/metadata/properties" xmlns:ns3="89514b51-d217-4e3c-bbef-a818563adbc5" xmlns:ns4="b7c10866-f4d0-4a2b-959e-3bf78145ef76" targetNamespace="http://schemas.microsoft.com/office/2006/metadata/properties" ma:root="true" ma:fieldsID="9e5b17f6b6b6251e76664397cb022f78" ns3:_="" ns4:_="">
    <xsd:import namespace="89514b51-d217-4e3c-bbef-a818563adbc5"/>
    <xsd:import namespace="b7c10866-f4d0-4a2b-959e-3bf78145ef7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514b51-d217-4e3c-bbef-a818563adb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c10866-f4d0-4a2b-959e-3bf78145ef7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41FAF4-8416-494C-B6E3-F6C1CB690DE8}">
  <ds:schemaRefs>
    <ds:schemaRef ds:uri="http://schemas.microsoft.com/sharepoint/v3/contenttype/forms"/>
  </ds:schemaRefs>
</ds:datastoreItem>
</file>

<file path=customXml/itemProps2.xml><?xml version="1.0" encoding="utf-8"?>
<ds:datastoreItem xmlns:ds="http://schemas.openxmlformats.org/officeDocument/2006/customXml" ds:itemID="{5CBA7DD2-74A0-4CC4-A3FD-3CB716D165B5}">
  <ds:schemaRefs>
    <ds:schemaRef ds:uri="http://purl.org/dc/terms/"/>
    <ds:schemaRef ds:uri="http://schemas.microsoft.com/office/2006/documentManagement/types"/>
    <ds:schemaRef ds:uri="http://purl.org/dc/dcmitype/"/>
    <ds:schemaRef ds:uri="b7c10866-f4d0-4a2b-959e-3bf78145ef76"/>
    <ds:schemaRef ds:uri="http://purl.org/dc/elements/1.1/"/>
    <ds:schemaRef ds:uri="http://schemas.microsoft.com/office/2006/metadata/properties"/>
    <ds:schemaRef ds:uri="89514b51-d217-4e3c-bbef-a818563adbc5"/>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723C418-9670-4118-90E2-E691152D2B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514b51-d217-4e3c-bbef-a818563adbc5"/>
    <ds:schemaRef ds:uri="b7c10866-f4d0-4a2b-959e-3bf78145ef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4978</TotalTime>
  <Words>1109</Words>
  <Application>Microsoft Office PowerPoint</Application>
  <PresentationFormat>On-screen Show (16:9)</PresentationFormat>
  <Paragraphs>124</Paragraphs>
  <Slides>18</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Barlow Light</vt:lpstr>
      <vt:lpstr>Lato</vt:lpstr>
      <vt:lpstr>Tw Cen MT</vt:lpstr>
      <vt:lpstr>Merriweather Sans</vt:lpstr>
      <vt:lpstr>Barlow Semi Condensed Medium</vt:lpstr>
      <vt:lpstr>Fjalla One</vt:lpstr>
      <vt:lpstr>Barlow Semi Condensed</vt:lpstr>
      <vt:lpstr>Technology Consulting by Slidesgo</vt:lpstr>
      <vt:lpstr>Technology Consulting by Slidesgo</vt:lpstr>
      <vt:lpstr>PowerPoint Presentation</vt:lpstr>
      <vt:lpstr>PowerPoint Presentation</vt:lpstr>
      <vt:lpstr>About Our Projects</vt:lpstr>
      <vt:lpstr>Topics Covered :</vt:lpstr>
      <vt:lpstr>Unit Testing in Selenium C# Using NUnit Framework</vt:lpstr>
      <vt:lpstr>PowerPoint Presentation</vt:lpstr>
      <vt:lpstr>Test Case 1 :  Automate User Registration Process </vt:lpstr>
      <vt:lpstr>Unit Testing in Selenium C# Using MSTest Framework</vt:lpstr>
      <vt:lpstr>PowerPoint Presentation</vt:lpstr>
      <vt:lpstr>Annotations in MSTest</vt:lpstr>
      <vt:lpstr>PowerPoint Presentation</vt:lpstr>
      <vt:lpstr>PowerPoint Presentation</vt:lpstr>
      <vt:lpstr>PowerPoint Presentation</vt:lpstr>
      <vt:lpstr>Project Dependencies:  </vt:lpstr>
      <vt:lpstr>PowerPoint Presentation</vt:lpstr>
      <vt:lpstr>Selenium C# :  Cross Browser Parallel Execution  </vt:lpstr>
      <vt:lpstr>Selenium C# : Design Pattern  (Page Object Model)  </vt:lpstr>
      <vt:lpstr>Selenium C# :  Reporting using Living Doc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cp:lastModifiedBy>., Gaytri</cp:lastModifiedBy>
  <cp:revision>58</cp:revision>
  <dcterms:modified xsi:type="dcterms:W3CDTF">2021-10-17T19:52:04Z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0x010100C591C99F6D632246A70F8E83D9ADC61C</vt:lpwstr>
  </property>
</Properties>
</file>