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4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7" r:id="rId10"/>
    <p:sldId id="260" r:id="rId11"/>
    <p:sldId id="261" r:id="rId12"/>
    <p:sldId id="262" r:id="rId13"/>
    <p:sldId id="263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>
        <p:scale>
          <a:sx n="60" d="100"/>
          <a:sy n="60" d="100"/>
        </p:scale>
        <p:origin x="880" y="16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897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158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4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05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95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118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05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2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31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01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3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86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372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74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14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F3A3E6D-680A-4678-9135-08AEDD65A95E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2060BA-A6AF-4590-A1C6-7FB83AB18A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95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37" r:id="rId13"/>
    <p:sldLayoutId id="2147484338" r:id="rId14"/>
    <p:sldLayoutId id="2147484339" r:id="rId15"/>
    <p:sldLayoutId id="2147484340" r:id="rId16"/>
    <p:sldLayoutId id="214748434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0C7454-8B22-B77A-AB42-F23EDC3DD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22" y="150918"/>
            <a:ext cx="1235082" cy="1159446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0542B8-7782-82A7-08EF-9EE8192E6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447" y="318977"/>
            <a:ext cx="4752753" cy="48373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0435F8-1D96-476A-6BC3-A4B6F7B48E4D}"/>
              </a:ext>
            </a:extLst>
          </p:cNvPr>
          <p:cNvSpPr txBox="1"/>
          <p:nvPr/>
        </p:nvSpPr>
        <p:spPr>
          <a:xfrm>
            <a:off x="1027815" y="2535866"/>
            <a:ext cx="6443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 Black" panose="020B0A04020102020204" pitchFamily="34" charset="0"/>
              </a:rPr>
              <a:t>   DIABETES PREDICTION</a:t>
            </a:r>
          </a:p>
          <a:p>
            <a:r>
              <a:rPr lang="en-IN" sz="3200" dirty="0">
                <a:solidFill>
                  <a:srgbClr val="0070C0"/>
                </a:solidFill>
                <a:latin typeface="Arial Black" panose="020B0A04020102020204" pitchFamily="34" charset="0"/>
              </a:rPr>
              <a:t>            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21469-B8B8-7A22-FD57-C6E425470A47}"/>
              </a:ext>
            </a:extLst>
          </p:cNvPr>
          <p:cNvSpPr txBox="1"/>
          <p:nvPr/>
        </p:nvSpPr>
        <p:spPr>
          <a:xfrm>
            <a:off x="1635643" y="4484337"/>
            <a:ext cx="4380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 :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SAGAR PUNDIR</a:t>
            </a:r>
            <a:endParaRPr lang="en-IN" sz="20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37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9B572-8100-9838-B80B-9A03C38CE2E5}"/>
              </a:ext>
            </a:extLst>
          </p:cNvPr>
          <p:cNvSpPr txBox="1"/>
          <p:nvPr/>
        </p:nvSpPr>
        <p:spPr>
          <a:xfrm>
            <a:off x="1679944" y="435935"/>
            <a:ext cx="9441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8-  Retrieve the Patient id of patients who have a BMI greater than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the average BMI.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F5FE0-F64A-F6AF-F8FB-5E3548869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920" y="1572415"/>
            <a:ext cx="5188689" cy="1352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22FAC24-29A3-BF11-49AA-F29923C4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30" y="1116419"/>
            <a:ext cx="2391109" cy="53056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3B0478-BB86-8ADD-23C5-2DB27C32B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624" y="3769242"/>
            <a:ext cx="1912594" cy="1352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C276C7-084F-DE4D-8656-4FD4A3798134}"/>
              </a:ext>
            </a:extLst>
          </p:cNvPr>
          <p:cNvSpPr/>
          <p:nvPr/>
        </p:nvSpPr>
        <p:spPr>
          <a:xfrm>
            <a:off x="1998920" y="1572415"/>
            <a:ext cx="5188689" cy="13527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430D5C-4795-E5D1-68B3-F1AFCCC437C7}"/>
              </a:ext>
            </a:extLst>
          </p:cNvPr>
          <p:cNvSpPr/>
          <p:nvPr/>
        </p:nvSpPr>
        <p:spPr>
          <a:xfrm>
            <a:off x="8470629" y="1116419"/>
            <a:ext cx="2391109" cy="53056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4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DCD44-68F8-1666-1175-E9CB8271AC34}"/>
              </a:ext>
            </a:extLst>
          </p:cNvPr>
          <p:cNvSpPr txBox="1"/>
          <p:nvPr/>
        </p:nvSpPr>
        <p:spPr>
          <a:xfrm>
            <a:off x="2105247" y="244549"/>
            <a:ext cx="8782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9-  Find the patient with the highest HbA1c level and the patient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with the lowest HbA1c level.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77B803-25BD-E6C9-8BF1-6D0B63212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89" y="1860698"/>
            <a:ext cx="5370235" cy="16480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47CA1-1A47-DAB8-481C-5999E3479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5" y="1366284"/>
            <a:ext cx="4458304" cy="5263116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D47B994-9EDD-2179-F6E4-1C5AB7AE55A0}"/>
              </a:ext>
            </a:extLst>
          </p:cNvPr>
          <p:cNvSpPr/>
          <p:nvPr/>
        </p:nvSpPr>
        <p:spPr>
          <a:xfrm>
            <a:off x="1499190" y="1860698"/>
            <a:ext cx="5370235" cy="16480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11322C-B0DE-3481-30B0-24980C61BDDC}"/>
              </a:ext>
            </a:extLst>
          </p:cNvPr>
          <p:cNvSpPr/>
          <p:nvPr/>
        </p:nvSpPr>
        <p:spPr>
          <a:xfrm>
            <a:off x="7307740" y="1345019"/>
            <a:ext cx="4536930" cy="52843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03EB7-3860-219B-4D57-4811D91EF8DA}"/>
              </a:ext>
            </a:extLst>
          </p:cNvPr>
          <p:cNvSpPr txBox="1"/>
          <p:nvPr/>
        </p:nvSpPr>
        <p:spPr>
          <a:xfrm>
            <a:off x="2721935" y="329610"/>
            <a:ext cx="599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10-  Calculate the age of patients in years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(assuming the current date as of now).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47F20-E165-8A03-4FB5-32EB9CC37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320" y="2004191"/>
            <a:ext cx="4948722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451F2-87D7-5242-FC71-062C80AD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10" y="1350335"/>
            <a:ext cx="2327490" cy="51780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E0AB4C-684B-3EAE-446E-79ADFB892693}"/>
              </a:ext>
            </a:extLst>
          </p:cNvPr>
          <p:cNvSpPr/>
          <p:nvPr/>
        </p:nvSpPr>
        <p:spPr>
          <a:xfrm>
            <a:off x="1807535" y="1988288"/>
            <a:ext cx="4954772" cy="1360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4E6D89-6E8C-2711-63A2-9423C19BF80B}"/>
              </a:ext>
            </a:extLst>
          </p:cNvPr>
          <p:cNvSpPr/>
          <p:nvPr/>
        </p:nvSpPr>
        <p:spPr>
          <a:xfrm>
            <a:off x="8166845" y="1350335"/>
            <a:ext cx="2348755" cy="5178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34EB5D-1833-31A5-8BBD-0ADC1B26E49C}"/>
              </a:ext>
            </a:extLst>
          </p:cNvPr>
          <p:cNvSpPr txBox="1"/>
          <p:nvPr/>
        </p:nvSpPr>
        <p:spPr>
          <a:xfrm>
            <a:off x="1818167" y="212652"/>
            <a:ext cx="916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11-  Rank patients by blood glucose level with each gender group.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DB05CD-0D65-D36C-0575-B5BA943F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712" y="786809"/>
            <a:ext cx="7963786" cy="1142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3DB05D-B804-79A4-8CB4-C37FCF26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270" y="2190306"/>
            <a:ext cx="5156790" cy="444440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0A637D-9A31-C4EE-8437-3201DED8C864}"/>
              </a:ext>
            </a:extLst>
          </p:cNvPr>
          <p:cNvSpPr/>
          <p:nvPr/>
        </p:nvSpPr>
        <p:spPr>
          <a:xfrm>
            <a:off x="2583711" y="786809"/>
            <a:ext cx="7963785" cy="11423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CBC248-6FAF-7C04-E7B8-1E4798F8D1EC}"/>
              </a:ext>
            </a:extLst>
          </p:cNvPr>
          <p:cNvSpPr/>
          <p:nvPr/>
        </p:nvSpPr>
        <p:spPr>
          <a:xfrm>
            <a:off x="4072270" y="2190307"/>
            <a:ext cx="5156790" cy="44550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6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4A8579-86BC-B087-46B3-A1B910115B8B}"/>
              </a:ext>
            </a:extLst>
          </p:cNvPr>
          <p:cNvSpPr txBox="1"/>
          <p:nvPr/>
        </p:nvSpPr>
        <p:spPr>
          <a:xfrm>
            <a:off x="1998921" y="318977"/>
            <a:ext cx="910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12-  Update the smoking history of patients who are older than 40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to “Ex-smoker”.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CB3A81-B46D-4E8D-A56F-E50B3D66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36" y="1609625"/>
            <a:ext cx="5287336" cy="3387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AA3035-8E8B-5AA5-E5CD-BC1A8210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25" y="1923618"/>
            <a:ext cx="4451984" cy="12860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8BFFFBF-37E4-0594-6EC1-2BF8FC145C8A}"/>
              </a:ext>
            </a:extLst>
          </p:cNvPr>
          <p:cNvSpPr/>
          <p:nvPr/>
        </p:nvSpPr>
        <p:spPr>
          <a:xfrm>
            <a:off x="1489636" y="1609625"/>
            <a:ext cx="5287335" cy="33876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326E15-DDA6-F9A5-2CE2-493405C6EBE6}"/>
              </a:ext>
            </a:extLst>
          </p:cNvPr>
          <p:cNvSpPr/>
          <p:nvPr/>
        </p:nvSpPr>
        <p:spPr>
          <a:xfrm>
            <a:off x="7318258" y="1945758"/>
            <a:ext cx="4441351" cy="126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0C5FD3-42D4-7961-7F3D-660350CBBCF1}"/>
              </a:ext>
            </a:extLst>
          </p:cNvPr>
          <p:cNvSpPr txBox="1"/>
          <p:nvPr/>
        </p:nvSpPr>
        <p:spPr>
          <a:xfrm>
            <a:off x="7655442" y="3629373"/>
            <a:ext cx="3487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There is no smoking history of patients who are older than  40 to “Ex-smoker”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9C7D7-6091-480E-819F-485DE66DA4C0}"/>
              </a:ext>
            </a:extLst>
          </p:cNvPr>
          <p:cNvSpPr/>
          <p:nvPr/>
        </p:nvSpPr>
        <p:spPr>
          <a:xfrm>
            <a:off x="7655441" y="3680004"/>
            <a:ext cx="357254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12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AD682-A3AC-AFE2-21CA-02E6AA04F2E1}"/>
              </a:ext>
            </a:extLst>
          </p:cNvPr>
          <p:cNvSpPr txBox="1"/>
          <p:nvPr/>
        </p:nvSpPr>
        <p:spPr>
          <a:xfrm>
            <a:off x="2254102" y="273916"/>
            <a:ext cx="8442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13-  Insert a new patient into the database with sample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70FA9-2EBF-911F-1FFB-54CB1759B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2" y="1183249"/>
            <a:ext cx="9517926" cy="2330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D8BA79-C301-974E-F715-93ABE5A62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902" y="4185013"/>
            <a:ext cx="9517926" cy="11973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335AC05-AF61-542B-A0CA-98F1504A9BC2}"/>
              </a:ext>
            </a:extLst>
          </p:cNvPr>
          <p:cNvSpPr/>
          <p:nvPr/>
        </p:nvSpPr>
        <p:spPr>
          <a:xfrm>
            <a:off x="1796901" y="1183248"/>
            <a:ext cx="9517925" cy="2330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DE729-E10F-A863-9E6A-63B9639E7849}"/>
              </a:ext>
            </a:extLst>
          </p:cNvPr>
          <p:cNvSpPr/>
          <p:nvPr/>
        </p:nvSpPr>
        <p:spPr>
          <a:xfrm>
            <a:off x="1796902" y="4185010"/>
            <a:ext cx="9517924" cy="1197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101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31871A-E720-1FA3-8E23-30312B80E42E}"/>
              </a:ext>
            </a:extLst>
          </p:cNvPr>
          <p:cNvSpPr txBox="1"/>
          <p:nvPr/>
        </p:nvSpPr>
        <p:spPr>
          <a:xfrm>
            <a:off x="2020186" y="382772"/>
            <a:ext cx="8559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14-  Delete all patients with heart disease from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A23AD-4942-447E-44E6-9A4A536E4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845" y="1873969"/>
            <a:ext cx="5033443" cy="1666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51E8A9-18EB-6048-C47C-3E42D94EAD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977" y="1186579"/>
            <a:ext cx="4350459" cy="51823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04CD63-7928-DD1C-3A87-714F8C662C8C}"/>
              </a:ext>
            </a:extLst>
          </p:cNvPr>
          <p:cNvSpPr/>
          <p:nvPr/>
        </p:nvSpPr>
        <p:spPr>
          <a:xfrm>
            <a:off x="1526845" y="1873969"/>
            <a:ext cx="5033443" cy="1666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5BCFF-D0A9-6C5A-379D-56F787CD6EB3}"/>
              </a:ext>
            </a:extLst>
          </p:cNvPr>
          <p:cNvSpPr/>
          <p:nvPr/>
        </p:nvSpPr>
        <p:spPr>
          <a:xfrm>
            <a:off x="7176977" y="1186579"/>
            <a:ext cx="4350459" cy="5182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61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A2769-0F1F-0EE4-C598-EBC2A3F49F0A}"/>
              </a:ext>
            </a:extLst>
          </p:cNvPr>
          <p:cNvSpPr txBox="1"/>
          <p:nvPr/>
        </p:nvSpPr>
        <p:spPr>
          <a:xfrm>
            <a:off x="1860698" y="372140"/>
            <a:ext cx="900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15-  Find patients who have hypertension but not diabetes using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the EXCEPT operator.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B9D449-271E-9793-5DCF-59AF94CEB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4" y="1962000"/>
            <a:ext cx="4146698" cy="1819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D9E7D-4264-4818-A6C8-3AF09096B7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486" y="1292275"/>
            <a:ext cx="5001323" cy="5306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0FA79BC-1CF5-9CE4-3D2B-86CF26609F15}"/>
              </a:ext>
            </a:extLst>
          </p:cNvPr>
          <p:cNvSpPr/>
          <p:nvPr/>
        </p:nvSpPr>
        <p:spPr>
          <a:xfrm>
            <a:off x="1594884" y="1956391"/>
            <a:ext cx="4104168" cy="18394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0F9531-9402-5ED9-FB4E-2DF08B11EDD0}"/>
              </a:ext>
            </a:extLst>
          </p:cNvPr>
          <p:cNvSpPr/>
          <p:nvPr/>
        </p:nvSpPr>
        <p:spPr>
          <a:xfrm>
            <a:off x="6735485" y="1292275"/>
            <a:ext cx="5001323" cy="5306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54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BF930D-01A9-9F1F-F54E-60A9966418D0}"/>
              </a:ext>
            </a:extLst>
          </p:cNvPr>
          <p:cNvSpPr txBox="1"/>
          <p:nvPr/>
        </p:nvSpPr>
        <p:spPr>
          <a:xfrm>
            <a:off x="1850065" y="318977"/>
            <a:ext cx="9548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16-  Define a unique constraint on the “Patient id” column to entire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its values are unique.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7EC92F-599F-315F-05F9-CA98E8E6E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977" y="1718047"/>
            <a:ext cx="7283302" cy="1360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70136-531C-9BC9-AD9A-56E5626C38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065" y="3646875"/>
            <a:ext cx="9696894" cy="15180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01A92A-7D62-6C6E-312D-8D3762149F78}"/>
              </a:ext>
            </a:extLst>
          </p:cNvPr>
          <p:cNvSpPr/>
          <p:nvPr/>
        </p:nvSpPr>
        <p:spPr>
          <a:xfrm>
            <a:off x="2604976" y="1718047"/>
            <a:ext cx="7283301" cy="13607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69E7F3-B08F-B7E9-988B-78B3329341DE}"/>
              </a:ext>
            </a:extLst>
          </p:cNvPr>
          <p:cNvSpPr/>
          <p:nvPr/>
        </p:nvSpPr>
        <p:spPr>
          <a:xfrm>
            <a:off x="1850065" y="3646875"/>
            <a:ext cx="9686261" cy="14992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26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991441-CF81-B0D4-0BE7-50907DE64450}"/>
              </a:ext>
            </a:extLst>
          </p:cNvPr>
          <p:cNvSpPr txBox="1"/>
          <p:nvPr/>
        </p:nvSpPr>
        <p:spPr>
          <a:xfrm>
            <a:off x="1548810" y="372139"/>
            <a:ext cx="10430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17-  Create a view that displays the Patient ids, ages, and BMI of patients.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1D91B-6F76-F7C5-7825-6CFFA7C2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17" y="1752585"/>
            <a:ext cx="4833235" cy="20645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E7F924-3478-C7A9-F7C5-52542B4C2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06" y="1216401"/>
            <a:ext cx="2715004" cy="5201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FDB3FD-C0BB-261A-A715-D856652ABEAB}"/>
              </a:ext>
            </a:extLst>
          </p:cNvPr>
          <p:cNvSpPr/>
          <p:nvPr/>
        </p:nvSpPr>
        <p:spPr>
          <a:xfrm>
            <a:off x="1748317" y="1752585"/>
            <a:ext cx="4833235" cy="20645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0268E4-C0DB-8D82-F874-AE5CD93E250E}"/>
              </a:ext>
            </a:extLst>
          </p:cNvPr>
          <p:cNvSpPr/>
          <p:nvPr/>
        </p:nvSpPr>
        <p:spPr>
          <a:xfrm>
            <a:off x="7843207" y="1216401"/>
            <a:ext cx="2715004" cy="52694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05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71F7FD-28C6-46A8-D16D-0ECBCD6A913A}"/>
              </a:ext>
            </a:extLst>
          </p:cNvPr>
          <p:cNvSpPr txBox="1"/>
          <p:nvPr/>
        </p:nvSpPr>
        <p:spPr>
          <a:xfrm>
            <a:off x="4408968" y="552893"/>
            <a:ext cx="2863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endParaRPr lang="en-IN" sz="2800" dirty="0"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33C2D-4A38-C5D0-5EBA-47947C67EA72}"/>
              </a:ext>
            </a:extLst>
          </p:cNvPr>
          <p:cNvSpPr txBox="1"/>
          <p:nvPr/>
        </p:nvSpPr>
        <p:spPr>
          <a:xfrm>
            <a:off x="1765005" y="1584251"/>
            <a:ext cx="99839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Objective of this project is to analyze the dataset containing various demographic and 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historic data related to patients health attributes such as patient id, ages, BMI , blood glucose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etc. Through the comprehensive data analysis  by leveraging the SQL queries and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such as data integration and statistical analysis to find the patterns and relationships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the patient attributes and likelihood of diabetes.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ultimate goal of this project is to generate and provide valuable insights by using the SQL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queries in the dataset , so thereby contributing to improve healthcare outcomes and the quality 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life  for individuals at risk of diabetes.</a:t>
            </a:r>
          </a:p>
          <a:p>
            <a:endParaRPr lang="en-US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24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650AC-A158-FFB6-A9B2-68D4991BD9D4}"/>
              </a:ext>
            </a:extLst>
          </p:cNvPr>
          <p:cNvSpPr txBox="1"/>
          <p:nvPr/>
        </p:nvSpPr>
        <p:spPr>
          <a:xfrm>
            <a:off x="1669313" y="276447"/>
            <a:ext cx="9962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18-  Suggest improvements in the database scheme to reduce data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redundancy and improve data integrity.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A885E-3CBA-9928-1336-2D11B7CDFE27}"/>
              </a:ext>
            </a:extLst>
          </p:cNvPr>
          <p:cNvSpPr txBox="1"/>
          <p:nvPr/>
        </p:nvSpPr>
        <p:spPr>
          <a:xfrm>
            <a:off x="2551814" y="1218249"/>
            <a:ext cx="72407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  <a:p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 Applying the master data 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 Normalizing databases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  Entity Relationship Diagram(ERD)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  Remove unused data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5-  Indexing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6-  Regular maintenance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  Data Types and Constraints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8-  Attribute Separation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9-  Removing Denormalization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10- Data Validation and Cleaning</a:t>
            </a:r>
          </a:p>
        </p:txBody>
      </p:sp>
    </p:spTree>
    <p:extLst>
      <p:ext uri="{BB962C8B-B14F-4D97-AF65-F5344CB8AC3E}">
        <p14:creationId xmlns:p14="http://schemas.microsoft.com/office/powerpoint/2010/main" val="388428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A0C72C-AEDA-2EA5-C295-45E73B391AE2}"/>
              </a:ext>
            </a:extLst>
          </p:cNvPr>
          <p:cNvSpPr txBox="1"/>
          <p:nvPr/>
        </p:nvSpPr>
        <p:spPr>
          <a:xfrm>
            <a:off x="1626781" y="435935"/>
            <a:ext cx="10090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19-  Explain how can you optimize the performance of SQL queries on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this dataset.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B3E90-7951-DC86-B1C4-5D2E3BC35AAD}"/>
              </a:ext>
            </a:extLst>
          </p:cNvPr>
          <p:cNvSpPr txBox="1"/>
          <p:nvPr/>
        </p:nvSpPr>
        <p:spPr>
          <a:xfrm>
            <a:off x="1903228" y="1733107"/>
            <a:ext cx="1020725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Indexing: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 the columns frequently used in WHERE clauses or join the conditions so</a:t>
            </a:r>
          </a:p>
          <a:p>
            <a:r>
              <a:rPr lang="en-IN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that this speeds up data retrieval by enabling the database.</a:t>
            </a:r>
          </a:p>
          <a:p>
            <a:endParaRPr lang="en-IN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2- Normalization: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the database schema is properly normalized to minimize data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redundancy and improve query efficiency.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3- Query Optimization: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the efficient SQL queries by avoiding the unnecessary columns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and using the appropriate SQL commands so that we get the limited number of rows returned.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4- Hardware Optimization: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that the database server is properly configured with sufficient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memory ,CPU resources to handle query loads efficiently.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5- Database Maintenance: </a:t>
            </a: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Regularly perform database maintenance tasks such as vacuuming,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reindexing, and updating statistics to ensure optimal performance and prevent performance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degradation over time.</a:t>
            </a:r>
          </a:p>
        </p:txBody>
      </p:sp>
    </p:spTree>
    <p:extLst>
      <p:ext uri="{BB962C8B-B14F-4D97-AF65-F5344CB8AC3E}">
        <p14:creationId xmlns:p14="http://schemas.microsoft.com/office/powerpoint/2010/main" val="267271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F2284D-5362-27D7-0968-2E0C9997C79D}"/>
              </a:ext>
            </a:extLst>
          </p:cNvPr>
          <p:cNvSpPr txBox="1"/>
          <p:nvPr/>
        </p:nvSpPr>
        <p:spPr>
          <a:xfrm>
            <a:off x="4380615" y="425301"/>
            <a:ext cx="29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1CB30-98EA-7079-A2F7-354C3131F00B}"/>
              </a:ext>
            </a:extLst>
          </p:cNvPr>
          <p:cNvSpPr txBox="1"/>
          <p:nvPr/>
        </p:nvSpPr>
        <p:spPr>
          <a:xfrm>
            <a:off x="2265749" y="1354386"/>
            <a:ext cx="9367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analysing the dataset using the SQL queries we get the necessary information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on the demographics of patients and their health outcomes.</a:t>
            </a:r>
          </a:p>
          <a:p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maximum blood glucose level was 300 and heart disease for about 3937 persons.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patients having highest HbA1c level is 9 and the lowest HbA1c level is 3.5.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Person who have diabetes with smoking habit is around 9265.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number of patients with heart disease is mainly due to their smoking habit.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We can suggest that  we can take care of our health by avoiding the smoking habit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and live longer.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SOL- based Diabetes prediction analysis offers a powerful framework for leveraging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data-driven insights to support personalized healthcare interventions, improve patient </a:t>
            </a:r>
          </a:p>
          <a:p>
            <a:r>
              <a:rPr lang="en-I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outcomes and to contribute the population health management.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6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303A65-961D-0A6C-C2F8-66CB6802631B}"/>
              </a:ext>
            </a:extLst>
          </p:cNvPr>
          <p:cNvSpPr/>
          <p:nvPr/>
        </p:nvSpPr>
        <p:spPr>
          <a:xfrm>
            <a:off x="3693517" y="1399792"/>
            <a:ext cx="65390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 </a:t>
            </a:r>
            <a:endParaRPr lang="en-US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4004EF-B00A-06DA-237D-57DC9F5D9E3D}"/>
              </a:ext>
            </a:extLst>
          </p:cNvPr>
          <p:cNvSpPr/>
          <p:nvPr/>
        </p:nvSpPr>
        <p:spPr>
          <a:xfrm>
            <a:off x="5932329" y="2967335"/>
            <a:ext cx="3273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FDAFC-4C19-5324-2C9E-C262F14617D3}"/>
              </a:ext>
            </a:extLst>
          </p:cNvPr>
          <p:cNvSpPr/>
          <p:nvPr/>
        </p:nvSpPr>
        <p:spPr>
          <a:xfrm>
            <a:off x="2613066" y="2604724"/>
            <a:ext cx="663852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rial Black" panose="020B0A04020102020204" pitchFamily="34" charset="0"/>
              </a:rPr>
              <a:t>THANK YOU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32095-09F5-21F4-5D6A-63A3DFD9F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135" y="280088"/>
            <a:ext cx="1324446" cy="109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44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AD0F3-EDE1-F6BF-DEEC-EC1BC3FC4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81" y="2628788"/>
            <a:ext cx="5229955" cy="800212"/>
          </a:xfrm>
          <a:prstGeom prst="rect">
            <a:avLst/>
          </a:prstGeom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B24C6A-99A0-D823-217E-D04D7DB38E1E}"/>
              </a:ext>
            </a:extLst>
          </p:cNvPr>
          <p:cNvSpPr txBox="1"/>
          <p:nvPr/>
        </p:nvSpPr>
        <p:spPr>
          <a:xfrm>
            <a:off x="1593112" y="318975"/>
            <a:ext cx="817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1-   Retrieve the Patient id and ages of all Patients.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C35790-1678-6DAB-634B-C82B496BD02E}"/>
              </a:ext>
            </a:extLst>
          </p:cNvPr>
          <p:cNvSpPr/>
          <p:nvPr/>
        </p:nvSpPr>
        <p:spPr>
          <a:xfrm>
            <a:off x="1280081" y="2628788"/>
            <a:ext cx="5229955" cy="8002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EBF16B-6287-C4AE-D004-1E85453B5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850" y="1073888"/>
            <a:ext cx="3187094" cy="555742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B4D998-1F1A-220E-208D-F619AD5E2C7D}"/>
              </a:ext>
            </a:extLst>
          </p:cNvPr>
          <p:cNvSpPr/>
          <p:nvPr/>
        </p:nvSpPr>
        <p:spPr>
          <a:xfrm>
            <a:off x="7636850" y="1073888"/>
            <a:ext cx="3187094" cy="5557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99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22FB93-271F-6C68-E016-8E05B976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69" y="2276279"/>
            <a:ext cx="5635256" cy="96215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8EAFF-C70F-D78D-019D-F976EDCFF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748" y="1063256"/>
            <a:ext cx="4019250" cy="54261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911DAF-F1F9-52BC-4808-997E51C9D608}"/>
              </a:ext>
            </a:extLst>
          </p:cNvPr>
          <p:cNvSpPr txBox="1"/>
          <p:nvPr/>
        </p:nvSpPr>
        <p:spPr>
          <a:xfrm>
            <a:off x="1775636" y="368561"/>
            <a:ext cx="821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2-  Select  all  Female Patients who are older than 30.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FE9AB3-D731-CEC5-3151-170230C62B17}"/>
              </a:ext>
            </a:extLst>
          </p:cNvPr>
          <p:cNvSpPr/>
          <p:nvPr/>
        </p:nvSpPr>
        <p:spPr>
          <a:xfrm>
            <a:off x="1297170" y="2276280"/>
            <a:ext cx="5635255" cy="9621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769DA-4086-9C03-A5DE-E563F8C4DB72}"/>
              </a:ext>
            </a:extLst>
          </p:cNvPr>
          <p:cNvSpPr/>
          <p:nvPr/>
        </p:nvSpPr>
        <p:spPr>
          <a:xfrm>
            <a:off x="7538484" y="1052623"/>
            <a:ext cx="4061637" cy="5436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A2C9F-D1ED-CED1-DBE7-A17C71C9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00" y="1582890"/>
            <a:ext cx="6030167" cy="1282235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F1920D-0AAF-B593-9050-B34D6A50BE0F}"/>
              </a:ext>
            </a:extLst>
          </p:cNvPr>
          <p:cNvSpPr txBox="1"/>
          <p:nvPr/>
        </p:nvSpPr>
        <p:spPr>
          <a:xfrm>
            <a:off x="2634343" y="359229"/>
            <a:ext cx="7369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3-  Calculate the average BMI of patients.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A9EFD6-69F0-DBE8-01AA-5FE2C7AD60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207" y="3402766"/>
            <a:ext cx="2736564" cy="160466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5AB8264-7AE2-F3F1-C841-D0A9ACB618C8}"/>
              </a:ext>
            </a:extLst>
          </p:cNvPr>
          <p:cNvSpPr/>
          <p:nvPr/>
        </p:nvSpPr>
        <p:spPr>
          <a:xfrm>
            <a:off x="2710801" y="1556656"/>
            <a:ext cx="6030166" cy="1282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230C3C-B202-5C8B-312B-46857D7BC090}"/>
              </a:ext>
            </a:extLst>
          </p:cNvPr>
          <p:cNvSpPr/>
          <p:nvPr/>
        </p:nvSpPr>
        <p:spPr>
          <a:xfrm>
            <a:off x="4517571" y="3429000"/>
            <a:ext cx="2732315" cy="15457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47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585A7C-F45A-71AA-B89F-C4C332878688}"/>
              </a:ext>
            </a:extLst>
          </p:cNvPr>
          <p:cNvSpPr txBox="1"/>
          <p:nvPr/>
        </p:nvSpPr>
        <p:spPr>
          <a:xfrm>
            <a:off x="2024742" y="544286"/>
            <a:ext cx="9329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4-  List patients in descending order of blood glucose levels.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F994DD-1A4C-4D58-6B8A-6282BC6B5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19" y="2253342"/>
            <a:ext cx="5250080" cy="13085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543ED-50D3-6834-74BF-31AE1430C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710" y="1375282"/>
            <a:ext cx="4318575" cy="48186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DAEE41E-62DE-BBD9-279D-1365B0DF9D3D}"/>
              </a:ext>
            </a:extLst>
          </p:cNvPr>
          <p:cNvSpPr/>
          <p:nvPr/>
        </p:nvSpPr>
        <p:spPr>
          <a:xfrm>
            <a:off x="1341219" y="2253344"/>
            <a:ext cx="5250080" cy="13085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1E6E33-0B3D-0FBE-22ED-D4E6B9EA4A00}"/>
              </a:ext>
            </a:extLst>
          </p:cNvPr>
          <p:cNvSpPr/>
          <p:nvPr/>
        </p:nvSpPr>
        <p:spPr>
          <a:xfrm>
            <a:off x="7274710" y="1375282"/>
            <a:ext cx="4318574" cy="48186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7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952B8-7242-71A0-A2CB-8179FD09D56E}"/>
              </a:ext>
            </a:extLst>
          </p:cNvPr>
          <p:cNvSpPr txBox="1"/>
          <p:nvPr/>
        </p:nvSpPr>
        <p:spPr>
          <a:xfrm>
            <a:off x="2237014" y="335224"/>
            <a:ext cx="7717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5-  Find patients who have hypertension and diabetes.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59D90-152E-B634-81A8-DE0324FDF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44" y="1850571"/>
            <a:ext cx="5161854" cy="11478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F19C69-4F89-D484-F6DE-36EEC1F47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981" y="1208314"/>
            <a:ext cx="4753638" cy="51380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28CE8D-2A71-6BD1-DC30-C000BC695AF7}"/>
              </a:ext>
            </a:extLst>
          </p:cNvPr>
          <p:cNvSpPr/>
          <p:nvPr/>
        </p:nvSpPr>
        <p:spPr>
          <a:xfrm>
            <a:off x="1469571" y="1850571"/>
            <a:ext cx="5105401" cy="11478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8FDD62-5D13-8B66-FC84-55395ECE17FC}"/>
              </a:ext>
            </a:extLst>
          </p:cNvPr>
          <p:cNvSpPr/>
          <p:nvPr/>
        </p:nvSpPr>
        <p:spPr>
          <a:xfrm>
            <a:off x="7043057" y="1284515"/>
            <a:ext cx="4782562" cy="50618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A5C4CB-71CB-4BBF-B2E6-731D65129684}"/>
              </a:ext>
            </a:extLst>
          </p:cNvPr>
          <p:cNvSpPr txBox="1"/>
          <p:nvPr/>
        </p:nvSpPr>
        <p:spPr>
          <a:xfrm>
            <a:off x="1997528" y="522513"/>
            <a:ext cx="8196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6-  Determine the number of patients with heart disease.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BC8B7-7971-C209-3283-BA5E7E84E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12691"/>
            <a:ext cx="5496692" cy="1477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46F06-A84B-5668-64E8-30C3338AE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897" y="3609173"/>
            <a:ext cx="2222204" cy="14773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274E79-5ACA-6AA7-96B3-296F300C20DF}"/>
              </a:ext>
            </a:extLst>
          </p:cNvPr>
          <p:cNvSpPr/>
          <p:nvPr/>
        </p:nvSpPr>
        <p:spPr>
          <a:xfrm>
            <a:off x="3347654" y="1212691"/>
            <a:ext cx="5594327" cy="1477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EC388-6F5D-74AC-519E-D51A941D0549}"/>
              </a:ext>
            </a:extLst>
          </p:cNvPr>
          <p:cNvSpPr/>
          <p:nvPr/>
        </p:nvSpPr>
        <p:spPr>
          <a:xfrm>
            <a:off x="4984896" y="3785190"/>
            <a:ext cx="2222203" cy="13013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84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83FC5B-C3CD-210D-6090-7726E351FB85}"/>
              </a:ext>
            </a:extLst>
          </p:cNvPr>
          <p:cNvSpPr txBox="1"/>
          <p:nvPr/>
        </p:nvSpPr>
        <p:spPr>
          <a:xfrm>
            <a:off x="1913861" y="308345"/>
            <a:ext cx="95055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7-  Group patients by smoking history and count how many smokers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and non-smokers there 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9FC10-F056-70D4-0A3F-4613C2EC4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0" y="1531088"/>
            <a:ext cx="5706271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4E4677-3369-1E04-7142-E70C7F0584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524" y="3429001"/>
            <a:ext cx="3668016" cy="29505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2B70EF-DD5A-9212-A13D-6E866285C8F4}"/>
              </a:ext>
            </a:extLst>
          </p:cNvPr>
          <p:cNvSpPr/>
          <p:nvPr/>
        </p:nvSpPr>
        <p:spPr>
          <a:xfrm>
            <a:off x="3062177" y="1531088"/>
            <a:ext cx="5730949" cy="1360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54177-13D7-0AE0-09D3-6D5E71E631F5}"/>
              </a:ext>
            </a:extLst>
          </p:cNvPr>
          <p:cNvSpPr/>
          <p:nvPr/>
        </p:nvSpPr>
        <p:spPr>
          <a:xfrm>
            <a:off x="4476523" y="3428999"/>
            <a:ext cx="3668015" cy="29505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28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326</TotalTime>
  <Words>729</Words>
  <Application>Microsoft Office PowerPoint</Application>
  <PresentationFormat>Widescreen</PresentationFormat>
  <Paragraphs>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Corbel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Pundir</dc:creator>
  <cp:lastModifiedBy>Sagar Pundir</cp:lastModifiedBy>
  <cp:revision>6</cp:revision>
  <dcterms:created xsi:type="dcterms:W3CDTF">2024-05-17T14:45:13Z</dcterms:created>
  <dcterms:modified xsi:type="dcterms:W3CDTF">2024-05-18T12:41:21Z</dcterms:modified>
</cp:coreProperties>
</file>