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78D40-B48B-454B-9684-089369C8569A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6CE94-99E8-4D65-92EA-65D82F222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7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25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10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82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797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6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85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578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41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1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7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26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9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6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17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0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F24F-A6C0-40AC-B81D-3AAC672C416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8127C-9DC9-473C-8F20-9F7A35B6C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935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F90AB0-EAD5-D635-5372-3027F25BF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5" y="97970"/>
            <a:ext cx="1436914" cy="118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CF9653-E444-9A53-9F27-90853F0A27A0}"/>
              </a:ext>
            </a:extLst>
          </p:cNvPr>
          <p:cNvSpPr/>
          <p:nvPr/>
        </p:nvSpPr>
        <p:spPr>
          <a:xfrm>
            <a:off x="141514" y="97971"/>
            <a:ext cx="1426029" cy="1175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AF506-17C5-4D91-A49B-37C80DB0C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424543"/>
            <a:ext cx="5606143" cy="5279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8C5833-BDBB-9EF0-B398-8B5AE94146A1}"/>
              </a:ext>
            </a:extLst>
          </p:cNvPr>
          <p:cNvSpPr txBox="1"/>
          <p:nvPr/>
        </p:nvSpPr>
        <p:spPr>
          <a:xfrm>
            <a:off x="664028" y="2318658"/>
            <a:ext cx="5704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DATA 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BB736-60F2-1282-2C4D-C53FBEFC833B}"/>
              </a:ext>
            </a:extLst>
          </p:cNvPr>
          <p:cNvSpPr txBox="1"/>
          <p:nvPr/>
        </p:nvSpPr>
        <p:spPr>
          <a:xfrm>
            <a:off x="1164773" y="3124201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33C58-56DE-7817-6363-6E9FE447E7E0}"/>
              </a:ext>
            </a:extLst>
          </p:cNvPr>
          <p:cNvSpPr txBox="1"/>
          <p:nvPr/>
        </p:nvSpPr>
        <p:spPr>
          <a:xfrm>
            <a:off x="1219200" y="4876800"/>
            <a:ext cx="6215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   </a:t>
            </a:r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SAGAR PUNDIR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0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7FD89-532C-251A-79A5-5FE9376E1FE6}"/>
              </a:ext>
            </a:extLst>
          </p:cNvPr>
          <p:cNvSpPr txBox="1"/>
          <p:nvPr/>
        </p:nvSpPr>
        <p:spPr>
          <a:xfrm>
            <a:off x="936171" y="315686"/>
            <a:ext cx="1080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  Using Excel, create a pivot table that displays the count of employees in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each Marital Status category, segmented by Department.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825A2-470F-0497-E052-8115134B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27" y="2029335"/>
            <a:ext cx="9209215" cy="3467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2586D5-212F-3E7E-3A5A-871BA31B09AB}"/>
              </a:ext>
            </a:extLst>
          </p:cNvPr>
          <p:cNvSpPr/>
          <p:nvPr/>
        </p:nvSpPr>
        <p:spPr>
          <a:xfrm>
            <a:off x="1741714" y="2013857"/>
            <a:ext cx="9187543" cy="34725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9DE23F-EC44-2155-E212-6C4263F70250}"/>
              </a:ext>
            </a:extLst>
          </p:cNvPr>
          <p:cNvSpPr/>
          <p:nvPr/>
        </p:nvSpPr>
        <p:spPr>
          <a:xfrm>
            <a:off x="696686" y="239486"/>
            <a:ext cx="10798628" cy="11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2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2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B8C65-31F6-A8B6-A8EF-177349285AA8}"/>
              </a:ext>
            </a:extLst>
          </p:cNvPr>
          <p:cNvSpPr txBox="1"/>
          <p:nvPr/>
        </p:nvSpPr>
        <p:spPr>
          <a:xfrm>
            <a:off x="718456" y="261257"/>
            <a:ext cx="10940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9-  Apply conditional formatting to highlight employees with both above-average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Monthly Income and above-average Job Satisfaction.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7A57CC-D688-BD06-9508-17940B72932A}"/>
              </a:ext>
            </a:extLst>
          </p:cNvPr>
          <p:cNvSpPr/>
          <p:nvPr/>
        </p:nvSpPr>
        <p:spPr>
          <a:xfrm>
            <a:off x="2819400" y="1415143"/>
            <a:ext cx="2558143" cy="5192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3EEA09-2D22-336A-6950-07BC58B1FB18}"/>
              </a:ext>
            </a:extLst>
          </p:cNvPr>
          <p:cNvSpPr/>
          <p:nvPr/>
        </p:nvSpPr>
        <p:spPr>
          <a:xfrm>
            <a:off x="6379029" y="1382486"/>
            <a:ext cx="2601685" cy="52142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B582D2-9463-469E-D0F1-58B2289B892A}"/>
              </a:ext>
            </a:extLst>
          </p:cNvPr>
          <p:cNvSpPr/>
          <p:nvPr/>
        </p:nvSpPr>
        <p:spPr>
          <a:xfrm>
            <a:off x="326571" y="2601686"/>
            <a:ext cx="1959429" cy="1045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ABF851-CB03-C07A-382B-11174E212986}"/>
              </a:ext>
            </a:extLst>
          </p:cNvPr>
          <p:cNvSpPr/>
          <p:nvPr/>
        </p:nvSpPr>
        <p:spPr>
          <a:xfrm>
            <a:off x="9492343" y="2645229"/>
            <a:ext cx="2002971" cy="10341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53B2E0-94B4-C171-F32B-743BDE9EA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6" y="1436914"/>
            <a:ext cx="2536371" cy="51598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09F92A-CB4F-B677-7B71-9C835DA8A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93370"/>
            <a:ext cx="2569029" cy="52033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7485CA-758B-5C42-7079-06AA4B830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230" y="2666999"/>
            <a:ext cx="1981200" cy="10123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A1B402-AAC5-46B1-D3F6-A01A33DF6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" y="2623457"/>
            <a:ext cx="1937657" cy="10232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6799FC7-D279-7C25-7271-497CF67781E9}"/>
              </a:ext>
            </a:extLst>
          </p:cNvPr>
          <p:cNvSpPr/>
          <p:nvPr/>
        </p:nvSpPr>
        <p:spPr>
          <a:xfrm>
            <a:off x="478971" y="195943"/>
            <a:ext cx="11223172" cy="1055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7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DA263E-8DEE-4E58-31AB-2EF6879AEC94}"/>
              </a:ext>
            </a:extLst>
          </p:cNvPr>
          <p:cNvSpPr txBox="1"/>
          <p:nvPr/>
        </p:nvSpPr>
        <p:spPr>
          <a:xfrm>
            <a:off x="947057" y="435429"/>
            <a:ext cx="10341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  In Power BI, create a line chart that visualizes the trend of Employee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Attrition over the years.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44F78-E73B-7D3F-AA43-61725B5F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8" y="1774371"/>
            <a:ext cx="8608424" cy="40930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DA59C0-968B-E724-F433-4EE0B56C7C98}"/>
              </a:ext>
            </a:extLst>
          </p:cNvPr>
          <p:cNvSpPr/>
          <p:nvPr/>
        </p:nvSpPr>
        <p:spPr>
          <a:xfrm>
            <a:off x="794657" y="359229"/>
            <a:ext cx="10254343" cy="10232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8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610">
              <a:srgbClr val="F9FBF4"/>
            </a:gs>
            <a:gs pos="0">
              <a:schemeClr val="accent1">
                <a:lumMod val="5000"/>
                <a:lumOff val="95000"/>
              </a:schemeClr>
            </a:gs>
            <a:gs pos="2000">
              <a:schemeClr val="accent1">
                <a:lumMod val="5000"/>
                <a:lumOff val="95000"/>
              </a:schemeClr>
            </a:gs>
            <a:gs pos="0">
              <a:srgbClr val="FAFCF6"/>
            </a:gs>
            <a:gs pos="46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A284B7-4807-8314-C658-BEA32E4D3C32}"/>
              </a:ext>
            </a:extLst>
          </p:cNvPr>
          <p:cNvSpPr txBox="1"/>
          <p:nvPr/>
        </p:nvSpPr>
        <p:spPr>
          <a:xfrm>
            <a:off x="751114" y="315684"/>
            <a:ext cx="1082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11-  Describe how you would create a star schema for this dataset, explaining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the benefits of doing so.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D16FE0-63DE-C6BD-9558-3F438ABC77ED}"/>
              </a:ext>
            </a:extLst>
          </p:cNvPr>
          <p:cNvSpPr/>
          <p:nvPr/>
        </p:nvSpPr>
        <p:spPr>
          <a:xfrm>
            <a:off x="664029" y="239486"/>
            <a:ext cx="10853057" cy="990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CA17F-0DCF-CDF4-1CF6-D1E5756B0986}"/>
              </a:ext>
            </a:extLst>
          </p:cNvPr>
          <p:cNvSpPr txBox="1"/>
          <p:nvPr/>
        </p:nvSpPr>
        <p:spPr>
          <a:xfrm>
            <a:off x="664029" y="1730829"/>
            <a:ext cx="108421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a star schema for this dataset: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Fact Table: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a central fact table containing HR metrices like Monthly Income,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Performance Rating, Job Satisfaction, etc.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Dimension Table: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separate dimensions tables for attributes such as Employee ID,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Department, Job Role, etc.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 Relationships: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the relationships between the fact table and dimension tables using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primary and foreign keys to link related data.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Optimizing Performance: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 star schema’s simplified structure to enhance query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Scalability and Analysis: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Enjoy  the benefits of scalability and streamlined analysis, allowing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for efficient  reporting and adaptable data management as HR needs to evolve.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3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35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75476A-9D91-5A1D-6151-73A592AADD97}"/>
              </a:ext>
            </a:extLst>
          </p:cNvPr>
          <p:cNvSpPr txBox="1"/>
          <p:nvPr/>
        </p:nvSpPr>
        <p:spPr>
          <a:xfrm>
            <a:off x="533400" y="174172"/>
            <a:ext cx="1091837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are: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Simplified Analysis: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star schema clear structure makes it easier to understand and analyse HR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data, facilitating efficient data exploration and interpretation.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Scalability: 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 schema can easily accommodate new dimensions or measures as HR Data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requirements, evolve, ensuring flexibility and adaptability to changing business needs.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Query Performance: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fewer tables and optimized relationships, star schemas typically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result in faster query execution, enabling quicker access to insights and analytics.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Reporting: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organized nature of star schemas simplifies report generation, allowing 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comprehensive and insightful HR analytics report that support better decision making.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Integrity: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separating dimensions into individuals tables and establishing relationships with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the fact table, star schemas help maintain data integrity and consistency, ensuring relatable analysis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and reporting.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81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D035D3-1D2E-C9DC-8C73-6BFD4AC3BA29}"/>
              </a:ext>
            </a:extLst>
          </p:cNvPr>
          <p:cNvSpPr txBox="1"/>
          <p:nvPr/>
        </p:nvSpPr>
        <p:spPr>
          <a:xfrm>
            <a:off x="272143" y="370114"/>
            <a:ext cx="11756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12-  Using DAX, calculate the rolling 3-month average of Monthly Income for each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employee.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D7152-DEA6-6E17-214C-A8AEC7D88AF6}"/>
              </a:ext>
            </a:extLst>
          </p:cNvPr>
          <p:cNvSpPr/>
          <p:nvPr/>
        </p:nvSpPr>
        <p:spPr>
          <a:xfrm>
            <a:off x="315687" y="337456"/>
            <a:ext cx="11266714" cy="968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8DC2B-B434-4392-E640-E948DADCE27C}"/>
              </a:ext>
            </a:extLst>
          </p:cNvPr>
          <p:cNvSpPr txBox="1"/>
          <p:nvPr/>
        </p:nvSpPr>
        <p:spPr>
          <a:xfrm>
            <a:off x="1523999" y="1807029"/>
            <a:ext cx="88283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Current Index = ‘general data’[Index1]</a:t>
            </a:r>
          </a:p>
          <a:p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  <a:p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AVERAGEX(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FILTER(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‘genera data’.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‘general data’[Index]  &lt;= Current Index &amp;&amp;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‘general data’[Index]  &gt;= Current Index – 2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),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‘general data’[Monthly Income]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)    </a:t>
            </a: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2E543-08C0-2A6F-ABCF-6284C5E392B4}"/>
              </a:ext>
            </a:extLst>
          </p:cNvPr>
          <p:cNvSpPr/>
          <p:nvPr/>
        </p:nvSpPr>
        <p:spPr>
          <a:xfrm>
            <a:off x="348343" y="1589314"/>
            <a:ext cx="11234057" cy="4865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22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057C8-17BA-ECB7-181E-DC94AD4F923F}"/>
              </a:ext>
            </a:extLst>
          </p:cNvPr>
          <p:cNvSpPr txBox="1"/>
          <p:nvPr/>
        </p:nvSpPr>
        <p:spPr>
          <a:xfrm>
            <a:off x="533399" y="195942"/>
            <a:ext cx="11440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  Create a hierarchy in Power BI that allows users to drill down from Department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to Job Role to further narrow their analysis.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4F39A-9DE5-EBA6-FC4B-32493FFE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1306285"/>
            <a:ext cx="5094513" cy="2100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8A03F-2FC2-0069-B32E-ADE896468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04806"/>
            <a:ext cx="10853057" cy="3000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7492C5-E067-5C01-C1F7-5BB5F66D7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1328057"/>
            <a:ext cx="5138057" cy="21009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DC96CD-1B51-20ED-EEF6-48AF9E79668E}"/>
              </a:ext>
            </a:extLst>
          </p:cNvPr>
          <p:cNvSpPr/>
          <p:nvPr/>
        </p:nvSpPr>
        <p:spPr>
          <a:xfrm>
            <a:off x="707571" y="1328057"/>
            <a:ext cx="5170715" cy="20791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6345D-1B86-A62D-ED35-F5C188A60ED8}"/>
              </a:ext>
            </a:extLst>
          </p:cNvPr>
          <p:cNvSpPr/>
          <p:nvPr/>
        </p:nvSpPr>
        <p:spPr>
          <a:xfrm>
            <a:off x="6477000" y="1306286"/>
            <a:ext cx="5105400" cy="2111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B11F72-CB31-542E-820F-AE9863064A6C}"/>
              </a:ext>
            </a:extLst>
          </p:cNvPr>
          <p:cNvSpPr/>
          <p:nvPr/>
        </p:nvSpPr>
        <p:spPr>
          <a:xfrm>
            <a:off x="740229" y="3712029"/>
            <a:ext cx="10874828" cy="30044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34E79F-399F-FBD1-7F48-6F55B497A58D}"/>
              </a:ext>
            </a:extLst>
          </p:cNvPr>
          <p:cNvSpPr/>
          <p:nvPr/>
        </p:nvSpPr>
        <p:spPr>
          <a:xfrm>
            <a:off x="413657" y="174171"/>
            <a:ext cx="11473543" cy="9035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6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610">
              <a:srgbClr val="F9FBF4"/>
            </a:gs>
            <a:gs pos="0">
              <a:schemeClr val="accent1">
                <a:lumMod val="5000"/>
                <a:lumOff val="95000"/>
              </a:schemeClr>
            </a:gs>
            <a:gs pos="2000">
              <a:schemeClr val="accent1">
                <a:lumMod val="5000"/>
                <a:lumOff val="95000"/>
              </a:schemeClr>
            </a:gs>
            <a:gs pos="0">
              <a:srgbClr val="FAFCF6"/>
            </a:gs>
            <a:gs pos="94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6BA3F-E7EF-1FB7-9D97-3E0BE1414690}"/>
              </a:ext>
            </a:extLst>
          </p:cNvPr>
          <p:cNvSpPr txBox="1"/>
          <p:nvPr/>
        </p:nvSpPr>
        <p:spPr>
          <a:xfrm>
            <a:off x="1164771" y="304801"/>
            <a:ext cx="1009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14-  How can you set up parameterized queries in Power BI to allow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users to filter data based on the Distance from Home column?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B6371-B0BD-CA02-EED6-88B467719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5562600"/>
            <a:ext cx="2928256" cy="881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DE468C-45AD-36A8-5ACA-7CFC8D2544D9}"/>
              </a:ext>
            </a:extLst>
          </p:cNvPr>
          <p:cNvSpPr/>
          <p:nvPr/>
        </p:nvSpPr>
        <p:spPr>
          <a:xfrm>
            <a:off x="957943" y="217714"/>
            <a:ext cx="9535886" cy="9035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11D90-55B6-9AF1-778C-2D58ED936617}"/>
              </a:ext>
            </a:extLst>
          </p:cNvPr>
          <p:cNvSpPr/>
          <p:nvPr/>
        </p:nvSpPr>
        <p:spPr>
          <a:xfrm>
            <a:off x="4789714" y="5540828"/>
            <a:ext cx="2950030" cy="903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FCE14-4B52-739A-76A8-FE5195AAF086}"/>
              </a:ext>
            </a:extLst>
          </p:cNvPr>
          <p:cNvSpPr txBox="1"/>
          <p:nvPr/>
        </p:nvSpPr>
        <p:spPr>
          <a:xfrm>
            <a:off x="979715" y="1600201"/>
            <a:ext cx="10863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 Open Query Editor: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Power BI’s Query Editor.</a:t>
            </a:r>
          </a:p>
          <a:p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 Create Parameters: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two parameters for Minimum and Maximum Distance values.</a:t>
            </a:r>
          </a:p>
          <a:p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  Filter Data: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a filter for the Distance from Home column using the parameters for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the range.</a:t>
            </a:r>
          </a:p>
          <a:p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  Apply Changes: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 the filter setting and apply them.</a:t>
            </a:r>
          </a:p>
          <a:p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  Use Parameters: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adjust the parameters to dynamically filter the data based on</a:t>
            </a:r>
          </a:p>
          <a:p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Distance from Home.</a:t>
            </a:r>
          </a:p>
        </p:txBody>
      </p:sp>
    </p:spTree>
    <p:extLst>
      <p:ext uri="{BB962C8B-B14F-4D97-AF65-F5344CB8AC3E}">
        <p14:creationId xmlns:p14="http://schemas.microsoft.com/office/powerpoint/2010/main" val="206110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1D275A-E1ED-5CE7-8AD3-470EF543140C}"/>
              </a:ext>
            </a:extLst>
          </p:cNvPr>
          <p:cNvSpPr txBox="1"/>
          <p:nvPr/>
        </p:nvSpPr>
        <p:spPr>
          <a:xfrm>
            <a:off x="511629" y="457200"/>
            <a:ext cx="1168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15-  In Excel, calculate the total Monthly Income for each Department, considering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only the employees with a Job Level greater than or equal to 3.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73EF45-DF3F-46F1-4F95-C3CC2723B54F}"/>
              </a:ext>
            </a:extLst>
          </p:cNvPr>
          <p:cNvSpPr/>
          <p:nvPr/>
        </p:nvSpPr>
        <p:spPr>
          <a:xfrm>
            <a:off x="533400" y="283029"/>
            <a:ext cx="11201400" cy="1110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CB8151-4A4A-EBEC-16FF-25860C52A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4" y="2281119"/>
            <a:ext cx="8403770" cy="31726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614448-E0DC-FC5E-3A70-5736D5121FC2}"/>
              </a:ext>
            </a:extLst>
          </p:cNvPr>
          <p:cNvSpPr/>
          <p:nvPr/>
        </p:nvSpPr>
        <p:spPr>
          <a:xfrm>
            <a:off x="1807029" y="2286000"/>
            <a:ext cx="8403771" cy="3167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23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9FBF4"/>
            </a:gs>
            <a:gs pos="100000">
              <a:schemeClr val="accent1">
                <a:lumMod val="5000"/>
                <a:lumOff val="95000"/>
              </a:schemeClr>
            </a:gs>
            <a:gs pos="2000">
              <a:srgbClr val="EFF7E2"/>
            </a:gs>
            <a:gs pos="88000">
              <a:srgbClr val="FAFCF6"/>
            </a:gs>
            <a:gs pos="79000">
              <a:srgbClr val="F5F9EC"/>
            </a:gs>
            <a:gs pos="3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A5BF8-9EA3-9145-021C-3525A2CBB945}"/>
              </a:ext>
            </a:extLst>
          </p:cNvPr>
          <p:cNvSpPr txBox="1"/>
          <p:nvPr/>
        </p:nvSpPr>
        <p:spPr>
          <a:xfrm>
            <a:off x="816428" y="261257"/>
            <a:ext cx="1050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  Explain how to perform a What-If analysis in Excel to understand the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impact of a 10% increase in Percent Salary Hike on Monthly Income.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81FCD0-9F83-4B88-B178-32ACF920E456}"/>
              </a:ext>
            </a:extLst>
          </p:cNvPr>
          <p:cNvSpPr/>
          <p:nvPr/>
        </p:nvSpPr>
        <p:spPr>
          <a:xfrm>
            <a:off x="805542" y="185057"/>
            <a:ext cx="10178143" cy="1012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44680-339C-49B1-06DE-66B1B2538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35" y="1524573"/>
            <a:ext cx="5433608" cy="48979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4EFCBD-6120-D84A-8161-84C47CD45CE6}"/>
              </a:ext>
            </a:extLst>
          </p:cNvPr>
          <p:cNvSpPr/>
          <p:nvPr/>
        </p:nvSpPr>
        <p:spPr>
          <a:xfrm>
            <a:off x="3526971" y="1513114"/>
            <a:ext cx="5453743" cy="5072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32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9DA2A-D484-6D7D-6197-4F31EBDC3A29}"/>
              </a:ext>
            </a:extLst>
          </p:cNvPr>
          <p:cNvSpPr txBox="1"/>
          <p:nvPr/>
        </p:nvSpPr>
        <p:spPr>
          <a:xfrm>
            <a:off x="4354287" y="435428"/>
            <a:ext cx="2830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8F0C1-14C0-E6E3-7B82-A56E2E92AEE9}"/>
              </a:ext>
            </a:extLst>
          </p:cNvPr>
          <p:cNvSpPr txBox="1"/>
          <p:nvPr/>
        </p:nvSpPr>
        <p:spPr>
          <a:xfrm>
            <a:off x="849085" y="1306285"/>
            <a:ext cx="110272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main objective of the HR Data Analysis project is to leverage Excel and Power BI to </a:t>
            </a:r>
          </a:p>
          <a:p>
            <a:endParaRPr lang="en-IN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insights and actionable information from our given or workforce data. By identifying </a:t>
            </a:r>
          </a:p>
          <a:p>
            <a:endParaRPr lang="en-IN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uncovering the hidden trends and patterns to empower the decision-makers to optimize </a:t>
            </a:r>
          </a:p>
          <a:p>
            <a:endParaRPr lang="en-IN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talent management strategies, enhance employee engagement , and drive organizational  </a:t>
            </a:r>
          </a:p>
          <a:p>
            <a:endParaRPr lang="en-IN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 and business growth.</a:t>
            </a:r>
          </a:p>
          <a:p>
            <a:endParaRPr lang="en-IN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project we analyse the dataset using the Excel and Power BI and to find the solutions </a:t>
            </a:r>
          </a:p>
          <a:p>
            <a:endParaRPr lang="en-IN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given task which enhance the skills of the individuals and become helpful in any </a:t>
            </a:r>
          </a:p>
          <a:p>
            <a:endParaRPr lang="en-IN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while working on the different projects.</a:t>
            </a:r>
          </a:p>
        </p:txBody>
      </p:sp>
    </p:spTree>
    <p:extLst>
      <p:ext uri="{BB962C8B-B14F-4D97-AF65-F5344CB8AC3E}">
        <p14:creationId xmlns:p14="http://schemas.microsoft.com/office/powerpoint/2010/main" val="4264687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7EB4F-F253-D23B-239C-E096897C4EC8}"/>
              </a:ext>
            </a:extLst>
          </p:cNvPr>
          <p:cNvSpPr txBox="1"/>
          <p:nvPr/>
        </p:nvSpPr>
        <p:spPr>
          <a:xfrm>
            <a:off x="1143000" y="206829"/>
            <a:ext cx="1067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 Verify if the data adheres to a predefined schema. What actions would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you take if you find inconsistencies?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3994F-0BFB-2FC8-15B6-8B3231E7F188}"/>
              </a:ext>
            </a:extLst>
          </p:cNvPr>
          <p:cNvSpPr/>
          <p:nvPr/>
        </p:nvSpPr>
        <p:spPr>
          <a:xfrm>
            <a:off x="968830" y="119742"/>
            <a:ext cx="10548256" cy="10776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09582-5D80-C1B8-BCA7-36EC97396351}"/>
              </a:ext>
            </a:extLst>
          </p:cNvPr>
          <p:cNvSpPr txBox="1"/>
          <p:nvPr/>
        </p:nvSpPr>
        <p:spPr>
          <a:xfrm>
            <a:off x="1099457" y="1349828"/>
            <a:ext cx="10591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verify if the data adheres to a predefined schema: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predefined schema: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understanding of attribute names, types, and relationships.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 data for inconsistencies: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 data profiling tools to identify disparities.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missing or incorrect values: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Scrutinize mandatory fields for completeness and accuracy.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 issues and impact: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 the significance of inconsistencies in analysis and decision-making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Cleanse, standardize, and enforce constraints: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Rectify data anomalies and establish validation rules.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findings to stakeholders: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Foster collaboration by sharing insights with relevant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parties.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ongoing monitoring for data quality: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regular audits to sustain high standards of 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accuracy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195185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8CF56D-819A-5645-1420-2DF069E78DF3}"/>
              </a:ext>
            </a:extLst>
          </p:cNvPr>
          <p:cNvSpPr/>
          <p:nvPr/>
        </p:nvSpPr>
        <p:spPr>
          <a:xfrm>
            <a:off x="-413657" y="2292422"/>
            <a:ext cx="10493829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b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          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4E71F-DAA1-6FB8-96E1-C1DF158E6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3" y="337457"/>
            <a:ext cx="1524000" cy="13498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3A6301-1071-1AE3-26CF-24532D38AC1C}"/>
              </a:ext>
            </a:extLst>
          </p:cNvPr>
          <p:cNvSpPr/>
          <p:nvPr/>
        </p:nvSpPr>
        <p:spPr>
          <a:xfrm>
            <a:off x="794657" y="315686"/>
            <a:ext cx="1556657" cy="13824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29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0">
              <a:schemeClr val="tx1">
                <a:lumMod val="8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3B981D-0871-353A-8F1C-372355B50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3" y="1562987"/>
            <a:ext cx="11429999" cy="50291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93128C-1506-3A55-64FC-A0D3A7C1AF6E}"/>
              </a:ext>
            </a:extLst>
          </p:cNvPr>
          <p:cNvSpPr/>
          <p:nvPr/>
        </p:nvSpPr>
        <p:spPr>
          <a:xfrm>
            <a:off x="404037" y="1573620"/>
            <a:ext cx="11419368" cy="50398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97E45-4667-AA88-E714-032A0B935F7A}"/>
              </a:ext>
            </a:extLst>
          </p:cNvPr>
          <p:cNvSpPr txBox="1"/>
          <p:nvPr/>
        </p:nvSpPr>
        <p:spPr>
          <a:xfrm>
            <a:off x="1648046" y="340241"/>
            <a:ext cx="922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Using Excel, how would you filter the dataset to only show </a:t>
            </a:r>
          </a:p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employees aged 30 and above?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365050-8F38-81D7-9CB8-F16E89AFBCCF}"/>
              </a:ext>
            </a:extLst>
          </p:cNvPr>
          <p:cNvSpPr/>
          <p:nvPr/>
        </p:nvSpPr>
        <p:spPr>
          <a:xfrm>
            <a:off x="1524000" y="250371"/>
            <a:ext cx="8773886" cy="947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5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0">
              <a:schemeClr val="tx1">
                <a:lumMod val="85000"/>
              </a:schemeClr>
            </a:gs>
            <a:gs pos="4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9446DD-0D53-42AC-EA15-68D64F615406}"/>
              </a:ext>
            </a:extLst>
          </p:cNvPr>
          <p:cNvSpPr txBox="1"/>
          <p:nvPr/>
        </p:nvSpPr>
        <p:spPr>
          <a:xfrm>
            <a:off x="1499190" y="297711"/>
            <a:ext cx="936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Create a pivot table to summarize the average monthly income </a:t>
            </a:r>
          </a:p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by Job Role.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F095D2-7D3E-DF85-8F68-AF696CBBE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71418"/>
            <a:ext cx="8066313" cy="407421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ACDBCE-9CC0-FD30-9C6A-FECA49EEAF89}"/>
              </a:ext>
            </a:extLst>
          </p:cNvPr>
          <p:cNvSpPr/>
          <p:nvPr/>
        </p:nvSpPr>
        <p:spPr>
          <a:xfrm>
            <a:off x="2111830" y="1765005"/>
            <a:ext cx="8066314" cy="40829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D973EC-B575-EDCB-B01B-F53AFB3B9B34}"/>
              </a:ext>
            </a:extLst>
          </p:cNvPr>
          <p:cNvSpPr/>
          <p:nvPr/>
        </p:nvSpPr>
        <p:spPr>
          <a:xfrm>
            <a:off x="1284514" y="239487"/>
            <a:ext cx="9612086" cy="10123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9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5000">
              <a:schemeClr val="tx1">
                <a:lumMod val="8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5CFA9-7D9E-57D7-9667-2021D2B774F6}"/>
              </a:ext>
            </a:extLst>
          </p:cNvPr>
          <p:cNvSpPr txBox="1"/>
          <p:nvPr/>
        </p:nvSpPr>
        <p:spPr>
          <a:xfrm>
            <a:off x="881742" y="108857"/>
            <a:ext cx="10526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  Apply conditional formatting to highlight employees with monthly income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above the company’s average income.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17B45-38C1-D5FD-7CB2-EB725D41473C}"/>
              </a:ext>
            </a:extLst>
          </p:cNvPr>
          <p:cNvSpPr/>
          <p:nvPr/>
        </p:nvSpPr>
        <p:spPr>
          <a:xfrm>
            <a:off x="4691743" y="1034143"/>
            <a:ext cx="2340428" cy="696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E151D-37A1-5510-A9B3-18D0BD59A011}"/>
              </a:ext>
            </a:extLst>
          </p:cNvPr>
          <p:cNvSpPr/>
          <p:nvPr/>
        </p:nvSpPr>
        <p:spPr>
          <a:xfrm>
            <a:off x="653144" y="1937657"/>
            <a:ext cx="10983686" cy="4582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B267F-BEA7-FEE1-5481-811675468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13" y="1055913"/>
            <a:ext cx="2307773" cy="6640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63EE97-7B4E-D529-E247-ED394FFC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9" y="1937657"/>
            <a:ext cx="10972800" cy="45828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17589D-3028-E058-1A8E-BFA4A5C27003}"/>
              </a:ext>
            </a:extLst>
          </p:cNvPr>
          <p:cNvSpPr/>
          <p:nvPr/>
        </p:nvSpPr>
        <p:spPr>
          <a:xfrm>
            <a:off x="816429" y="119743"/>
            <a:ext cx="10526485" cy="8055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4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97000">
              <a:schemeClr val="tx1">
                <a:lumMod val="85000"/>
              </a:schemeClr>
            </a:gs>
            <a:gs pos="4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E705E-E232-EF61-DD5B-E7CA1812AE9A}"/>
              </a:ext>
            </a:extLst>
          </p:cNvPr>
          <p:cNvSpPr txBox="1"/>
          <p:nvPr/>
        </p:nvSpPr>
        <p:spPr>
          <a:xfrm>
            <a:off x="925286" y="424543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  Create a bar chart in Excel to visualize the distribution of employee ages.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BF1096-FAAA-088E-8577-8E75BCCCB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6" y="1704038"/>
            <a:ext cx="10548257" cy="44137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A942CD1-5353-83A7-A159-64FC15A6CF98}"/>
              </a:ext>
            </a:extLst>
          </p:cNvPr>
          <p:cNvSpPr/>
          <p:nvPr/>
        </p:nvSpPr>
        <p:spPr>
          <a:xfrm>
            <a:off x="1077685" y="1698172"/>
            <a:ext cx="10548257" cy="44195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A8FFB-AFBB-E1A3-2566-CD06E50E8B12}"/>
              </a:ext>
            </a:extLst>
          </p:cNvPr>
          <p:cNvSpPr/>
          <p:nvPr/>
        </p:nvSpPr>
        <p:spPr>
          <a:xfrm>
            <a:off x="914400" y="250371"/>
            <a:ext cx="10591800" cy="881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6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4000">
              <a:schemeClr val="tx1">
                <a:lumMod val="8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05B505-5F0A-EA20-0540-0295B9985200}"/>
              </a:ext>
            </a:extLst>
          </p:cNvPr>
          <p:cNvSpPr txBox="1"/>
          <p:nvPr/>
        </p:nvSpPr>
        <p:spPr>
          <a:xfrm>
            <a:off x="1502229" y="478974"/>
            <a:ext cx="1128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  Identify and clean any missing or inconsistent data in the </a:t>
            </a:r>
          </a:p>
          <a:p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“Department” column.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B7202-407F-75AF-413F-57AE1C325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7" y="1719944"/>
            <a:ext cx="7489370" cy="4365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695029-4818-9509-6A54-5C484D7ED586}"/>
              </a:ext>
            </a:extLst>
          </p:cNvPr>
          <p:cNvSpPr txBox="1"/>
          <p:nvPr/>
        </p:nvSpPr>
        <p:spPr>
          <a:xfrm>
            <a:off x="8273144" y="2841172"/>
            <a:ext cx="376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any inconsistent data in the Department column</a:t>
            </a: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9CD06-C823-153D-081B-5AD027A289FD}"/>
              </a:ext>
            </a:extLst>
          </p:cNvPr>
          <p:cNvSpPr/>
          <p:nvPr/>
        </p:nvSpPr>
        <p:spPr>
          <a:xfrm>
            <a:off x="8240485" y="2710543"/>
            <a:ext cx="3690257" cy="9688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1F3D30-7084-4C9F-5F7E-00EB4B66CAF5}"/>
              </a:ext>
            </a:extLst>
          </p:cNvPr>
          <p:cNvSpPr/>
          <p:nvPr/>
        </p:nvSpPr>
        <p:spPr>
          <a:xfrm>
            <a:off x="1197429" y="326571"/>
            <a:ext cx="9078685" cy="11212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56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FC1CFB-EE6C-8221-715D-C653DE98F59B}"/>
              </a:ext>
            </a:extLst>
          </p:cNvPr>
          <p:cNvSpPr txBox="1"/>
          <p:nvPr/>
        </p:nvSpPr>
        <p:spPr>
          <a:xfrm>
            <a:off x="685800" y="511629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6-  In Power Bi, establish a relation between the “Employee ID” in the employee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data and the “Employee ID” in the time tracking data.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2BDD2-4F30-76EB-94C1-E315980F5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2" y="1942417"/>
            <a:ext cx="9307285" cy="43168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E1D6F1-1CCC-A13B-648F-16448032EC41}"/>
              </a:ext>
            </a:extLst>
          </p:cNvPr>
          <p:cNvSpPr/>
          <p:nvPr/>
        </p:nvSpPr>
        <p:spPr>
          <a:xfrm>
            <a:off x="1632857" y="1905000"/>
            <a:ext cx="9296399" cy="43542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BB822-F7BF-82B2-82E1-D80C91D73517}"/>
              </a:ext>
            </a:extLst>
          </p:cNvPr>
          <p:cNvSpPr/>
          <p:nvPr/>
        </p:nvSpPr>
        <p:spPr>
          <a:xfrm>
            <a:off x="587829" y="359229"/>
            <a:ext cx="11092542" cy="10776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29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FA17F3-440D-50CC-3546-60F40D11F308}"/>
              </a:ext>
            </a:extLst>
          </p:cNvPr>
          <p:cNvSpPr txBox="1"/>
          <p:nvPr/>
        </p:nvSpPr>
        <p:spPr>
          <a:xfrm>
            <a:off x="1132114" y="533399"/>
            <a:ext cx="10657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  Using DAX, create a calculated column that calculates the average years </a:t>
            </a:r>
          </a:p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an employee has spent with their current manager.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B6B97-3BDA-6F91-C18C-E3C07636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2" y="2169056"/>
            <a:ext cx="10482942" cy="9305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6CBA4A-F842-4DE1-BD22-20E8A9F1781E}"/>
              </a:ext>
            </a:extLst>
          </p:cNvPr>
          <p:cNvSpPr/>
          <p:nvPr/>
        </p:nvSpPr>
        <p:spPr>
          <a:xfrm>
            <a:off x="4365171" y="4027714"/>
            <a:ext cx="1992086" cy="1153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419E6D-A713-1FB6-ABA4-E5ED5E774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56" y="4038599"/>
            <a:ext cx="1981201" cy="1143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9C2A10-B9F9-4BB8-AB90-E3E9E106AAB9}"/>
              </a:ext>
            </a:extLst>
          </p:cNvPr>
          <p:cNvSpPr/>
          <p:nvPr/>
        </p:nvSpPr>
        <p:spPr>
          <a:xfrm>
            <a:off x="979714" y="348343"/>
            <a:ext cx="10646229" cy="11212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44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332</TotalTime>
  <Words>1042</Words>
  <Application>Microsoft Office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Pundir</dc:creator>
  <cp:lastModifiedBy>Sagar Pundir</cp:lastModifiedBy>
  <cp:revision>4</cp:revision>
  <dcterms:created xsi:type="dcterms:W3CDTF">2024-05-20T15:04:20Z</dcterms:created>
  <dcterms:modified xsi:type="dcterms:W3CDTF">2024-05-24T14:40:37Z</dcterms:modified>
</cp:coreProperties>
</file>