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7"/>
  </p:notesMasterIdLst>
  <p:sldIdLst>
    <p:sldId id="256" r:id="rId5"/>
    <p:sldId id="257" r:id="rId6"/>
    <p:sldId id="258" r:id="rId7"/>
    <p:sldId id="278" r:id="rId8"/>
    <p:sldId id="276" r:id="rId9"/>
    <p:sldId id="282" r:id="rId10"/>
    <p:sldId id="260" r:id="rId11"/>
    <p:sldId id="261" r:id="rId12"/>
    <p:sldId id="283" r:id="rId13"/>
    <p:sldId id="262" r:id="rId14"/>
    <p:sldId id="263" r:id="rId15"/>
    <p:sldId id="264" r:id="rId16"/>
    <p:sldId id="268" r:id="rId17"/>
    <p:sldId id="284" r:id="rId18"/>
    <p:sldId id="285" r:id="rId19"/>
    <p:sldId id="289" r:id="rId20"/>
    <p:sldId id="293" r:id="rId21"/>
    <p:sldId id="294" r:id="rId22"/>
    <p:sldId id="291" r:id="rId23"/>
    <p:sldId id="292" r:id="rId24"/>
    <p:sldId id="29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1395829" y="956077"/>
            <a:ext cx="9225280" cy="97432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IN" dirty="0">
                <a:solidFill>
                  <a:schemeClr val="tx1"/>
                </a:solidFill>
              </a:rPr>
              <a:t>Medical Emergency Handling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481428" y="1674837"/>
            <a:ext cx="2946400" cy="47018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97659019"/>
              </p:ext>
            </p:extLst>
          </p:nvPr>
        </p:nvGraphicFramePr>
        <p:xfrm>
          <a:off x="254782" y="2051233"/>
          <a:ext cx="7345680" cy="2151816"/>
        </p:xfrm>
        <a:graphic>
          <a:graphicData uri="http://schemas.openxmlformats.org/drawingml/2006/table">
            <a:tbl>
              <a:tblPr firstRow="1" bandRow="1">
                <a:tableStyleId>{3C2FFA5D-87B4-456A-9821-1D502468CF0F}</a:tableStyleId>
              </a:tblPr>
              <a:tblGrid>
                <a:gridCol w="2701462">
                  <a:extLst>
                    <a:ext uri="{9D8B030D-6E8A-4147-A177-3AD203B41FA5}">
                      <a16:colId xmlns:a16="http://schemas.microsoft.com/office/drawing/2014/main" val="20000"/>
                    </a:ext>
                  </a:extLst>
                </a:gridCol>
                <a:gridCol w="4644218">
                  <a:extLst>
                    <a:ext uri="{9D8B030D-6E8A-4147-A177-3AD203B41FA5}">
                      <a16:colId xmlns:a16="http://schemas.microsoft.com/office/drawing/2014/main" val="20001"/>
                    </a:ext>
                  </a:extLst>
                </a:gridCol>
              </a:tblGrid>
              <a:tr h="432989">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432989">
                <a:tc>
                  <a:txBody>
                    <a:bodyPr/>
                    <a:lstStyle/>
                    <a:p>
                      <a:pPr marL="0" marR="0" lvl="1" indent="0" algn="ctr" rtl="0">
                        <a:spcBef>
                          <a:spcPts val="0"/>
                        </a:spcBef>
                        <a:spcAft>
                          <a:spcPts val="0"/>
                        </a:spcAft>
                        <a:buNone/>
                      </a:pPr>
                      <a:r>
                        <a:rPr lang="en-IN" dirty="0"/>
                        <a:t>20211CSE0661</a:t>
                      </a:r>
                      <a:endParaRPr sz="1800" b="0" u="none" strike="noStrike" cap="none" dirty="0">
                        <a:solidFill>
                          <a:schemeClr val="tx1"/>
                        </a:solidFill>
                      </a:endParaRPr>
                    </a:p>
                  </a:txBody>
                  <a:tcPr marL="91450" marR="91450" marT="45725" marB="45725" anchor="ctr"/>
                </a:tc>
                <a:tc>
                  <a:txBody>
                    <a:bodyPr/>
                    <a:lstStyle/>
                    <a:p>
                      <a:pPr marL="0" marR="0" lvl="0" indent="0" algn="ctr" rtl="0">
                        <a:spcBef>
                          <a:spcPts val="0"/>
                        </a:spcBef>
                        <a:spcAft>
                          <a:spcPts val="0"/>
                        </a:spcAft>
                        <a:buNone/>
                      </a:pPr>
                      <a:r>
                        <a:rPr lang="en-IN" dirty="0"/>
                        <a:t>SAGAR</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481744297"/>
                  </a:ext>
                </a:extLst>
              </a:tr>
              <a:tr h="459035">
                <a:tc>
                  <a:txBody>
                    <a:bodyPr/>
                    <a:lstStyle/>
                    <a:p>
                      <a:pPr marL="0" marR="0" lvl="0" indent="0" algn="ctr" rtl="0">
                        <a:spcBef>
                          <a:spcPts val="0"/>
                        </a:spcBef>
                        <a:spcAft>
                          <a:spcPts val="0"/>
                        </a:spcAft>
                        <a:buFont typeface="+mj-lt"/>
                        <a:buNone/>
                      </a:pPr>
                      <a:r>
                        <a:rPr lang="en-IN" sz="1800" u="none" strike="noStrike" cap="none" dirty="0"/>
                        <a:t>20211CSE0652</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dirty="0"/>
                        <a:t>BINUSHRI MD</a:t>
                      </a:r>
                      <a:endParaRPr sz="1800" u="none" strike="noStrike" cap="none" dirty="0"/>
                    </a:p>
                  </a:txBody>
                  <a:tcPr marL="91450" marR="91450" marT="45725" marB="45725" anchor="ctr"/>
                </a:tc>
                <a:extLst>
                  <a:ext uri="{0D108BD9-81ED-4DB2-BD59-A6C34878D82A}">
                    <a16:rowId xmlns:a16="http://schemas.microsoft.com/office/drawing/2014/main" val="10003"/>
                  </a:ext>
                </a:extLst>
              </a:tr>
              <a:tr h="432989">
                <a:tc>
                  <a:txBody>
                    <a:bodyPr/>
                    <a:lstStyle/>
                    <a:p>
                      <a:pPr marL="0" marR="0" lvl="0" indent="0" algn="ctr" rtl="0">
                        <a:spcBef>
                          <a:spcPts val="0"/>
                        </a:spcBef>
                        <a:spcAft>
                          <a:spcPts val="0"/>
                        </a:spcAft>
                        <a:buNone/>
                      </a:pPr>
                      <a:r>
                        <a:rPr lang="en-IN" sz="1800" u="none" strike="noStrike" cap="none" dirty="0"/>
                        <a:t>20211CSE0664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dirty="0"/>
                        <a:t>ROOPASHREE A</a:t>
                      </a:r>
                      <a:endParaRPr sz="1800" u="none" strike="noStrike" cap="none" dirty="0"/>
                    </a:p>
                  </a:txBody>
                  <a:tcPr marL="91450" marR="91450" marT="45725" marB="45725" anchor="ctr"/>
                </a:tc>
                <a:extLst>
                  <a:ext uri="{0D108BD9-81ED-4DB2-BD59-A6C34878D82A}">
                    <a16:rowId xmlns:a16="http://schemas.microsoft.com/office/drawing/2014/main" val="10004"/>
                  </a:ext>
                </a:extLst>
              </a:tr>
              <a:tr h="393814">
                <a:tc>
                  <a:txBody>
                    <a:bodyPr/>
                    <a:lstStyle/>
                    <a:p>
                      <a:pPr marL="0" marR="0" lvl="0" indent="0" algn="ctr" rtl="0">
                        <a:spcBef>
                          <a:spcPts val="0"/>
                        </a:spcBef>
                        <a:spcAft>
                          <a:spcPts val="0"/>
                        </a:spcAft>
                        <a:buNone/>
                      </a:pPr>
                      <a:r>
                        <a:rPr lang="en-IN" sz="1800" u="none" strike="noStrike" cap="none" dirty="0"/>
                        <a:t>20211CSE0852</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dirty="0"/>
                        <a:t>KEERTHANA MV</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7967785" y="2238802"/>
            <a:ext cx="4083538" cy="2356644"/>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a:buNone/>
            </a:pPr>
            <a:r>
              <a:rPr lang="en-GB" sz="2300" b="1" i="0" u="none" strike="noStrike" cap="none" dirty="0">
                <a:solidFill>
                  <a:schemeClr val="tx2">
                    <a:lumMod val="60000"/>
                    <a:lumOff val="40000"/>
                  </a:schemeClr>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dirty="0">
                <a:latin typeface="Cambria" panose="02040503050406030204" pitchFamily="18" charset="0"/>
                <a:ea typeface="Cambria" panose="02040503050406030204" pitchFamily="18" charset="0"/>
                <a:cs typeface="Verdana"/>
                <a:sym typeface="Verdana"/>
              </a:rPr>
              <a:t>Dr</a:t>
            </a:r>
            <a:r>
              <a:rPr lang="en-US" sz="2200">
                <a:latin typeface="Cambria" panose="02040503050406030204" pitchFamily="18" charset="0"/>
                <a:ea typeface="Cambria" panose="02040503050406030204" pitchFamily="18" charset="0"/>
                <a:cs typeface="Verdana"/>
                <a:sym typeface="Verdana"/>
              </a:rPr>
              <a:t>. Shanmugarathinam</a:t>
            </a:r>
          </a:p>
          <a:p>
            <a:pPr marL="0" marR="0" lvl="0" indent="0" algn="l" rtl="0">
              <a:spcBef>
                <a:spcPts val="340"/>
              </a:spcBef>
              <a:spcAft>
                <a:spcPts val="0"/>
              </a:spcAft>
              <a:buClr>
                <a:srgbClr val="17365D"/>
              </a:buClr>
              <a:buSzPts val="1700"/>
              <a:buFont typeface="Arial"/>
              <a:buNone/>
            </a:pPr>
            <a:r>
              <a:rPr lang="en-US" sz="2200" i="0" u="none" strike="noStrike" cap="none">
                <a:latin typeface="Cambria" panose="02040503050406030204" pitchFamily="18" charset="0"/>
                <a:ea typeface="Cambria" panose="02040503050406030204" pitchFamily="18" charset="0"/>
                <a:cs typeface="Verdana"/>
                <a:sym typeface="Verdana"/>
              </a:rPr>
              <a:t>Professor</a:t>
            </a: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i="0" u="none" strike="noStrike" cap="none" dirty="0">
                <a:latin typeface="Cambria" panose="02040503050406030204" pitchFamily="18" charset="0"/>
                <a:ea typeface="Cambria" panose="02040503050406030204" pitchFamily="18" charset="0"/>
                <a:cs typeface="Verdana"/>
                <a:sym typeface="Verdana"/>
              </a:rPr>
              <a:t>School of Computer Science and Engineering</a:t>
            </a:r>
            <a:endParaRPr lang="en-US" sz="2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2200" i="0" u="none" strike="noStrike" cap="none" dirty="0">
                <a:latin typeface="Cambria" panose="02040503050406030204" pitchFamily="18" charset="0"/>
                <a:ea typeface="Cambria" panose="02040503050406030204" pitchFamily="18" charset="0"/>
                <a:cs typeface="Verdana"/>
                <a:sym typeface="Verdana"/>
              </a:rPr>
              <a:t>Presidency University</a:t>
            </a:r>
            <a:endParaRPr lang="en-US" sz="2200" dirty="0">
              <a:latin typeface="Cambria" panose="02040503050406030204" pitchFamily="18" charset="0"/>
              <a:ea typeface="Cambria" panose="02040503050406030204" pitchFamily="18" charset="0"/>
            </a:endParaRPr>
          </a:p>
        </p:txBody>
      </p:sp>
      <p:sp>
        <p:nvSpPr>
          <p:cNvPr id="91" name="Google Shape;91;p13"/>
          <p:cNvSpPr txBox="1"/>
          <p:nvPr/>
        </p:nvSpPr>
        <p:spPr>
          <a:xfrm>
            <a:off x="3978957" y="193412"/>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VIVA-VOCE</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325902" y="4519768"/>
            <a:ext cx="11308080" cy="1799752"/>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a:t>
            </a:r>
            <a:r>
              <a:rPr lang="en-US" sz="2000" b="1" dirty="0">
                <a:solidFill>
                  <a:schemeClr val="tx1"/>
                </a:solidFill>
                <a:latin typeface="Cambria" panose="02040503050406030204" pitchFamily="18" charset="0"/>
                <a:ea typeface="Cambria" panose="02040503050406030204" pitchFamily="18" charset="0"/>
                <a:cs typeface="Verdana"/>
                <a:sym typeface="Verdana"/>
              </a:rPr>
              <a:t>T</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ech 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Blessed Prince P/Dr. Robin Rohit / Dr. Asif Mohammed H 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 Dr Jayanthi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45141"/>
            <a:ext cx="10668000" cy="487362"/>
          </a:xfrm>
        </p:spPr>
        <p:txBody>
          <a:bodyPr/>
          <a:lstStyle/>
          <a:p>
            <a:r>
              <a:rPr lang="en-GB" dirty="0"/>
              <a:t>Timeline of Project</a:t>
            </a:r>
          </a:p>
        </p:txBody>
      </p:sp>
      <p:pic>
        <p:nvPicPr>
          <p:cNvPr id="11" name="Content Placeholder 10">
            <a:extLst>
              <a:ext uri="{FF2B5EF4-FFF2-40B4-BE49-F238E27FC236}">
                <a16:creationId xmlns:a16="http://schemas.microsoft.com/office/drawing/2014/main" id="{5A6BB39C-6102-877F-BDFE-CCD42FAE4448}"/>
              </a:ext>
            </a:extLst>
          </p:cNvPr>
          <p:cNvPicPr>
            <a:picLocks noGrp="1"/>
          </p:cNvPicPr>
          <p:nvPr>
            <p:ph idx="1"/>
          </p:nvPr>
        </p:nvPicPr>
        <p:blipFill>
          <a:blip r:embed="rId2"/>
          <a:stretch>
            <a:fillRect/>
          </a:stretch>
        </p:blipFill>
        <p:spPr>
          <a:xfrm>
            <a:off x="490537" y="1312607"/>
            <a:ext cx="10848975" cy="4658032"/>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Outcomes</a:t>
            </a:r>
          </a:p>
        </p:txBody>
      </p:sp>
      <p:sp>
        <p:nvSpPr>
          <p:cNvPr id="3" name="Content Placeholder 2"/>
          <p:cNvSpPr>
            <a:spLocks noGrp="1"/>
          </p:cNvSpPr>
          <p:nvPr>
            <p:ph idx="1"/>
          </p:nvPr>
        </p:nvSpPr>
        <p:spPr/>
        <p:txBody>
          <a:bodyPr/>
          <a:lstStyle/>
          <a:p>
            <a:pPr marL="0" indent="0">
              <a:buNone/>
            </a:pPr>
            <a:r>
              <a:rPr lang="en-US" dirty="0">
                <a:latin typeface="Cambria" panose="02040503050406030204" pitchFamily="18" charset="0"/>
                <a:ea typeface="Cambria" panose="02040503050406030204" pitchFamily="18" charset="0"/>
              </a:rPr>
              <a:t>1. Faster Emergency Response.</a:t>
            </a:r>
          </a:p>
          <a:p>
            <a:pPr marL="0" indent="0">
              <a:buNone/>
            </a:pPr>
            <a:r>
              <a:rPr lang="en-US" dirty="0">
                <a:latin typeface="Cambria" panose="02040503050406030204" pitchFamily="18" charset="0"/>
                <a:ea typeface="Cambria" panose="02040503050406030204" pitchFamily="18" charset="0"/>
              </a:rPr>
              <a:t>2. Accurate Hospital Information</a:t>
            </a:r>
          </a:p>
          <a:p>
            <a:pPr marL="0" indent="0">
              <a:buNone/>
            </a:pPr>
            <a:r>
              <a:rPr lang="en-US" dirty="0">
                <a:latin typeface="Cambria" panose="02040503050406030204" pitchFamily="18" charset="0"/>
                <a:ea typeface="Cambria" panose="02040503050406030204" pitchFamily="18" charset="0"/>
              </a:rPr>
              <a:t>3. Efficient Navigation</a:t>
            </a:r>
          </a:p>
          <a:p>
            <a:pPr marL="0" indent="0">
              <a:buNone/>
            </a:pPr>
            <a:r>
              <a:rPr lang="en-US" dirty="0">
                <a:latin typeface="Cambria" panose="02040503050406030204" pitchFamily="18" charset="0"/>
                <a:ea typeface="Cambria" panose="02040503050406030204" pitchFamily="18" charset="0"/>
              </a:rPr>
              <a:t>4. User-Friendly Interface</a:t>
            </a:r>
          </a:p>
          <a:p>
            <a:pPr marL="0" indent="0">
              <a:buNone/>
            </a:pPr>
            <a:r>
              <a:rPr lang="en-US" dirty="0">
                <a:latin typeface="Cambria" panose="02040503050406030204" pitchFamily="18" charset="0"/>
                <a:ea typeface="Cambria" panose="02040503050406030204" pitchFamily="18" charset="0"/>
              </a:rPr>
              <a:t>5. Improved Communication with Hospitals</a:t>
            </a:r>
          </a:p>
          <a:p>
            <a:pPr marL="0" indent="0">
              <a:buNone/>
            </a:pPr>
            <a:r>
              <a:rPr lang="en-US" dirty="0">
                <a:latin typeface="Cambria" panose="02040503050406030204" pitchFamily="18" charset="0"/>
                <a:ea typeface="Cambria" panose="02040503050406030204" pitchFamily="18" charset="0"/>
              </a:rPr>
              <a:t>6. Enhanced Healthcare Access</a:t>
            </a:r>
          </a:p>
          <a:p>
            <a:pPr marL="0" indent="0">
              <a:buNone/>
            </a:pPr>
            <a:r>
              <a:rPr lang="en-US" dirty="0">
                <a:latin typeface="Cambria" panose="02040503050406030204" pitchFamily="18" charset="0"/>
                <a:ea typeface="Cambria" panose="02040503050406030204" pitchFamily="18" charset="0"/>
              </a:rPr>
              <a:t>7. Scalability</a:t>
            </a:r>
          </a:p>
          <a:p>
            <a:endParaRPr lang="en-GB" dirty="0"/>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GB" dirty="0"/>
              <a:t>The </a:t>
            </a:r>
            <a:r>
              <a:rPr lang="en-GB" b="1" dirty="0"/>
              <a:t>Medical Emergency Handling </a:t>
            </a:r>
            <a:r>
              <a:rPr lang="en-GB" dirty="0"/>
              <a:t>project successfully achieved its objectives by providing real-time aid instructions, ambulance and hospital location services, and helpline support, further enhanced by the integration with Flipkart Health+ for seamless medicine accessibility. It significantly reduced emergency response times with a user-friendly interface, while multilingual support and offline functionality improved accessibility in rural and underserved areas. Leveraging technologies like Google Maps and API integration demonstrated the potential of existing tools, and real-time data sharing enabled efficient communication during critical situations. This project highlights the potential for future enhancements to expand its impact and scalability in healthcare delivery.</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https://github.com/SagarRB123/Medical-Emergency-Handling</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lnSpcReduction="10000"/>
          </a:bodyPr>
          <a:lstStyle/>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Leila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Gholamhosseini</a:t>
            </a:r>
            <a:r>
              <a:rPr lang="en-IN" sz="2100" dirty="0">
                <a:effectLst/>
                <a:latin typeface="Cambria" panose="02040503050406030204" pitchFamily="18" charset="0"/>
                <a:ea typeface="Cambria" panose="02040503050406030204" pitchFamily="18" charset="0"/>
                <a:cs typeface="Times New Roman" panose="02020603050405020304" pitchFamily="18" charset="0"/>
              </a:rPr>
              <a:t>, Farahnaz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Sadoughi</a:t>
            </a:r>
            <a:r>
              <a:rPr lang="en-IN" sz="2100" dirty="0">
                <a:effectLst/>
                <a:latin typeface="Cambria" panose="02040503050406030204" pitchFamily="18" charset="0"/>
                <a:ea typeface="Cambria" panose="02040503050406030204" pitchFamily="18" charset="0"/>
                <a:cs typeface="Times New Roman" panose="02020603050405020304" pitchFamily="18" charset="0"/>
              </a:rPr>
              <a:t>, Aliasghar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Safaei</a:t>
            </a:r>
            <a:r>
              <a:rPr lang="en-IN" sz="2100" dirty="0">
                <a:effectLst/>
                <a:latin typeface="Cambria" panose="02040503050406030204" pitchFamily="18" charset="0"/>
                <a:ea typeface="Cambria" panose="02040503050406030204" pitchFamily="18" charset="0"/>
                <a:cs typeface="Times New Roman" panose="02020603050405020304" pitchFamily="18" charset="0"/>
              </a:rPr>
              <a:t>, “Hospital Real-Time Location System (A Practical Approach in Healthcare): A Narrative Review Article”, Iran J Public Health, Vol. 48, No.4, Apr 2019, pp.593-602. </a:t>
            </a:r>
            <a:endParaRPr lang="en-IN" sz="2100" dirty="0">
              <a:latin typeface="Cambria" panose="020405030504060302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Ganapathi Shankar,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Dr.</a:t>
            </a:r>
            <a:r>
              <a:rPr lang="en-IN" sz="2100" dirty="0">
                <a:effectLst/>
                <a:latin typeface="Cambria" panose="02040503050406030204" pitchFamily="18" charset="0"/>
                <a:ea typeface="Cambria" panose="02040503050406030204" pitchFamily="18" charset="0"/>
                <a:cs typeface="Times New Roman" panose="02020603050405020304" pitchFamily="18" charset="0"/>
              </a:rPr>
              <a:t> D.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Subba</a:t>
            </a:r>
            <a:r>
              <a:rPr lang="en-IN" sz="2100" dirty="0">
                <a:effectLst/>
                <a:latin typeface="Cambria" panose="02040503050406030204" pitchFamily="18" charset="0"/>
                <a:ea typeface="Cambria" panose="02040503050406030204" pitchFamily="18" charset="0"/>
                <a:cs typeface="Times New Roman" panose="02020603050405020304" pitchFamily="18" charset="0"/>
              </a:rPr>
              <a:t> Rao, “Domain Specific Search of Nearest Hospital and Healthcare    Management System”, International Journal of Advanced Technology and Innovation Research, </a:t>
            </a:r>
            <a:r>
              <a:rPr lang="en-IN" sz="2100" dirty="0">
                <a:latin typeface="Cambria" panose="02040503050406030204" pitchFamily="18" charset="0"/>
                <a:ea typeface="Cambria" panose="02040503050406030204" pitchFamily="18" charset="0"/>
              </a:rPr>
              <a:t>ISSN 2348–2370 Vol.07,Issue.10, August-2015, Pages:1726-1729.</a:t>
            </a:r>
            <a:endParaRPr lang="en-IN" sz="2100" dirty="0">
              <a:effectLst/>
              <a:latin typeface="Cambria" panose="02040503050406030204" pitchFamily="18" charset="0"/>
              <a:ea typeface="Cambria" panose="02040503050406030204" pitchFamily="18" charset="0"/>
              <a:cs typeface="Times New Roman" panose="02020603050405020304" pitchFamily="18" charset="0"/>
            </a:endParaRP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Rahul A, Satish Babu G, Manoj Kumar S, Nitish K, Mr.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Shobit</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Tembhre</a:t>
            </a:r>
            <a:r>
              <a:rPr lang="en-IN" sz="2100" dirty="0">
                <a:effectLst/>
                <a:latin typeface="Cambria" panose="02040503050406030204" pitchFamily="18" charset="0"/>
                <a:ea typeface="Cambria" panose="02040503050406030204" pitchFamily="18" charset="0"/>
                <a:cs typeface="Times New Roman" panose="02020603050405020304" pitchFamily="18" charset="0"/>
              </a:rPr>
              <a:t>, “Hospital Finder Application”, International Journal of Research Publication and Reviews, Vol 5, no 1, pp 1621-1624 January 2024.</a:t>
            </a: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Shivam Bajpai, Tushar Modi,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Vatsalya</a:t>
            </a:r>
            <a:r>
              <a:rPr lang="en-IN" sz="2100" dirty="0">
                <a:effectLst/>
                <a:latin typeface="Cambria" panose="02040503050406030204" pitchFamily="18" charset="0"/>
                <a:ea typeface="Cambria" panose="02040503050406030204" pitchFamily="18" charset="0"/>
                <a:cs typeface="Times New Roman" panose="02020603050405020304" pitchFamily="18" charset="0"/>
              </a:rPr>
              <a:t> Vinay Sinha, Vidhi Jaiswal, “Implementation of Hospital-Finder”, International Journal of Research Publication and Reviews, Vol 4, no 4, pp 3344-3346, April 2023.</a:t>
            </a:r>
          </a:p>
          <a:p>
            <a:pPr marL="495300">
              <a:spcBef>
                <a:spcPts val="0"/>
              </a:spcBef>
              <a:buFont typeface="Wingdings" panose="05000000000000000000" pitchFamily="2" charset="2"/>
              <a:buChar char="Ø"/>
            </a:pPr>
            <a:r>
              <a:rPr lang="en-IN" sz="2100" dirty="0">
                <a:effectLst/>
                <a:latin typeface="Cambria" panose="02040503050406030204" pitchFamily="18" charset="0"/>
                <a:ea typeface="Cambria" panose="02040503050406030204" pitchFamily="18" charset="0"/>
                <a:cs typeface="Times New Roman" panose="02020603050405020304" pitchFamily="18" charset="0"/>
              </a:rPr>
              <a:t>Syed Farzana,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Kanakam</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Sasikalyan</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Jasti</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Manikanta</a:t>
            </a:r>
            <a:r>
              <a:rPr lang="en-IN" sz="2100" dirty="0">
                <a:effectLst/>
                <a:latin typeface="Cambria" panose="02040503050406030204" pitchFamily="18" charset="0"/>
                <a:ea typeface="Cambria" panose="02040503050406030204" pitchFamily="18" charset="0"/>
                <a:cs typeface="Times New Roman" panose="02020603050405020304" pitchFamily="18" charset="0"/>
              </a:rPr>
              <a:t>,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Kommalapati</a:t>
            </a:r>
            <a:r>
              <a:rPr lang="en-IN" sz="2100" dirty="0">
                <a:effectLst/>
                <a:latin typeface="Cambria" panose="02040503050406030204" pitchFamily="18" charset="0"/>
                <a:ea typeface="Cambria" panose="02040503050406030204" pitchFamily="18" charset="0"/>
                <a:cs typeface="Times New Roman" panose="02020603050405020304" pitchFamily="18" charset="0"/>
              </a:rPr>
              <a:t> Manoj, </a:t>
            </a:r>
            <a:r>
              <a:rPr lang="en-IN" sz="2100" dirty="0" err="1">
                <a:effectLst/>
                <a:latin typeface="Cambria" panose="02040503050406030204" pitchFamily="18" charset="0"/>
                <a:ea typeface="Cambria" panose="02040503050406030204" pitchFamily="18" charset="0"/>
                <a:cs typeface="Times New Roman" panose="02020603050405020304" pitchFamily="18" charset="0"/>
              </a:rPr>
              <a:t>Choppara</a:t>
            </a:r>
            <a:r>
              <a:rPr lang="en-IN" sz="2100" dirty="0">
                <a:effectLst/>
                <a:latin typeface="Cambria" panose="02040503050406030204" pitchFamily="18" charset="0"/>
                <a:ea typeface="Cambria" panose="02040503050406030204" pitchFamily="18" charset="0"/>
                <a:cs typeface="Times New Roman" panose="02020603050405020304" pitchFamily="18" charset="0"/>
              </a:rPr>
              <a:t> Prasanth, “Hospital Locator and Bed Availability Detector for Emergency Cases”, International Research Journal of Engineering and Technology, Volume: 09, Issue: 12, Dec 2022.</a:t>
            </a:r>
          </a:p>
          <a:p>
            <a:pPr>
              <a:buFont typeface="Wingdings" panose="05000000000000000000" pitchFamily="2" charset="2"/>
              <a:buChar char="q"/>
            </a:pPr>
            <a:endParaRPr lang="en-IN" sz="2400" dirty="0">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59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Ø"/>
            </a:pPr>
            <a:r>
              <a:rPr lang="en-IN" sz="2300" dirty="0">
                <a:effectLst/>
                <a:latin typeface="Cambria" panose="02040503050406030204" pitchFamily="18" charset="0"/>
                <a:ea typeface="Cambria" panose="02040503050406030204" pitchFamily="18" charset="0"/>
                <a:cs typeface="Times New Roman" panose="02020603050405020304" pitchFamily="18" charset="0"/>
              </a:rPr>
              <a:t>D </a:t>
            </a:r>
            <a:r>
              <a:rPr lang="en-IN" sz="2300" dirty="0" err="1">
                <a:effectLst/>
                <a:latin typeface="Cambria" panose="02040503050406030204" pitchFamily="18" charset="0"/>
                <a:ea typeface="Cambria" panose="02040503050406030204" pitchFamily="18" charset="0"/>
                <a:cs typeface="Times New Roman" panose="02020603050405020304" pitchFamily="18" charset="0"/>
              </a:rPr>
              <a:t>Tharun</a:t>
            </a:r>
            <a:r>
              <a:rPr lang="en-IN" sz="2300" dirty="0">
                <a:effectLst/>
                <a:latin typeface="Cambria" panose="02040503050406030204" pitchFamily="18" charset="0"/>
                <a:ea typeface="Cambria" panose="02040503050406030204" pitchFamily="18" charset="0"/>
                <a:cs typeface="Times New Roman" panose="02020603050405020304" pitchFamily="18" charset="0"/>
              </a:rPr>
              <a:t>, Chandan BM, Shashank Y.C, Dhanush. R, “Hospital Finder App”, International Journal of Research Publication and Reviews, Vol 5, no 1, pp 1904-1910, January 2024.</a:t>
            </a:r>
            <a:endParaRPr lang="en-IN" sz="2300" dirty="0">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Ajay Kumar G, Akash Aman, Avinash Kumar, Harshith L,”</a:t>
            </a:r>
            <a:r>
              <a:rPr lang="en-US" sz="2300" dirty="0">
                <a:latin typeface="Cambria" panose="02040503050406030204" pitchFamily="18" charset="0"/>
                <a:ea typeface="Cambria" panose="02040503050406030204" pitchFamily="18" charset="0"/>
              </a:rPr>
              <a:t> GPS Based Android Application for Healthcare Dissemination </a:t>
            </a:r>
            <a:r>
              <a:rPr lang="en-IN" sz="2300" dirty="0">
                <a:latin typeface="Cambria" panose="02040503050406030204" pitchFamily="18" charset="0"/>
                <a:ea typeface="Cambria" panose="02040503050406030204" pitchFamily="18" charset="0"/>
              </a:rPr>
              <a:t>”, </a:t>
            </a:r>
            <a:r>
              <a:rPr lang="en-IN" sz="2300" dirty="0">
                <a:effectLst/>
                <a:latin typeface="Cambria" panose="02040503050406030204" pitchFamily="18" charset="0"/>
                <a:ea typeface="Cambria" panose="02040503050406030204" pitchFamily="18" charset="0"/>
                <a:cs typeface="Times New Roman" panose="02020603050405020304" pitchFamily="18" charset="0"/>
              </a:rPr>
              <a:t>International Research Journal of Engineering and Technology, </a:t>
            </a:r>
            <a:r>
              <a:rPr lang="en-IN" sz="2300" dirty="0">
                <a:latin typeface="Cambria" panose="02040503050406030204" pitchFamily="18" charset="0"/>
                <a:ea typeface="Cambria" panose="02040503050406030204" pitchFamily="18" charset="0"/>
              </a:rPr>
              <a:t>e-ISSN: 2395 -0056, p-ISSN: 2395-0072,</a:t>
            </a:r>
            <a:r>
              <a:rPr lang="en-IN" sz="2300" dirty="0">
                <a:effectLst/>
                <a:latin typeface="Cambria" panose="02040503050406030204" pitchFamily="18" charset="0"/>
                <a:ea typeface="Cambria" panose="02040503050406030204" pitchFamily="18" charset="0"/>
                <a:cs typeface="Times New Roman" panose="02020603050405020304" pitchFamily="18" charset="0"/>
              </a:rPr>
              <a:t> </a:t>
            </a:r>
            <a:r>
              <a:rPr lang="en-US" sz="2300" dirty="0">
                <a:latin typeface="Cambria" panose="02040503050406030204" pitchFamily="18" charset="0"/>
                <a:ea typeface="Cambria" panose="02040503050406030204" pitchFamily="18" charset="0"/>
              </a:rPr>
              <a:t>Volume: 04, Issue: 04,  Apr -2017.</a:t>
            </a: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E. Neelima, </a:t>
            </a:r>
            <a:r>
              <a:rPr lang="en-IN" sz="2300" dirty="0" err="1">
                <a:latin typeface="Cambria" panose="02040503050406030204" pitchFamily="18" charset="0"/>
                <a:ea typeface="Cambria" panose="02040503050406030204" pitchFamily="18" charset="0"/>
              </a:rPr>
              <a:t>Chirudeep</a:t>
            </a:r>
            <a:r>
              <a:rPr lang="en-IN" sz="2300" dirty="0">
                <a:latin typeface="Cambria" panose="02040503050406030204" pitchFamily="18" charset="0"/>
                <a:ea typeface="Cambria" panose="02040503050406030204" pitchFamily="18" charset="0"/>
              </a:rPr>
              <a:t>, Supriyo Saha, </a:t>
            </a:r>
            <a:r>
              <a:rPr lang="en-IN" sz="2300" dirty="0" err="1">
                <a:latin typeface="Cambria" panose="02040503050406030204" pitchFamily="18" charset="0"/>
                <a:ea typeface="Cambria" panose="02040503050406030204" pitchFamily="18" charset="0"/>
              </a:rPr>
              <a:t>Tarrunee</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Health Care Connect: A Comprehensive Hospital Management System</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International Research Journal of Engineering and Technology, e-ISSN: 2395-005,  Volume: 11, Issue: 03, Mar 2024</a:t>
            </a:r>
            <a:endParaRPr lang="en-IN" sz="2300" dirty="0">
              <a:effectLst/>
              <a:latin typeface="Cambria" panose="02040503050406030204" pitchFamily="18" charset="0"/>
              <a:ea typeface="Cambria" panose="02040503050406030204" pitchFamily="18" charset="0"/>
              <a:cs typeface="Times New Roman" panose="02020603050405020304" pitchFamily="18" charset="0"/>
            </a:endParaRPr>
          </a:p>
          <a:p>
            <a:pPr>
              <a:buFont typeface="Wingdings" panose="05000000000000000000" pitchFamily="2" charset="2"/>
              <a:buChar char="Ø"/>
            </a:pPr>
            <a:r>
              <a:rPr lang="en-IN" sz="2300" dirty="0" err="1">
                <a:latin typeface="Cambria" panose="02040503050406030204" pitchFamily="18" charset="0"/>
                <a:ea typeface="Cambria" panose="02040503050406030204" pitchFamily="18" charset="0"/>
              </a:rPr>
              <a:t>Ujwal</a:t>
            </a:r>
            <a:r>
              <a:rPr lang="en-IN" sz="2300" dirty="0">
                <a:latin typeface="Cambria" panose="02040503050406030204" pitchFamily="18" charset="0"/>
                <a:ea typeface="Cambria" panose="02040503050406030204" pitchFamily="18" charset="0"/>
              </a:rPr>
              <a:t> K C, </a:t>
            </a:r>
            <a:r>
              <a:rPr lang="en-IN" sz="2300" dirty="0" err="1">
                <a:latin typeface="Cambria" panose="02040503050406030204" pitchFamily="18" charset="0"/>
                <a:ea typeface="Cambria" panose="02040503050406030204" pitchFamily="18" charset="0"/>
              </a:rPr>
              <a:t>Srividhya</a:t>
            </a:r>
            <a:r>
              <a:rPr lang="en-IN" sz="2300" dirty="0">
                <a:latin typeface="Cambria" panose="02040503050406030204" pitchFamily="18" charset="0"/>
                <a:ea typeface="Cambria" panose="02040503050406030204" pitchFamily="18" charset="0"/>
              </a:rPr>
              <a:t> Ravichandran,”</a:t>
            </a:r>
            <a:r>
              <a:rPr lang="en-US" sz="2300" dirty="0">
                <a:latin typeface="Cambria" panose="02040503050406030204" pitchFamily="18" charset="0"/>
                <a:ea typeface="Cambria" panose="02040503050406030204" pitchFamily="18" charset="0"/>
              </a:rPr>
              <a:t> Optimizing Hospital-Patient Interactions through Advanced Machine Learning and NLP Methodologies</a:t>
            </a:r>
            <a:r>
              <a:rPr lang="en-IN" sz="2300" dirty="0">
                <a:latin typeface="Cambria" panose="02040503050406030204" pitchFamily="18" charset="0"/>
                <a:ea typeface="Cambria" panose="02040503050406030204" pitchFamily="18" charset="0"/>
              </a:rPr>
              <a:t>”, </a:t>
            </a:r>
            <a:r>
              <a:rPr lang="en-US" sz="2300" dirty="0">
                <a:latin typeface="Cambria" panose="02040503050406030204" pitchFamily="18" charset="0"/>
                <a:ea typeface="Cambria" panose="02040503050406030204" pitchFamily="18" charset="0"/>
              </a:rPr>
              <a:t>International Research Journal of Engineering and Technology, e-ISSN: 2395-0056, Volume: 10, Issue: 11, Nov 2023.</a:t>
            </a:r>
          </a:p>
          <a:p>
            <a:pPr>
              <a:buFont typeface="Wingdings" panose="05000000000000000000" pitchFamily="2" charset="2"/>
              <a:buChar char="Ø"/>
            </a:pPr>
            <a:r>
              <a:rPr lang="en-IN" sz="2300" dirty="0">
                <a:latin typeface="Cambria" panose="02040503050406030204" pitchFamily="18" charset="0"/>
                <a:ea typeface="Cambria" panose="02040503050406030204" pitchFamily="18" charset="0"/>
              </a:rPr>
              <a:t>Prof Shobha MS, Pooja </a:t>
            </a:r>
            <a:r>
              <a:rPr lang="en-IN" sz="2300" dirty="0" err="1">
                <a:latin typeface="Cambria" panose="02040503050406030204" pitchFamily="18" charset="0"/>
                <a:ea typeface="Cambria" panose="02040503050406030204" pitchFamily="18" charset="0"/>
              </a:rPr>
              <a:t>Shantaprasad</a:t>
            </a:r>
            <a:r>
              <a:rPr lang="en-IN" sz="2300" dirty="0">
                <a:latin typeface="Cambria" panose="02040503050406030204" pitchFamily="18" charset="0"/>
                <a:ea typeface="Cambria" panose="02040503050406030204" pitchFamily="18" charset="0"/>
              </a:rPr>
              <a:t> </a:t>
            </a:r>
            <a:r>
              <a:rPr lang="en-IN" sz="2300" dirty="0" err="1">
                <a:latin typeface="Cambria" panose="02040503050406030204" pitchFamily="18" charset="0"/>
                <a:ea typeface="Cambria" panose="02040503050406030204" pitchFamily="18" charset="0"/>
              </a:rPr>
              <a:t>Utagi</a:t>
            </a:r>
            <a:r>
              <a:rPr lang="en-IN" sz="2300" dirty="0">
                <a:latin typeface="Cambria" panose="02040503050406030204" pitchFamily="18" charset="0"/>
                <a:ea typeface="Cambria" panose="02040503050406030204" pitchFamily="18" charset="0"/>
              </a:rPr>
              <a:t>, OK </a:t>
            </a:r>
            <a:r>
              <a:rPr lang="en-IN" sz="2300" dirty="0" err="1">
                <a:latin typeface="Cambria" panose="02040503050406030204" pitchFamily="18" charset="0"/>
                <a:ea typeface="Cambria" panose="02040503050406030204" pitchFamily="18" charset="0"/>
              </a:rPr>
              <a:t>Anagha</a:t>
            </a:r>
            <a:r>
              <a:rPr lang="en-IN" sz="2300" dirty="0">
                <a:latin typeface="Cambria" panose="02040503050406030204" pitchFamily="18" charset="0"/>
                <a:ea typeface="Cambria" panose="02040503050406030204" pitchFamily="18" charset="0"/>
              </a:rPr>
              <a:t>, Deepa M </a:t>
            </a:r>
            <a:r>
              <a:rPr lang="en-IN" sz="2300" dirty="0" err="1">
                <a:latin typeface="Cambria" panose="02040503050406030204" pitchFamily="18" charset="0"/>
                <a:ea typeface="Cambria" panose="02040503050406030204" pitchFamily="18" charset="0"/>
              </a:rPr>
              <a:t>Shidnekoppa</a:t>
            </a:r>
            <a:r>
              <a:rPr lang="en-IN" sz="2300" dirty="0">
                <a:latin typeface="Cambria" panose="02040503050406030204" pitchFamily="18" charset="0"/>
                <a:ea typeface="Cambria" panose="02040503050406030204" pitchFamily="18" charset="0"/>
              </a:rPr>
              <a:t>, Arjun Arun Nambiar, “Hospital Finder Android Application”, </a:t>
            </a:r>
            <a:r>
              <a:rPr lang="en-US" sz="2300" dirty="0">
                <a:latin typeface="Cambria" panose="02040503050406030204" pitchFamily="18" charset="0"/>
                <a:ea typeface="Cambria" panose="02040503050406030204" pitchFamily="18" charset="0"/>
              </a:rPr>
              <a:t>International Research Journal of Modernization in Engineering Technology and Science, </a:t>
            </a:r>
            <a:r>
              <a:rPr lang="en-IN" sz="2300" dirty="0">
                <a:latin typeface="Cambria" panose="02040503050406030204" pitchFamily="18" charset="0"/>
                <a:ea typeface="Cambria" panose="02040503050406030204" pitchFamily="18" charset="0"/>
              </a:rPr>
              <a:t>e-ISSN: 2582-5208, </a:t>
            </a:r>
            <a:r>
              <a:rPr lang="en-US" sz="2300" dirty="0">
                <a:latin typeface="Cambria" panose="02040503050406030204" pitchFamily="18" charset="0"/>
                <a:ea typeface="Cambria" panose="02040503050406030204" pitchFamily="18" charset="0"/>
              </a:rPr>
              <a:t>Volume:06, Issue:01, January-2024.</a:t>
            </a:r>
            <a:endParaRPr lang="en-IN" sz="2300" dirty="0">
              <a:latin typeface="Cambria" panose="02040503050406030204" pitchFamily="18" charset="0"/>
              <a:ea typeface="Cambria" panose="02040503050406030204" pitchFamily="18" charset="0"/>
            </a:endParaRPr>
          </a:p>
          <a:p>
            <a:pPr marL="0" indent="0">
              <a:buNone/>
            </a:pPr>
            <a:endParaRPr lang="en-IN" sz="2400" dirty="0">
              <a:latin typeface="Cambria" panose="02040503050406030204" pitchFamily="18" charset="0"/>
              <a:ea typeface="Cambria" panose="020405030504060302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7995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9A0A-1E4A-276B-E6FA-BCAF31E86499}"/>
              </a:ext>
            </a:extLst>
          </p:cNvPr>
          <p:cNvSpPr>
            <a:spLocks noGrp="1"/>
          </p:cNvSpPr>
          <p:nvPr>
            <p:ph type="title"/>
          </p:nvPr>
        </p:nvSpPr>
        <p:spPr/>
        <p:txBody>
          <a:bodyPr/>
          <a:lstStyle/>
          <a:p>
            <a:r>
              <a:rPr lang="en-IN" dirty="0"/>
              <a:t>Pseudocode</a:t>
            </a:r>
          </a:p>
        </p:txBody>
      </p:sp>
      <p:sp>
        <p:nvSpPr>
          <p:cNvPr id="3" name="Content Placeholder 2">
            <a:extLst>
              <a:ext uri="{FF2B5EF4-FFF2-40B4-BE49-F238E27FC236}">
                <a16:creationId xmlns:a16="http://schemas.microsoft.com/office/drawing/2014/main" id="{A8F492F7-3EF4-0A89-0F98-76872C7E9645}"/>
              </a:ext>
            </a:extLst>
          </p:cNvPr>
          <p:cNvSpPr>
            <a:spLocks noGrp="1"/>
          </p:cNvSpPr>
          <p:nvPr>
            <p:ph idx="1"/>
          </p:nvPr>
        </p:nvSpPr>
        <p:spPr>
          <a:xfrm>
            <a:off x="812800" y="1224281"/>
            <a:ext cx="10668000" cy="4952997"/>
          </a:xfrm>
        </p:spPr>
        <p:txBody>
          <a:bodyPr>
            <a:normAutofit/>
          </a:bodyPr>
          <a:lstStyle/>
          <a:p>
            <a:pPr marL="0" indent="0">
              <a:buNone/>
            </a:pPr>
            <a:r>
              <a:rPr lang="en-IN" sz="2000" b="1" dirty="0"/>
              <a:t>User Registration and Authentication:</a:t>
            </a:r>
          </a:p>
          <a:p>
            <a:pPr marL="0" indent="0">
              <a:buNone/>
            </a:pPr>
            <a:r>
              <a:rPr lang="en-IN" sz="1600" dirty="0"/>
              <a:t> Function </a:t>
            </a:r>
            <a:r>
              <a:rPr lang="en-IN" sz="1600" dirty="0" err="1"/>
              <a:t>registerUser</a:t>
            </a:r>
            <a:r>
              <a:rPr lang="en-IN" sz="1600" dirty="0"/>
              <a:t>(username, password, </a:t>
            </a:r>
            <a:r>
              <a:rPr lang="en-IN" sz="1600" dirty="0" err="1"/>
              <a:t>medicalHistory</a:t>
            </a:r>
            <a:r>
              <a:rPr lang="en-IN" sz="1600" dirty="0"/>
              <a:t>): </a:t>
            </a:r>
          </a:p>
          <a:p>
            <a:pPr marL="0" indent="0">
              <a:buNone/>
            </a:pPr>
            <a:r>
              <a:rPr lang="en-IN" sz="1600" dirty="0"/>
              <a:t>If </a:t>
            </a:r>
            <a:r>
              <a:rPr lang="en-IN" sz="1600" dirty="0" err="1"/>
              <a:t>usernameExists</a:t>
            </a:r>
            <a:r>
              <a:rPr lang="en-IN" sz="1600" dirty="0"/>
              <a:t>(username):</a:t>
            </a:r>
          </a:p>
          <a:p>
            <a:pPr marL="0" indent="0">
              <a:buNone/>
            </a:pPr>
            <a:r>
              <a:rPr lang="en-IN" sz="1600" dirty="0"/>
              <a:t> Return "Username already taken.“</a:t>
            </a:r>
          </a:p>
          <a:p>
            <a:pPr marL="0" indent="0">
              <a:buNone/>
            </a:pPr>
            <a:r>
              <a:rPr lang="en-IN" sz="1600" dirty="0"/>
              <a:t> </a:t>
            </a:r>
            <a:r>
              <a:rPr lang="en-IN" sz="1600" dirty="0" err="1"/>
              <a:t>hashedPassword</a:t>
            </a:r>
            <a:r>
              <a:rPr lang="en-IN" sz="1600" dirty="0"/>
              <a:t> = </a:t>
            </a:r>
            <a:r>
              <a:rPr lang="en-IN" sz="1600" dirty="0" err="1"/>
              <a:t>hashPassword</a:t>
            </a:r>
            <a:r>
              <a:rPr lang="en-IN" sz="1600" dirty="0"/>
              <a:t>(password)</a:t>
            </a:r>
          </a:p>
          <a:p>
            <a:pPr marL="0" indent="0">
              <a:buNone/>
            </a:pPr>
            <a:r>
              <a:rPr lang="en-IN" sz="1600" dirty="0"/>
              <a:t> </a:t>
            </a:r>
            <a:r>
              <a:rPr lang="en-IN" sz="1600" dirty="0" err="1"/>
              <a:t>saveUserToDatabase</a:t>
            </a:r>
            <a:r>
              <a:rPr lang="en-IN" sz="1600" dirty="0"/>
              <a:t>(username, </a:t>
            </a:r>
            <a:r>
              <a:rPr lang="en-IN" sz="1600" dirty="0" err="1"/>
              <a:t>hashedPassword</a:t>
            </a:r>
            <a:r>
              <a:rPr lang="en-IN" sz="1600" dirty="0"/>
              <a:t>, </a:t>
            </a:r>
            <a:r>
              <a:rPr lang="en-IN" sz="1600" dirty="0" err="1"/>
              <a:t>medicalHistory</a:t>
            </a:r>
            <a:r>
              <a:rPr lang="en-IN" sz="1600" dirty="0"/>
              <a:t>)</a:t>
            </a:r>
          </a:p>
          <a:p>
            <a:pPr marL="0" indent="0">
              <a:buNone/>
            </a:pPr>
            <a:r>
              <a:rPr lang="en-IN" sz="1600" dirty="0"/>
              <a:t> Return "Registration successful.“</a:t>
            </a:r>
          </a:p>
          <a:p>
            <a:pPr marL="0" indent="0">
              <a:buNone/>
            </a:pPr>
            <a:r>
              <a:rPr lang="en-IN" sz="1600" dirty="0"/>
              <a:t> Function </a:t>
            </a:r>
            <a:r>
              <a:rPr lang="en-IN" sz="1600" dirty="0" err="1"/>
              <a:t>loginUser</a:t>
            </a:r>
            <a:r>
              <a:rPr lang="en-IN" sz="1600" dirty="0"/>
              <a:t>(username, password):</a:t>
            </a:r>
          </a:p>
          <a:p>
            <a:pPr marL="0" indent="0">
              <a:buNone/>
            </a:pPr>
            <a:r>
              <a:rPr lang="en-IN" sz="1600" dirty="0"/>
              <a:t> user = </a:t>
            </a:r>
            <a:r>
              <a:rPr lang="en-IN" sz="1600" dirty="0" err="1"/>
              <a:t>fetchUserFromDatabase</a:t>
            </a:r>
            <a:r>
              <a:rPr lang="en-IN" sz="1600" dirty="0"/>
              <a:t>(username) </a:t>
            </a:r>
          </a:p>
          <a:p>
            <a:pPr marL="0" indent="0">
              <a:buNone/>
            </a:pPr>
            <a:r>
              <a:rPr lang="en-IN" sz="1600" dirty="0"/>
              <a:t>If user is None: </a:t>
            </a:r>
          </a:p>
          <a:p>
            <a:pPr marL="0" indent="0">
              <a:buNone/>
            </a:pPr>
            <a:r>
              <a:rPr lang="en-IN" sz="1600" dirty="0"/>
              <a:t>Return "User not found.“</a:t>
            </a:r>
          </a:p>
          <a:p>
            <a:pPr marL="0" indent="0">
              <a:buNone/>
            </a:pPr>
            <a:r>
              <a:rPr lang="en-IN" sz="1600" dirty="0"/>
              <a:t> If </a:t>
            </a:r>
            <a:r>
              <a:rPr lang="en-IN" sz="1600" dirty="0" err="1"/>
              <a:t>verifyPassword</a:t>
            </a:r>
            <a:r>
              <a:rPr lang="en-IN" sz="1600" dirty="0"/>
              <a:t>(password, </a:t>
            </a:r>
            <a:r>
              <a:rPr lang="en-IN" sz="1600" dirty="0" err="1"/>
              <a:t>user.hashedPassword</a:t>
            </a:r>
            <a:r>
              <a:rPr lang="en-IN" sz="1600" dirty="0"/>
              <a:t>):</a:t>
            </a:r>
          </a:p>
          <a:p>
            <a:pPr marL="0" indent="0">
              <a:buNone/>
            </a:pPr>
            <a:r>
              <a:rPr lang="en-IN" sz="1600" dirty="0"/>
              <a:t> </a:t>
            </a:r>
            <a:r>
              <a:rPr lang="en-IN" sz="1600" dirty="0" err="1"/>
              <a:t>initiateUserSession</a:t>
            </a:r>
            <a:r>
              <a:rPr lang="en-IN" sz="1600" dirty="0"/>
              <a:t>(user) </a:t>
            </a:r>
          </a:p>
          <a:p>
            <a:pPr marL="0" indent="0">
              <a:buNone/>
            </a:pPr>
            <a:r>
              <a:rPr lang="en-IN" sz="1600" dirty="0"/>
              <a:t>Return "Login successful." </a:t>
            </a:r>
          </a:p>
          <a:p>
            <a:pPr marL="0" indent="0">
              <a:buNone/>
            </a:pPr>
            <a:r>
              <a:rPr lang="en-IN" sz="1600" dirty="0"/>
              <a:t>Else: Return "Incorrect password." </a:t>
            </a:r>
          </a:p>
          <a:p>
            <a:pPr marL="0" indent="0">
              <a:buNone/>
            </a:pPr>
            <a:endParaRPr lang="en-IN" sz="1600" i="1" dirty="0">
              <a:latin typeface="Times New Roman" panose="02020603050405020304" pitchFamily="18" charset="0"/>
              <a:cs typeface="Times New Roman" panose="02020603050405020304" pitchFamily="18" charset="0"/>
            </a:endParaRPr>
          </a:p>
          <a:p>
            <a:pPr marL="0" indent="0">
              <a:buNone/>
            </a:pPr>
            <a:endParaRPr lang="en-IN" sz="1600" i="1" dirty="0">
              <a:latin typeface="Times New Roman" panose="02020603050405020304" pitchFamily="18" charset="0"/>
              <a:cs typeface="Times New Roman" panose="02020603050405020304" pitchFamily="18" charset="0"/>
            </a:endParaRPr>
          </a:p>
          <a:p>
            <a:pPr marL="0" indent="0">
              <a:buNone/>
            </a:pPr>
            <a:endParaRPr lang="en-IN" sz="1600" i="1" dirty="0">
              <a:latin typeface="Times New Roman" panose="02020603050405020304" pitchFamily="18" charset="0"/>
              <a:cs typeface="Times New Roman" panose="02020603050405020304" pitchFamily="18" charset="0"/>
            </a:endParaRPr>
          </a:p>
          <a:p>
            <a:pPr marL="0" indent="0">
              <a:buNone/>
            </a:pPr>
            <a:endParaRPr lang="en-IN" sz="1600" i="1" dirty="0">
              <a:latin typeface="Times New Roman" panose="02020603050405020304" pitchFamily="18" charset="0"/>
              <a:cs typeface="Times New Roman" panose="02020603050405020304" pitchFamily="18" charset="0"/>
            </a:endParaRPr>
          </a:p>
          <a:p>
            <a:pPr marL="0" indent="0">
              <a:buNone/>
            </a:pPr>
            <a:endParaRPr lang="en-IN" sz="1600" i="1" dirty="0">
              <a:latin typeface="Times New Roman" panose="02020603050405020304" pitchFamily="18" charset="0"/>
              <a:cs typeface="Times New Roman" panose="02020603050405020304" pitchFamily="18" charset="0"/>
            </a:endParaRPr>
          </a:p>
          <a:p>
            <a:pPr marL="0" indent="0">
              <a:buNone/>
            </a:pP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814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8C87E-2385-CDC2-8B89-8D87F13B2A5F}"/>
              </a:ext>
            </a:extLst>
          </p:cNvPr>
          <p:cNvSpPr>
            <a:spLocks noGrp="1"/>
          </p:cNvSpPr>
          <p:nvPr>
            <p:ph type="title"/>
          </p:nvPr>
        </p:nvSpPr>
        <p:spPr/>
        <p:txBody>
          <a:bodyPr/>
          <a:lstStyle/>
          <a:p>
            <a:r>
              <a:rPr lang="en-IN"/>
              <a:t>Pseudocode</a:t>
            </a:r>
          </a:p>
        </p:txBody>
      </p:sp>
      <p:sp>
        <p:nvSpPr>
          <p:cNvPr id="3" name="Content Placeholder 2">
            <a:extLst>
              <a:ext uri="{FF2B5EF4-FFF2-40B4-BE49-F238E27FC236}">
                <a16:creationId xmlns:a16="http://schemas.microsoft.com/office/drawing/2014/main" id="{472B837E-3E40-5D9B-666D-C10DDD2DC3B5}"/>
              </a:ext>
            </a:extLst>
          </p:cNvPr>
          <p:cNvSpPr>
            <a:spLocks noGrp="1"/>
          </p:cNvSpPr>
          <p:nvPr>
            <p:ph idx="1"/>
          </p:nvPr>
        </p:nvSpPr>
        <p:spPr/>
        <p:txBody>
          <a:bodyPr>
            <a:noAutofit/>
          </a:bodyPr>
          <a:lstStyle/>
          <a:p>
            <a:pPr marL="0" indent="0">
              <a:buNone/>
            </a:pPr>
            <a:r>
              <a:rPr lang="en-IN" sz="2000" b="1" dirty="0"/>
              <a:t>Emergency Ambulance Request: </a:t>
            </a:r>
          </a:p>
          <a:p>
            <a:pPr marL="0" indent="0">
              <a:buNone/>
            </a:pPr>
            <a:r>
              <a:rPr lang="en-IN" sz="1600" dirty="0"/>
              <a:t>Function </a:t>
            </a:r>
            <a:r>
              <a:rPr lang="en-IN" sz="1600" dirty="0" err="1"/>
              <a:t>requestEmergencyAmbulance</a:t>
            </a:r>
            <a:r>
              <a:rPr lang="en-IN" sz="1600" dirty="0"/>
              <a:t>(</a:t>
            </a:r>
            <a:r>
              <a:rPr lang="en-IN" sz="1600" dirty="0" err="1"/>
              <a:t>userId</a:t>
            </a:r>
            <a:r>
              <a:rPr lang="en-IN" sz="1600" dirty="0"/>
              <a:t>): </a:t>
            </a:r>
          </a:p>
          <a:p>
            <a:pPr marL="0" indent="0">
              <a:buNone/>
            </a:pPr>
            <a:r>
              <a:rPr lang="en-IN" sz="1600" dirty="0"/>
              <a:t>user = </a:t>
            </a:r>
            <a:r>
              <a:rPr lang="en-IN" sz="1600" dirty="0" err="1"/>
              <a:t>fetchUserFromDatabase</a:t>
            </a:r>
            <a:r>
              <a:rPr lang="en-IN" sz="1600" dirty="0"/>
              <a:t>(</a:t>
            </a:r>
            <a:r>
              <a:rPr lang="en-IN" sz="1600" dirty="0" err="1"/>
              <a:t>userId</a:t>
            </a:r>
            <a:r>
              <a:rPr lang="en-IN" sz="1600" dirty="0"/>
              <a:t>) </a:t>
            </a:r>
          </a:p>
          <a:p>
            <a:pPr marL="0" indent="0">
              <a:buNone/>
            </a:pPr>
            <a:r>
              <a:rPr lang="en-IN" sz="1600" dirty="0" err="1"/>
              <a:t>userLocation</a:t>
            </a:r>
            <a:r>
              <a:rPr lang="en-IN" sz="1600" dirty="0"/>
              <a:t> = </a:t>
            </a:r>
            <a:r>
              <a:rPr lang="en-IN" sz="1600" dirty="0" err="1"/>
              <a:t>getCurrentLocation</a:t>
            </a:r>
            <a:r>
              <a:rPr lang="en-IN" sz="1600" dirty="0"/>
              <a:t>(user) </a:t>
            </a:r>
          </a:p>
          <a:p>
            <a:pPr marL="0" indent="0">
              <a:buNone/>
            </a:pPr>
            <a:r>
              <a:rPr lang="en-IN" sz="1600" dirty="0" err="1"/>
              <a:t>nearestAmbulance</a:t>
            </a:r>
            <a:r>
              <a:rPr lang="en-IN" sz="1600" dirty="0"/>
              <a:t> = </a:t>
            </a:r>
            <a:r>
              <a:rPr lang="en-IN" sz="1600" dirty="0" err="1"/>
              <a:t>findNearestAvailableAmbulance</a:t>
            </a:r>
            <a:r>
              <a:rPr lang="en-IN" sz="1600" dirty="0"/>
              <a:t>(</a:t>
            </a:r>
            <a:r>
              <a:rPr lang="en-IN" sz="1600" dirty="0" err="1"/>
              <a:t>userLocation</a:t>
            </a:r>
            <a:r>
              <a:rPr lang="en-IN" sz="1600" dirty="0"/>
              <a:t>) </a:t>
            </a:r>
          </a:p>
          <a:p>
            <a:pPr marL="0" indent="0">
              <a:buNone/>
            </a:pPr>
            <a:r>
              <a:rPr lang="en-IN" sz="1600" dirty="0"/>
              <a:t>If </a:t>
            </a:r>
            <a:r>
              <a:rPr lang="en-IN" sz="1600" dirty="0" err="1"/>
              <a:t>nearestAmbulance</a:t>
            </a:r>
            <a:r>
              <a:rPr lang="en-IN" sz="1600" dirty="0"/>
              <a:t> is not None: </a:t>
            </a:r>
          </a:p>
          <a:p>
            <a:pPr marL="0" indent="0">
              <a:buNone/>
            </a:pPr>
            <a:r>
              <a:rPr lang="en-IN" sz="1600" dirty="0" err="1"/>
              <a:t>dispatchAmbulance</a:t>
            </a:r>
            <a:r>
              <a:rPr lang="en-IN" sz="1600" dirty="0"/>
              <a:t>(</a:t>
            </a:r>
            <a:r>
              <a:rPr lang="en-IN" sz="1600" dirty="0" err="1"/>
              <a:t>nearestAmbulance</a:t>
            </a:r>
            <a:r>
              <a:rPr lang="en-IN" sz="1600" dirty="0"/>
              <a:t>, </a:t>
            </a:r>
            <a:r>
              <a:rPr lang="en-IN" sz="1600" dirty="0" err="1"/>
              <a:t>userLocation</a:t>
            </a:r>
            <a:r>
              <a:rPr lang="en-IN" sz="1600" dirty="0"/>
              <a:t>) </a:t>
            </a:r>
            <a:r>
              <a:rPr lang="en-IN" sz="1600" dirty="0" err="1"/>
              <a:t>sendMedicalHistoryToHospital</a:t>
            </a:r>
            <a:r>
              <a:rPr lang="en-IN" sz="1600" dirty="0"/>
              <a:t>(</a:t>
            </a:r>
            <a:r>
              <a:rPr lang="en-IN" sz="1600" dirty="0" err="1"/>
              <a:t>user.medicalHistory</a:t>
            </a:r>
            <a:r>
              <a:rPr lang="en-IN" sz="1600" dirty="0"/>
              <a:t>)</a:t>
            </a:r>
          </a:p>
          <a:p>
            <a:pPr marL="0" indent="0">
              <a:buNone/>
            </a:pPr>
            <a:r>
              <a:rPr lang="en-GB" sz="1600" dirty="0"/>
              <a:t>Return "Ambulance dispatched successfully." </a:t>
            </a:r>
          </a:p>
          <a:p>
            <a:pPr marL="0" indent="0">
              <a:buNone/>
            </a:pPr>
            <a:r>
              <a:rPr lang="en-GB" sz="1600" dirty="0"/>
              <a:t>Else:</a:t>
            </a:r>
          </a:p>
          <a:p>
            <a:pPr marL="0" indent="0">
              <a:buNone/>
            </a:pPr>
            <a:r>
              <a:rPr lang="en-GB" sz="1600" dirty="0"/>
              <a:t>Return "No available ambulances nearby." </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887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EB55A-9149-43FA-D254-3D3DF4FA3D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B988F4-0C1F-8088-5658-51CCF87FAA72}"/>
              </a:ext>
            </a:extLst>
          </p:cNvPr>
          <p:cNvSpPr>
            <a:spLocks noGrp="1"/>
          </p:cNvSpPr>
          <p:nvPr>
            <p:ph type="title"/>
          </p:nvPr>
        </p:nvSpPr>
        <p:spPr/>
        <p:txBody>
          <a:bodyPr/>
          <a:lstStyle/>
          <a:p>
            <a:r>
              <a:rPr lang="en-IN"/>
              <a:t>Pseudocode</a:t>
            </a:r>
          </a:p>
        </p:txBody>
      </p:sp>
      <p:sp>
        <p:nvSpPr>
          <p:cNvPr id="3" name="Content Placeholder 2">
            <a:extLst>
              <a:ext uri="{FF2B5EF4-FFF2-40B4-BE49-F238E27FC236}">
                <a16:creationId xmlns:a16="http://schemas.microsoft.com/office/drawing/2014/main" id="{C86CF642-2308-92E5-6ACD-A3BA05492FB3}"/>
              </a:ext>
            </a:extLst>
          </p:cNvPr>
          <p:cNvSpPr>
            <a:spLocks noGrp="1"/>
          </p:cNvSpPr>
          <p:nvPr>
            <p:ph idx="1"/>
          </p:nvPr>
        </p:nvSpPr>
        <p:spPr/>
        <p:txBody>
          <a:bodyPr>
            <a:noAutofit/>
          </a:bodyPr>
          <a:lstStyle/>
          <a:p>
            <a:pPr marL="0" indent="0">
              <a:buNone/>
            </a:pPr>
            <a:r>
              <a:rPr lang="en-GB" sz="2000" b="1" dirty="0"/>
              <a:t>First Aid Instruction Retrieval: </a:t>
            </a:r>
          </a:p>
          <a:p>
            <a:pPr marL="0" indent="0">
              <a:buNone/>
            </a:pPr>
            <a:r>
              <a:rPr lang="en-GB" sz="1600" dirty="0"/>
              <a:t>Function </a:t>
            </a:r>
            <a:r>
              <a:rPr lang="en-GB" sz="1600" dirty="0" err="1"/>
              <a:t>getFirstAidInstructions</a:t>
            </a:r>
            <a:r>
              <a:rPr lang="en-GB" sz="1600" dirty="0"/>
              <a:t>(</a:t>
            </a:r>
            <a:r>
              <a:rPr lang="en-GB" sz="1600" dirty="0" err="1"/>
              <a:t>emergencyType</a:t>
            </a:r>
            <a:r>
              <a:rPr lang="en-GB" sz="1600" dirty="0"/>
              <a:t>):</a:t>
            </a:r>
          </a:p>
          <a:p>
            <a:pPr marL="0" indent="0">
              <a:buNone/>
            </a:pPr>
            <a:r>
              <a:rPr lang="en-GB" sz="1600" dirty="0"/>
              <a:t> </a:t>
            </a:r>
            <a:r>
              <a:rPr lang="en-GB" sz="1600" dirty="0" err="1"/>
              <a:t>firstAidDatabase</a:t>
            </a:r>
            <a:r>
              <a:rPr lang="en-GB" sz="1600" dirty="0"/>
              <a:t> = { </a:t>
            </a:r>
          </a:p>
          <a:p>
            <a:pPr marL="0" indent="0">
              <a:buNone/>
            </a:pPr>
            <a:r>
              <a:rPr lang="en-GB" sz="1600" dirty="0"/>
              <a:t>"heart attack": "Call emergency services immediately. Chew and swallow an aspirin unless allergic...", "burns": "Cool the burn under running water for at least 10 minutes. Do not apply ice...",</a:t>
            </a:r>
          </a:p>
          <a:p>
            <a:pPr marL="0" indent="0">
              <a:buNone/>
            </a:pPr>
            <a:r>
              <a:rPr lang="en-GB" sz="1600" dirty="0"/>
              <a:t> "stroke": "Use the FAST method: Face drooping, Arm weakness, Speech difficulty, Time to call emergency services...", </a:t>
            </a:r>
          </a:p>
          <a:p>
            <a:pPr marL="0" indent="0">
              <a:buNone/>
            </a:pPr>
            <a:r>
              <a:rPr lang="en-GB" sz="1600" dirty="0"/>
              <a:t>// Additional emergency types and instructions </a:t>
            </a:r>
          </a:p>
          <a:p>
            <a:pPr marL="0" indent="0">
              <a:buNone/>
            </a:pPr>
            <a:r>
              <a:rPr lang="en-GB" sz="1600" dirty="0"/>
              <a:t>} </a:t>
            </a:r>
          </a:p>
          <a:p>
            <a:pPr marL="0" indent="0">
              <a:buNone/>
            </a:pPr>
            <a:r>
              <a:rPr lang="en-GB" sz="1600" dirty="0"/>
              <a:t>instructions = </a:t>
            </a:r>
            <a:r>
              <a:rPr lang="en-GB" sz="1600" dirty="0" err="1"/>
              <a:t>firstAidDatabase.get</a:t>
            </a:r>
            <a:r>
              <a:rPr lang="en-GB" sz="1600" dirty="0"/>
              <a:t>(</a:t>
            </a:r>
            <a:r>
              <a:rPr lang="en-GB" sz="1600" dirty="0" err="1"/>
              <a:t>emergencyType</a:t>
            </a:r>
            <a:r>
              <a:rPr lang="en-GB" sz="1600" dirty="0"/>
              <a:t>)</a:t>
            </a:r>
          </a:p>
          <a:p>
            <a:pPr marL="0" indent="0">
              <a:buNone/>
            </a:pPr>
            <a:r>
              <a:rPr lang="en-GB" sz="1600" dirty="0"/>
              <a:t> If instructions is not None: </a:t>
            </a:r>
          </a:p>
          <a:p>
            <a:pPr marL="0" indent="0">
              <a:buNone/>
            </a:pPr>
            <a:r>
              <a:rPr lang="en-GB" sz="1600" dirty="0"/>
              <a:t>Return instructions</a:t>
            </a:r>
          </a:p>
          <a:p>
            <a:pPr marL="0" indent="0">
              <a:buNone/>
            </a:pPr>
            <a:r>
              <a:rPr lang="en-GB" sz="1600" dirty="0"/>
              <a:t> Else: </a:t>
            </a:r>
          </a:p>
          <a:p>
            <a:pPr marL="0" indent="0">
              <a:buNone/>
            </a:pPr>
            <a:r>
              <a:rPr lang="en-GB" sz="1600" dirty="0"/>
              <a:t>        Return "No instructions available for this emergency type."</a:t>
            </a:r>
            <a:endParaRPr lang="en-IN"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4247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F5FF-EC07-6C3B-264C-B315818B5948}"/>
              </a:ext>
            </a:extLst>
          </p:cNvPr>
          <p:cNvSpPr>
            <a:spLocks noGrp="1"/>
          </p:cNvSpPr>
          <p:nvPr>
            <p:ph type="title"/>
          </p:nvPr>
        </p:nvSpPr>
        <p:spPr/>
        <p:txBody>
          <a:bodyPr/>
          <a:lstStyle/>
          <a:p>
            <a:r>
              <a:rPr lang="en-IN" dirty="0"/>
              <a:t>Screenshots</a:t>
            </a:r>
          </a:p>
        </p:txBody>
      </p:sp>
      <p:pic>
        <p:nvPicPr>
          <p:cNvPr id="6" name="Content Placeholder 5">
            <a:extLst>
              <a:ext uri="{FF2B5EF4-FFF2-40B4-BE49-F238E27FC236}">
                <a16:creationId xmlns:a16="http://schemas.microsoft.com/office/drawing/2014/main" id="{AF072FCB-3F06-2759-BBCB-831F569E1F13}"/>
              </a:ext>
            </a:extLst>
          </p:cNvPr>
          <p:cNvPicPr>
            <a:picLocks noGrp="1" noChangeAspect="1"/>
          </p:cNvPicPr>
          <p:nvPr>
            <p:ph idx="1"/>
          </p:nvPr>
        </p:nvPicPr>
        <p:blipFill>
          <a:blip r:embed="rId2"/>
          <a:stretch>
            <a:fillRect/>
          </a:stretch>
        </p:blipFill>
        <p:spPr>
          <a:xfrm>
            <a:off x="195385" y="1338364"/>
            <a:ext cx="5900615" cy="3280529"/>
          </a:xfrm>
          <a:prstGeom prst="rect">
            <a:avLst/>
          </a:prstGeom>
        </p:spPr>
      </p:pic>
      <p:pic>
        <p:nvPicPr>
          <p:cNvPr id="8" name="Picture 7">
            <a:extLst>
              <a:ext uri="{FF2B5EF4-FFF2-40B4-BE49-F238E27FC236}">
                <a16:creationId xmlns:a16="http://schemas.microsoft.com/office/drawing/2014/main" id="{8D46C535-E61D-3787-F3E3-24CB1166D8B2}"/>
              </a:ext>
            </a:extLst>
          </p:cNvPr>
          <p:cNvPicPr>
            <a:picLocks noChangeAspect="1"/>
          </p:cNvPicPr>
          <p:nvPr/>
        </p:nvPicPr>
        <p:blipFill>
          <a:blip r:embed="rId3"/>
          <a:stretch>
            <a:fillRect/>
          </a:stretch>
        </p:blipFill>
        <p:spPr>
          <a:xfrm>
            <a:off x="6400800" y="1338364"/>
            <a:ext cx="5494215" cy="3280530"/>
          </a:xfrm>
          <a:prstGeom prst="rect">
            <a:avLst/>
          </a:prstGeom>
        </p:spPr>
      </p:pic>
    </p:spTree>
    <p:extLst>
      <p:ext uri="{BB962C8B-B14F-4D97-AF65-F5344CB8AC3E}">
        <p14:creationId xmlns:p14="http://schemas.microsoft.com/office/powerpoint/2010/main" val="2776338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Medical emergencies, ranging from accidents and heart attacks to strokes, can occur unexpectedly Medical emergencies are critical events that demand immediate attention and coordinated action to save lives. Unfortunately, delays, inefficiencies, and lack of accessibility often hinder effective responses, especially in regions with limited healthcare infrastructure. Our app, </a:t>
            </a:r>
            <a:r>
              <a:rPr lang="en-GB" sz="2000" b="1" dirty="0">
                <a:latin typeface="Times New Roman" panose="02020603050405020304" pitchFamily="18" charset="0"/>
                <a:cs typeface="Times New Roman" panose="02020603050405020304" pitchFamily="18" charset="0"/>
              </a:rPr>
              <a:t>Medical Emergency Handling</a:t>
            </a:r>
            <a:r>
              <a:rPr lang="en-GB" sz="2000" dirty="0">
                <a:latin typeface="Times New Roman" panose="02020603050405020304" pitchFamily="18" charset="0"/>
                <a:cs typeface="Times New Roman" panose="02020603050405020304" pitchFamily="18" charset="0"/>
              </a:rPr>
              <a:t>, aims to address these challenges through a user-friendly platform offering features such as primary aid instructions, ambulance and hospital location services via Google Maps, helpline support, and easy access to medicines through Flipkart Health+. By leveraging technology, we aim to enhance the responsiveness and reliability of medical emergency management. and require swift action to prevent severe health outcomes or fatalities. In India, millions face unnecessary delays due to inadequate resources, poor coordination, and lack of public awareness regarding immediate response measures.</a:t>
            </a:r>
            <a:endParaRPr lang="en-GB" sz="20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94706-8AC0-4F55-2524-DEAEF4C49D3E}"/>
              </a:ext>
            </a:extLst>
          </p:cNvPr>
          <p:cNvSpPr>
            <a:spLocks noGrp="1"/>
          </p:cNvSpPr>
          <p:nvPr>
            <p:ph type="title"/>
          </p:nvPr>
        </p:nvSpPr>
        <p:spPr/>
        <p:txBody>
          <a:bodyPr/>
          <a:lstStyle/>
          <a:p>
            <a:r>
              <a:rPr lang="en-IN" dirty="0"/>
              <a:t>Screenshots</a:t>
            </a:r>
          </a:p>
        </p:txBody>
      </p:sp>
      <p:pic>
        <p:nvPicPr>
          <p:cNvPr id="10" name="Content Placeholder 9">
            <a:extLst>
              <a:ext uri="{FF2B5EF4-FFF2-40B4-BE49-F238E27FC236}">
                <a16:creationId xmlns:a16="http://schemas.microsoft.com/office/drawing/2014/main" id="{031BB35F-51A3-FDE8-EEE0-9AC04A94FB1D}"/>
              </a:ext>
            </a:extLst>
          </p:cNvPr>
          <p:cNvPicPr>
            <a:picLocks noGrp="1" noChangeAspect="1"/>
          </p:cNvPicPr>
          <p:nvPr>
            <p:ph idx="1"/>
          </p:nvPr>
        </p:nvPicPr>
        <p:blipFill>
          <a:blip r:embed="rId2"/>
          <a:stretch>
            <a:fillRect/>
          </a:stretch>
        </p:blipFill>
        <p:spPr>
          <a:xfrm>
            <a:off x="226646" y="1612574"/>
            <a:ext cx="5574967" cy="3850380"/>
          </a:xfrm>
          <a:prstGeom prst="rect">
            <a:avLst/>
          </a:prstGeom>
        </p:spPr>
      </p:pic>
      <p:pic>
        <p:nvPicPr>
          <p:cNvPr id="11" name="Picture 10">
            <a:extLst>
              <a:ext uri="{FF2B5EF4-FFF2-40B4-BE49-F238E27FC236}">
                <a16:creationId xmlns:a16="http://schemas.microsoft.com/office/drawing/2014/main" id="{37D77FD1-106D-DE4C-3169-246DD3708DE5}"/>
              </a:ext>
            </a:extLst>
          </p:cNvPr>
          <p:cNvPicPr>
            <a:picLocks noChangeAspect="1"/>
          </p:cNvPicPr>
          <p:nvPr/>
        </p:nvPicPr>
        <p:blipFill>
          <a:blip r:embed="rId3"/>
          <a:stretch>
            <a:fillRect/>
          </a:stretch>
        </p:blipFill>
        <p:spPr>
          <a:xfrm>
            <a:off x="6142892" y="1609308"/>
            <a:ext cx="5534242" cy="3911419"/>
          </a:xfrm>
          <a:prstGeom prst="rect">
            <a:avLst/>
          </a:prstGeom>
        </p:spPr>
      </p:pic>
    </p:spTree>
    <p:extLst>
      <p:ext uri="{BB962C8B-B14F-4D97-AF65-F5344CB8AC3E}">
        <p14:creationId xmlns:p14="http://schemas.microsoft.com/office/powerpoint/2010/main" val="475628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E5841-4524-7981-3516-34E2A9A3B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08F87E-E04C-9544-2F1B-55AE3BDC9274}"/>
              </a:ext>
            </a:extLst>
          </p:cNvPr>
          <p:cNvSpPr>
            <a:spLocks noGrp="1"/>
          </p:cNvSpPr>
          <p:nvPr>
            <p:ph type="title"/>
          </p:nvPr>
        </p:nvSpPr>
        <p:spPr/>
        <p:txBody>
          <a:bodyPr/>
          <a:lstStyle/>
          <a:p>
            <a:r>
              <a:rPr lang="en-IN" dirty="0"/>
              <a:t>Screenshots</a:t>
            </a:r>
          </a:p>
        </p:txBody>
      </p:sp>
      <p:pic>
        <p:nvPicPr>
          <p:cNvPr id="3" name="Content Placeholder 2">
            <a:extLst>
              <a:ext uri="{FF2B5EF4-FFF2-40B4-BE49-F238E27FC236}">
                <a16:creationId xmlns:a16="http://schemas.microsoft.com/office/drawing/2014/main" id="{A7254BCA-69A2-1208-64FA-A02346D10DF9}"/>
              </a:ext>
            </a:extLst>
          </p:cNvPr>
          <p:cNvPicPr>
            <a:picLocks noGrp="1" noChangeAspect="1"/>
          </p:cNvPicPr>
          <p:nvPr>
            <p:ph idx="1"/>
          </p:nvPr>
        </p:nvPicPr>
        <p:blipFill>
          <a:blip r:embed="rId2"/>
          <a:stretch>
            <a:fillRect/>
          </a:stretch>
        </p:blipFill>
        <p:spPr>
          <a:xfrm>
            <a:off x="227714" y="1585717"/>
            <a:ext cx="5675868" cy="4011516"/>
          </a:xfrm>
          <a:prstGeom prst="rect">
            <a:avLst/>
          </a:prstGeom>
        </p:spPr>
      </p:pic>
      <p:pic>
        <p:nvPicPr>
          <p:cNvPr id="5" name="Picture 4">
            <a:extLst>
              <a:ext uri="{FF2B5EF4-FFF2-40B4-BE49-F238E27FC236}">
                <a16:creationId xmlns:a16="http://schemas.microsoft.com/office/drawing/2014/main" id="{29FAD822-8752-42D8-2297-F7ADF6CB2116}"/>
              </a:ext>
            </a:extLst>
          </p:cNvPr>
          <p:cNvPicPr>
            <a:picLocks noChangeAspect="1"/>
          </p:cNvPicPr>
          <p:nvPr/>
        </p:nvPicPr>
        <p:blipFill>
          <a:blip r:embed="rId3"/>
          <a:stretch>
            <a:fillRect/>
          </a:stretch>
        </p:blipFill>
        <p:spPr>
          <a:xfrm>
            <a:off x="6146800" y="1585717"/>
            <a:ext cx="5675868" cy="4011516"/>
          </a:xfrm>
          <a:prstGeom prst="rect">
            <a:avLst/>
          </a:prstGeom>
        </p:spPr>
      </p:pic>
    </p:spTree>
    <p:extLst>
      <p:ext uri="{BB962C8B-B14F-4D97-AF65-F5344CB8AC3E}">
        <p14:creationId xmlns:p14="http://schemas.microsoft.com/office/powerpoint/2010/main" val="773825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4" name="Content Placeholder 3">
            <a:extLst>
              <a:ext uri="{FF2B5EF4-FFF2-40B4-BE49-F238E27FC236}">
                <a16:creationId xmlns:a16="http://schemas.microsoft.com/office/drawing/2014/main" id="{8F6CDF6C-82B8-22A8-793C-C702B54C65E5}"/>
              </a:ext>
            </a:extLst>
          </p:cNvPr>
          <p:cNvSpPr>
            <a:spLocks noGrp="1"/>
          </p:cNvSpPr>
          <p:nvPr>
            <p:ph idx="1"/>
          </p:nvPr>
        </p:nvSpPr>
        <p:spPr>
          <a:xfrm>
            <a:off x="195384" y="1150816"/>
            <a:ext cx="11754338" cy="4952997"/>
          </a:xfrm>
        </p:spPr>
        <p:txBody>
          <a:bodyPr/>
          <a:lstStyle/>
          <a:p>
            <a:pPr marL="57150" indent="0">
              <a:buNone/>
            </a:pPr>
            <a:r>
              <a:rPr lang="en-GB" b="1" dirty="0"/>
              <a:t>General</a:t>
            </a:r>
          </a:p>
          <a:p>
            <a:pPr marL="457200" lvl="1" indent="0">
              <a:buNone/>
            </a:pPr>
            <a:r>
              <a:rPr lang="en-GB" dirty="0"/>
              <a:t> </a:t>
            </a:r>
            <a:r>
              <a:rPr lang="en-GB" sz="1600" dirty="0"/>
              <a:t>For a Medical Emergency Handling System, the literature survey focuses on reviewing research papers, articles, and case studies that discuss emergency response systems, technologies, and methodologies. Below is a structured overview:</a:t>
            </a:r>
          </a:p>
          <a:p>
            <a:pPr marL="57150" indent="0">
              <a:buNone/>
            </a:pPr>
            <a:r>
              <a:rPr lang="en-GB" sz="2000" b="1" dirty="0"/>
              <a:t>Emergency Medical Services (EMS) Systems </a:t>
            </a:r>
          </a:p>
          <a:p>
            <a:pPr lvl="1">
              <a:buFont typeface="Arial" panose="020B0604020202020204" pitchFamily="34" charset="0"/>
              <a:buChar char="•"/>
            </a:pPr>
            <a:r>
              <a:rPr lang="en-GB" sz="1400" b="1" dirty="0"/>
              <a:t>Study Title:</a:t>
            </a:r>
            <a:r>
              <a:rPr lang="en-GB" sz="1400" dirty="0"/>
              <a:t> "Performance Metrics for Emergency Medical Services Systems" </a:t>
            </a:r>
          </a:p>
          <a:p>
            <a:pPr lvl="1">
              <a:buFont typeface="Arial" panose="020B0604020202020204" pitchFamily="34" charset="0"/>
              <a:buChar char="•"/>
            </a:pPr>
            <a:r>
              <a:rPr lang="en-GB" sz="1400" b="1" dirty="0"/>
              <a:t>Authors:</a:t>
            </a:r>
            <a:r>
              <a:rPr lang="en-GB" sz="1400" dirty="0"/>
              <a:t> X et al. </a:t>
            </a:r>
          </a:p>
          <a:p>
            <a:pPr lvl="1">
              <a:buFont typeface="Arial" panose="020B0604020202020204" pitchFamily="34" charset="0"/>
              <a:buChar char="•"/>
            </a:pPr>
            <a:r>
              <a:rPr lang="en-GB" sz="1400" b="1" dirty="0"/>
              <a:t>Key Insights: </a:t>
            </a:r>
          </a:p>
          <a:p>
            <a:pPr marL="857250" lvl="2" indent="0">
              <a:buNone/>
            </a:pPr>
            <a:r>
              <a:rPr lang="en-GB" sz="1200" dirty="0"/>
              <a:t> </a:t>
            </a:r>
            <a:r>
              <a:rPr lang="en-GB" sz="1400" dirty="0"/>
              <a:t>Discusses performance indicators like response time, survival rates, and patient satisfaction. </a:t>
            </a:r>
          </a:p>
          <a:p>
            <a:pPr marL="857250" lvl="2" indent="0">
              <a:buNone/>
            </a:pPr>
            <a:r>
              <a:rPr lang="en-GB" sz="1400" dirty="0"/>
              <a:t> Highlights the importance of time management in pre-hospital care. </a:t>
            </a:r>
          </a:p>
          <a:p>
            <a:pPr marL="857250" lvl="2" indent="0">
              <a:buNone/>
            </a:pPr>
            <a:r>
              <a:rPr lang="en-GB" sz="1400" dirty="0"/>
              <a:t> Suggests integrating GPS and real-time data tracking for improved service delivery. </a:t>
            </a:r>
          </a:p>
          <a:p>
            <a:pPr lvl="1">
              <a:buFont typeface="Arial" panose="020B0604020202020204" pitchFamily="34" charset="0"/>
              <a:buChar char="•"/>
            </a:pPr>
            <a:r>
              <a:rPr lang="en-GB" sz="1400" b="1" dirty="0"/>
              <a:t>Study Title: </a:t>
            </a:r>
            <a:r>
              <a:rPr lang="en-GB" sz="1400" dirty="0"/>
              <a:t>"Challenges in Urban Emergency Medical Services in Developing Countries“</a:t>
            </a:r>
          </a:p>
          <a:p>
            <a:pPr lvl="1">
              <a:buFont typeface="Arial" panose="020B0604020202020204" pitchFamily="34" charset="0"/>
              <a:buChar char="•"/>
            </a:pPr>
            <a:r>
              <a:rPr lang="en-GB" sz="1400" b="1" dirty="0"/>
              <a:t>Authors: </a:t>
            </a:r>
            <a:r>
              <a:rPr lang="en-GB" sz="1400" dirty="0"/>
              <a:t>Y et al. o</a:t>
            </a:r>
          </a:p>
          <a:p>
            <a:pPr lvl="1">
              <a:buFont typeface="Arial" panose="020B0604020202020204" pitchFamily="34" charset="0"/>
              <a:buChar char="•"/>
            </a:pPr>
            <a:r>
              <a:rPr lang="en-GB" sz="1400" b="1" dirty="0"/>
              <a:t>Key Insights: </a:t>
            </a:r>
          </a:p>
          <a:p>
            <a:pPr marL="857250" lvl="2" indent="0">
              <a:buNone/>
            </a:pPr>
            <a:r>
              <a:rPr lang="en-GB" sz="1200" dirty="0"/>
              <a:t> </a:t>
            </a:r>
            <a:r>
              <a:rPr lang="en-GB" sz="1400" dirty="0"/>
              <a:t>Identifies resource constraints and coordination challenges in urban areas. </a:t>
            </a:r>
          </a:p>
          <a:p>
            <a:pPr marL="857250" lvl="2" indent="0">
              <a:buNone/>
            </a:pPr>
            <a:r>
              <a:rPr lang="en-GB" sz="1400" dirty="0"/>
              <a:t>Recommends adopting mobile health technologies and low-cost solutions. </a:t>
            </a: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5" name="Content Placeholder 4">
            <a:extLst>
              <a:ext uri="{FF2B5EF4-FFF2-40B4-BE49-F238E27FC236}">
                <a16:creationId xmlns:a16="http://schemas.microsoft.com/office/drawing/2014/main" id="{9F083CAA-5564-9213-D1AD-C47638664506}"/>
              </a:ext>
            </a:extLst>
          </p:cNvPr>
          <p:cNvSpPr>
            <a:spLocks noGrp="1"/>
          </p:cNvSpPr>
          <p:nvPr>
            <p:ph idx="1"/>
          </p:nvPr>
        </p:nvSpPr>
        <p:spPr/>
        <p:txBody>
          <a:bodyPr/>
          <a:lstStyle/>
          <a:p>
            <a:pPr marL="0" indent="0">
              <a:buNone/>
            </a:pPr>
            <a:r>
              <a:rPr lang="en-GB" sz="2000" b="1" dirty="0"/>
              <a:t>Real-Time Data Sharing and Communication Systems</a:t>
            </a:r>
          </a:p>
          <a:p>
            <a:r>
              <a:rPr lang="en-GB" dirty="0"/>
              <a:t> </a:t>
            </a:r>
            <a:r>
              <a:rPr lang="en-GB" sz="1400" b="1" dirty="0"/>
              <a:t>Study Title: </a:t>
            </a:r>
            <a:r>
              <a:rPr lang="en-GB" sz="1400" dirty="0"/>
              <a:t>"Real-Time Communication for Emergency Medical Services" </a:t>
            </a:r>
          </a:p>
          <a:p>
            <a:r>
              <a:rPr lang="en-GB" sz="1400" b="1" dirty="0"/>
              <a:t>  Authors: </a:t>
            </a:r>
            <a:r>
              <a:rPr lang="en-GB" sz="1400" dirty="0"/>
              <a:t>D et al.</a:t>
            </a:r>
          </a:p>
          <a:p>
            <a:r>
              <a:rPr lang="en-GB" sz="1400" b="1" dirty="0"/>
              <a:t>  Key Insights: </a:t>
            </a:r>
          </a:p>
          <a:p>
            <a:pPr marL="400050" lvl="1" indent="0">
              <a:buNone/>
            </a:pPr>
            <a:r>
              <a:rPr lang="en-GB" sz="1400" dirty="0"/>
              <a:t>Explores cloud-based platforms for data sharing between ambulances and hospitals. </a:t>
            </a:r>
          </a:p>
          <a:p>
            <a:pPr marL="400050" lvl="1" indent="0">
              <a:buNone/>
            </a:pPr>
            <a:r>
              <a:rPr lang="en-GB" sz="1400" dirty="0"/>
              <a:t>Demonstrates </a:t>
            </a:r>
          </a:p>
          <a:p>
            <a:pPr marL="400050" lvl="1" indent="0">
              <a:buNone/>
            </a:pPr>
            <a:r>
              <a:rPr lang="en-GB" sz="1400" dirty="0"/>
              <a:t>the benefits of real-time updates for emergency response teams.</a:t>
            </a:r>
          </a:p>
          <a:p>
            <a:pPr marL="400050" lvl="1" indent="0">
              <a:buNone/>
            </a:pPr>
            <a:endParaRPr lang="en-GB" sz="1400" dirty="0"/>
          </a:p>
          <a:p>
            <a:pPr marL="571500" lvl="1" indent="-171450">
              <a:buFont typeface="Arial" panose="020B0604020202020204" pitchFamily="34" charset="0"/>
              <a:buChar char="•"/>
            </a:pPr>
            <a:r>
              <a:rPr lang="en-GB" sz="1400" b="1" dirty="0"/>
              <a:t>Study Title: </a:t>
            </a:r>
            <a:r>
              <a:rPr lang="en-GB" sz="1400" dirty="0"/>
              <a:t>"Role of 5G Networks in Enhancing EMS Systems" </a:t>
            </a:r>
          </a:p>
          <a:p>
            <a:pPr marL="571500" lvl="1" indent="-171450">
              <a:buFont typeface="Arial" panose="020B0604020202020204" pitchFamily="34" charset="0"/>
              <a:buChar char="•"/>
            </a:pPr>
            <a:r>
              <a:rPr lang="en-GB" sz="1400" dirty="0"/>
              <a:t> </a:t>
            </a:r>
            <a:r>
              <a:rPr lang="en-GB" sz="1400" b="1" dirty="0"/>
              <a:t>Authors: </a:t>
            </a:r>
            <a:r>
              <a:rPr lang="en-GB" sz="1400" dirty="0"/>
              <a:t>E et al. </a:t>
            </a:r>
          </a:p>
          <a:p>
            <a:pPr marL="571500" lvl="1" indent="-171450">
              <a:buFont typeface="Arial" panose="020B0604020202020204" pitchFamily="34" charset="0"/>
              <a:buChar char="•"/>
            </a:pPr>
            <a:r>
              <a:rPr lang="en-GB" sz="1400" b="1" dirty="0"/>
              <a:t> Key Insights: </a:t>
            </a:r>
          </a:p>
          <a:p>
            <a:pPr marL="800100" lvl="2" indent="0">
              <a:buNone/>
            </a:pPr>
            <a:r>
              <a:rPr lang="en-GB" sz="1400" dirty="0"/>
              <a:t> Discusses the potential of 5G for faster communication in EMS. </a:t>
            </a:r>
          </a:p>
          <a:p>
            <a:pPr marL="800100" lvl="2" indent="0">
              <a:buNone/>
            </a:pPr>
            <a:r>
              <a:rPr lang="en-GB" sz="1400" dirty="0"/>
              <a:t>Explores applications like video streaming for remote medical guidance.</a:t>
            </a:r>
          </a:p>
        </p:txBody>
      </p:sp>
    </p:spTree>
    <p:extLst>
      <p:ext uri="{BB962C8B-B14F-4D97-AF65-F5344CB8AC3E}">
        <p14:creationId xmlns:p14="http://schemas.microsoft.com/office/powerpoint/2010/main" val="3340176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lnSpcReduction="10000"/>
          </a:bodyPr>
          <a:lstStyle/>
          <a:p>
            <a:pPr marL="457200" indent="-457200">
              <a:buAutoNum type="arabicPeriod"/>
            </a:pPr>
            <a:r>
              <a:rPr lang="en-IN" sz="2000" b="1" dirty="0"/>
              <a:t>Inefficient Resource Allocation:</a:t>
            </a:r>
          </a:p>
          <a:p>
            <a:pPr lvl="1"/>
            <a:r>
              <a:rPr lang="en-US" sz="1400" b="1" dirty="0"/>
              <a:t> </a:t>
            </a:r>
            <a:r>
              <a:rPr lang="en-GB" sz="1400" b="1" dirty="0"/>
              <a:t>Challenge: </a:t>
            </a:r>
            <a:r>
              <a:rPr lang="en-GB" sz="1400" dirty="0"/>
              <a:t>Ambulances and hospitals are not efficiently allocated based on real-time availability and proximity</a:t>
            </a:r>
          </a:p>
          <a:p>
            <a:pPr lvl="1"/>
            <a:r>
              <a:rPr lang="en-GB" sz="1400" b="1" dirty="0"/>
              <a:t>Impact: </a:t>
            </a:r>
            <a:r>
              <a:rPr lang="en-GB" sz="1400" dirty="0"/>
              <a:t>Critical time is wasted in locating the nearest available resources, leading to poorer patient outcomes..</a:t>
            </a:r>
          </a:p>
          <a:p>
            <a:pPr lvl="1"/>
            <a:r>
              <a:rPr lang="en-GB" sz="1400" b="1" dirty="0"/>
              <a:t>Proposed Solution: </a:t>
            </a:r>
            <a:r>
              <a:rPr lang="en-GB" sz="1400" dirty="0"/>
              <a:t>The app’s integration with real-time location services ensures optimal resource allocation. </a:t>
            </a:r>
          </a:p>
          <a:p>
            <a:pPr marL="457200" indent="-457200">
              <a:buFont typeface="+mj-lt"/>
              <a:buAutoNum type="arabicPeriod"/>
            </a:pPr>
            <a:r>
              <a:rPr lang="en-GB" sz="2000" b="1" dirty="0"/>
              <a:t>Lack of Communication Between Stakeholders:</a:t>
            </a:r>
          </a:p>
          <a:p>
            <a:pPr lvl="1"/>
            <a:r>
              <a:rPr lang="en-GB" sz="1600" b="1" dirty="0"/>
              <a:t> </a:t>
            </a:r>
            <a:r>
              <a:rPr lang="en-GB" sz="1400" b="1" dirty="0"/>
              <a:t>Challenge: </a:t>
            </a:r>
            <a:r>
              <a:rPr lang="en-GB" sz="1400" dirty="0"/>
              <a:t>Poor coordination between emergency service providers, such as hospitals, ambulances, and helplines, disrupts the chain of care.</a:t>
            </a:r>
          </a:p>
          <a:p>
            <a:pPr lvl="1"/>
            <a:r>
              <a:rPr lang="en-GB" sz="1400" b="1" dirty="0"/>
              <a:t>  Impact</a:t>
            </a:r>
            <a:r>
              <a:rPr lang="en-GB" sz="1400" dirty="0"/>
              <a:t>: Miscommunication can lead to overlapping tasks, delays, or incomplete care delivery</a:t>
            </a:r>
          </a:p>
          <a:p>
            <a:pPr lvl="1"/>
            <a:r>
              <a:rPr lang="en-GB" sz="1400" b="1" dirty="0"/>
              <a:t>Proposed Solution: </a:t>
            </a:r>
            <a:r>
              <a:rPr lang="en-GB" sz="1400" dirty="0"/>
              <a:t>The app provides a centralized communication hub for seamless interaction between users, ambulances, and hospitals.</a:t>
            </a:r>
          </a:p>
          <a:p>
            <a:pPr marL="400050">
              <a:buFont typeface="+mj-lt"/>
              <a:buAutoNum type="arabicPeriod"/>
            </a:pPr>
            <a:r>
              <a:rPr lang="en-IN" sz="2000" b="1" dirty="0"/>
              <a:t>Unavailability of Feedback Mechanisms:</a:t>
            </a:r>
          </a:p>
          <a:p>
            <a:pPr lvl="1"/>
            <a:r>
              <a:rPr lang="en-GB" sz="1400" b="1" dirty="0"/>
              <a:t>Challenge: </a:t>
            </a:r>
            <a:r>
              <a:rPr lang="en-GB" sz="1400" dirty="0"/>
              <a:t>Emergency service providers rarely collect user feedback, making it difficult to identify and rectify shortcomings.</a:t>
            </a:r>
          </a:p>
          <a:p>
            <a:pPr lvl="1"/>
            <a:r>
              <a:rPr lang="en-GB" sz="1400" b="1" dirty="0"/>
              <a:t>Impact</a:t>
            </a:r>
            <a:r>
              <a:rPr lang="en-GB" sz="1200" dirty="0"/>
              <a:t>: The lack of feedback loops hampers continuous improvement and quality assurance in emergency services.</a:t>
            </a:r>
          </a:p>
          <a:p>
            <a:pPr lvl="1"/>
            <a:r>
              <a:rPr lang="en-GB" sz="1400" b="1" dirty="0"/>
              <a:t>Proposed Solution: </a:t>
            </a:r>
            <a:r>
              <a:rPr lang="en-GB" sz="1400" dirty="0"/>
              <a:t>A built-in feedback system in the app ensures user insights are collected and used for service enhancements. </a:t>
            </a:r>
            <a:endParaRPr lang="en-GB" sz="1400" b="1" dirty="0"/>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IN" dirty="0"/>
              <a:t>Research Gaps Identified</a:t>
            </a:r>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pPr marL="0" indent="0">
              <a:buNone/>
            </a:pPr>
            <a:r>
              <a:rPr lang="en-US" sz="2000" b="1" dirty="0"/>
              <a:t>4. </a:t>
            </a:r>
            <a:r>
              <a:rPr lang="en-GB" sz="2000" b="1" dirty="0"/>
              <a:t>Low Awareness of Emergency Protocols:</a:t>
            </a:r>
          </a:p>
          <a:p>
            <a:pPr lvl="1"/>
            <a:r>
              <a:rPr lang="en-GB" sz="1400" b="1" dirty="0"/>
              <a:t>Challenge:</a:t>
            </a:r>
            <a:r>
              <a:rPr lang="en-GB" sz="1200" dirty="0"/>
              <a:t> </a:t>
            </a:r>
            <a:r>
              <a:rPr lang="en-GB" sz="1400" dirty="0"/>
              <a:t>A significant portion of the population lacks basic knowledge of emergency protocols and first-aid procedures.</a:t>
            </a:r>
          </a:p>
          <a:p>
            <a:pPr lvl="1"/>
            <a:r>
              <a:rPr lang="en-GB" sz="1400" b="1" dirty="0"/>
              <a:t>Impact:</a:t>
            </a:r>
            <a:r>
              <a:rPr lang="en-GB" sz="1400" dirty="0"/>
              <a:t> People are often unable to provide immediate help during emergencies, leading to preventable complications or fatalities.</a:t>
            </a:r>
          </a:p>
          <a:p>
            <a:pPr lvl="1"/>
            <a:r>
              <a:rPr lang="en-GB" sz="1400" b="1" dirty="0"/>
              <a:t>Proposed Solution: </a:t>
            </a:r>
            <a:r>
              <a:rPr lang="en-GB" sz="1400" dirty="0"/>
              <a:t>The app includes tutorials and awareness campaigns to educate users on essential first-aid techniques and emergency protocols.</a:t>
            </a:r>
            <a:endParaRPr lang="en-US" sz="1400" b="1" dirty="0"/>
          </a:p>
          <a:p>
            <a:pPr marL="0" indent="0">
              <a:buNone/>
            </a:pPr>
            <a:r>
              <a:rPr lang="en-US" sz="2000" b="1" dirty="0"/>
              <a:t>5</a:t>
            </a:r>
            <a:r>
              <a:rPr lang="en-US" sz="2000" dirty="0"/>
              <a:t>.</a:t>
            </a:r>
            <a:r>
              <a:rPr lang="en-IN" sz="2000" dirty="0"/>
              <a:t> </a:t>
            </a:r>
            <a:r>
              <a:rPr lang="en-IN" sz="2000" b="1" dirty="0"/>
              <a:t>Hesitation in Seeking Help:</a:t>
            </a:r>
          </a:p>
          <a:p>
            <a:pPr lvl="1"/>
            <a:r>
              <a:rPr lang="en-GB" sz="1400" b="1" dirty="0"/>
              <a:t>Challenge: </a:t>
            </a:r>
            <a:r>
              <a:rPr lang="en-GB" sz="1400" dirty="0"/>
              <a:t>Cultural stigmas, fear of costs, or distrust in healthcare systems often deter people from seeking emergency help.</a:t>
            </a:r>
          </a:p>
          <a:p>
            <a:pPr lvl="1"/>
            <a:r>
              <a:rPr lang="en-GB" sz="1400" b="1" dirty="0"/>
              <a:t>Impact:</a:t>
            </a:r>
            <a:r>
              <a:rPr lang="en-GB" sz="1400" dirty="0"/>
              <a:t> This results in delayed responses, worsened health conditions, and higher mortality rates. </a:t>
            </a:r>
          </a:p>
          <a:p>
            <a:pPr lvl="1"/>
            <a:r>
              <a:rPr lang="en-GB" sz="1400" b="1" dirty="0"/>
              <a:t>Proposed Solution</a:t>
            </a:r>
            <a:r>
              <a:rPr lang="en-GB" sz="1400" dirty="0"/>
              <a:t>: By offering free emergency resources and building trust through verified services, the app encourages users to seek help without hesitation.</a:t>
            </a:r>
            <a:endParaRPr lang="en-IN" sz="1600" dirty="0"/>
          </a:p>
          <a:p>
            <a:pPr marL="457200" indent="-457200">
              <a:buAutoNum type="arabicPeriod"/>
            </a:pPr>
            <a:endParaRPr lang="en-IN" dirty="0"/>
          </a:p>
        </p:txBody>
      </p:sp>
    </p:spTree>
    <p:extLst>
      <p:ext uri="{BB962C8B-B14F-4D97-AF65-F5344CB8AC3E}">
        <p14:creationId xmlns:p14="http://schemas.microsoft.com/office/powerpoint/2010/main" val="3645434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pPr marL="533400" indent="-457200">
              <a:buFont typeface="+mj-lt"/>
              <a:buAutoNum type="arabicPeriod"/>
            </a:pPr>
            <a:r>
              <a:rPr lang="en-US" b="1" dirty="0">
                <a:latin typeface="Cambria" panose="02040503050406030204" pitchFamily="18" charset="0"/>
                <a:ea typeface="Cambria" panose="02040503050406030204" pitchFamily="18" charset="0"/>
              </a:rPr>
              <a:t>Emergency Navigation</a:t>
            </a:r>
            <a:r>
              <a:rPr lang="en-US" dirty="0">
                <a:latin typeface="Cambria" panose="02040503050406030204" pitchFamily="18" charset="0"/>
                <a:ea typeface="Cambria" panose="02040503050406030204" pitchFamily="18" charset="0"/>
              </a:rPr>
              <a:t>: Provide users with real-time directions to the nearest hospital with the most suitable facilities, considering traffic conditions.</a:t>
            </a:r>
          </a:p>
          <a:p>
            <a:pPr marL="533400" indent="-457200">
              <a:buFont typeface="+mj-lt"/>
              <a:buAutoNum type="arabicPeriod"/>
            </a:pPr>
            <a:r>
              <a:rPr lang="en-US" b="1" dirty="0">
                <a:latin typeface="Cambria" panose="02040503050406030204" pitchFamily="18" charset="0"/>
                <a:ea typeface="Cambria" panose="02040503050406030204" pitchFamily="18" charset="0"/>
              </a:rPr>
              <a:t>Provide real-time hospital proximity</a:t>
            </a:r>
            <a:r>
              <a:rPr lang="en-US" dirty="0">
                <a:latin typeface="Cambria" panose="02040503050406030204" pitchFamily="18" charset="0"/>
                <a:ea typeface="Cambria" panose="02040503050406030204" pitchFamily="18" charset="0"/>
              </a:rPr>
              <a:t> based on location.</a:t>
            </a:r>
          </a:p>
          <a:p>
            <a:pPr marL="533400" indent="-457200">
              <a:buFont typeface="+mj-lt"/>
              <a:buAutoNum type="arabicPeriod"/>
            </a:pPr>
            <a:r>
              <a:rPr lang="en-US" b="1" dirty="0">
                <a:latin typeface="Cambria" panose="02040503050406030204" pitchFamily="18" charset="0"/>
                <a:ea typeface="Cambria" panose="02040503050406030204" pitchFamily="18" charset="0"/>
              </a:rPr>
              <a:t>Display available medical facilities</a:t>
            </a:r>
            <a:r>
              <a:rPr lang="en-US" dirty="0">
                <a:latin typeface="Cambria" panose="02040503050406030204" pitchFamily="18" charset="0"/>
                <a:ea typeface="Cambria" panose="02040503050406030204" pitchFamily="18" charset="0"/>
              </a:rPr>
              <a:t> and specialized treatment options.</a:t>
            </a:r>
          </a:p>
          <a:p>
            <a:pPr marL="533400" indent="-457200">
              <a:buFont typeface="+mj-lt"/>
              <a:buAutoNum type="arabicPeriod"/>
            </a:pPr>
            <a:r>
              <a:rPr lang="en-US" b="1" dirty="0">
                <a:latin typeface="Cambria" panose="02040503050406030204" pitchFamily="18" charset="0"/>
                <a:ea typeface="Cambria" panose="02040503050406030204" pitchFamily="18" charset="0"/>
              </a:rPr>
              <a:t>Ensure access to critical resources</a:t>
            </a:r>
            <a:r>
              <a:rPr lang="en-US" dirty="0">
                <a:latin typeface="Cambria" panose="02040503050406030204" pitchFamily="18" charset="0"/>
                <a:ea typeface="Cambria" panose="02040503050406030204" pitchFamily="18" charset="0"/>
              </a:rPr>
              <a:t> like medicines and blood.</a:t>
            </a:r>
          </a:p>
          <a:p>
            <a:pPr marL="533400" indent="-457200">
              <a:buFont typeface="+mj-lt"/>
              <a:buAutoNum type="arabicPeriod"/>
            </a:pPr>
            <a:r>
              <a:rPr lang="en-US" b="1" dirty="0">
                <a:latin typeface="Cambria" panose="02040503050406030204" pitchFamily="18" charset="0"/>
                <a:ea typeface="Cambria" panose="02040503050406030204" pitchFamily="18" charset="0"/>
              </a:rPr>
              <a:t>Minimize decision-making delays</a:t>
            </a:r>
            <a:r>
              <a:rPr lang="en-US" dirty="0">
                <a:latin typeface="Cambria" panose="02040503050406030204" pitchFamily="18" charset="0"/>
                <a:ea typeface="Cambria" panose="02040503050406030204" pitchFamily="18" charset="0"/>
              </a:rPr>
              <a:t> during medical emergencies.</a:t>
            </a:r>
          </a:p>
          <a:p>
            <a:pPr marL="533400" indent="-457200">
              <a:buFont typeface="+mj-lt"/>
              <a:buAutoNum type="arabicPeriod"/>
            </a:pPr>
            <a:r>
              <a:rPr lang="en-US" b="1" dirty="0">
                <a:latin typeface="Cambria" panose="02040503050406030204" pitchFamily="18" charset="0"/>
                <a:ea typeface="Cambria" panose="02040503050406030204" pitchFamily="18" charset="0"/>
              </a:rPr>
              <a:t>Incorporate User Feedback </a:t>
            </a:r>
            <a:r>
              <a:rPr lang="en-US" dirty="0">
                <a:latin typeface="Cambria" panose="02040503050406030204" pitchFamily="18" charset="0"/>
                <a:ea typeface="Cambria" panose="02040503050406030204" pitchFamily="18" charset="0"/>
              </a:rPr>
              <a:t>on the app's functionality and usability, allowing for ongoing improvements.</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Autofit/>
          </a:bodyPr>
          <a:lstStyle/>
          <a:p>
            <a:pPr marL="0" indent="0">
              <a:buNone/>
            </a:pPr>
            <a:r>
              <a:rPr lang="en-US" sz="2000" b="1" dirty="0">
                <a:latin typeface="Cambria" panose="02040503050406030204" pitchFamily="18" charset="0"/>
                <a:ea typeface="Cambria" panose="02040503050406030204" pitchFamily="18" charset="0"/>
              </a:rPr>
              <a:t>1. Requirement Gathering and Analysis</a:t>
            </a:r>
            <a:r>
              <a:rPr lang="en-US" sz="2000" dirty="0">
                <a:latin typeface="Cambria" panose="02040503050406030204" pitchFamily="18" charset="0"/>
                <a:ea typeface="Cambria" panose="02040503050406030204" pitchFamily="18" charset="0"/>
              </a:rPr>
              <a:t>: Identify key features such as real-time location tracking, hospital proximity, facility information, and user-friendly design.   </a:t>
            </a:r>
          </a:p>
          <a:p>
            <a:pPr marL="0" indent="0">
              <a:buNone/>
            </a:pPr>
            <a:r>
              <a:rPr lang="en-US" sz="2000" dirty="0">
                <a:latin typeface="Cambria" panose="02040503050406030204" pitchFamily="18" charset="0"/>
                <a:ea typeface="Cambria" panose="02040503050406030204" pitchFamily="18" charset="0"/>
              </a:rPr>
              <a:t>- Analyze user needs and emergency response requirements.</a:t>
            </a:r>
          </a:p>
          <a:p>
            <a:pPr marL="0" indent="0">
              <a:buNone/>
            </a:pPr>
            <a:r>
              <a:rPr lang="en-US" sz="2000" b="1" dirty="0">
                <a:latin typeface="Cambria" panose="02040503050406030204" pitchFamily="18" charset="0"/>
                <a:ea typeface="Cambria" panose="02040503050406030204" pitchFamily="18" charset="0"/>
              </a:rPr>
              <a:t>2. Technology Stack </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Google Maps API </a:t>
            </a:r>
            <a:r>
              <a:rPr lang="en-US" sz="2000" dirty="0">
                <a:latin typeface="Cambria" panose="02040503050406030204" pitchFamily="18" charset="0"/>
                <a:ea typeface="Cambria" panose="02040503050406030204" pitchFamily="18" charset="0"/>
              </a:rPr>
              <a:t>for real-time location tracking and proximity-based search for medical facilities.   - Implement </a:t>
            </a:r>
            <a:r>
              <a:rPr lang="en-US" sz="2000" b="1" dirty="0">
                <a:latin typeface="Cambria" panose="02040503050406030204" pitchFamily="18" charset="0"/>
                <a:ea typeface="Cambria" panose="02040503050406030204" pitchFamily="18" charset="0"/>
              </a:rPr>
              <a:t>MongoDB</a:t>
            </a:r>
            <a:r>
              <a:rPr lang="en-US" sz="2000" dirty="0">
                <a:latin typeface="Cambria" panose="02040503050406030204" pitchFamily="18" charset="0"/>
                <a:ea typeface="Cambria" panose="02040503050406030204" pitchFamily="18" charset="0"/>
              </a:rPr>
              <a:t> for storing facility information and user data securely.</a:t>
            </a:r>
          </a:p>
          <a:p>
            <a:pPr marL="0" indent="0">
              <a:buNone/>
            </a:pPr>
            <a:r>
              <a:rPr lang="en-US" sz="2000" b="1" dirty="0">
                <a:latin typeface="Cambria" panose="02040503050406030204" pitchFamily="18" charset="0"/>
                <a:ea typeface="Cambria" panose="02040503050406030204" pitchFamily="18" charset="0"/>
              </a:rPr>
              <a:t>3. Application Design</a:t>
            </a:r>
            <a:r>
              <a:rPr lang="en-US" sz="2000" dirty="0">
                <a:latin typeface="Cambria" panose="02040503050406030204" pitchFamily="18" charset="0"/>
                <a:ea typeface="Cambria" panose="02040503050406030204" pitchFamily="18" charset="0"/>
              </a:rPr>
              <a:t>: Design a user-friendly interface using </a:t>
            </a:r>
            <a:r>
              <a:rPr lang="en-US" sz="2000" b="1" dirty="0">
                <a:latin typeface="Cambria" panose="02040503050406030204" pitchFamily="18" charset="0"/>
                <a:ea typeface="Cambria" panose="02040503050406030204" pitchFamily="18" charset="0"/>
              </a:rPr>
              <a:t>Figma</a:t>
            </a:r>
            <a:r>
              <a:rPr lang="en-US" sz="2000" dirty="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Focus on simple navigation, easy access to emergency features, and real-time updates.</a:t>
            </a:r>
          </a:p>
          <a:p>
            <a:pPr marL="0" indent="0">
              <a:buNone/>
            </a:pPr>
            <a:r>
              <a:rPr lang="en-US" sz="2000" b="1" dirty="0">
                <a:latin typeface="Cambria" panose="02040503050406030204" pitchFamily="18" charset="0"/>
                <a:ea typeface="Cambria" panose="02040503050406030204" pitchFamily="18" charset="0"/>
              </a:rPr>
              <a:t>4. Development</a:t>
            </a:r>
            <a:r>
              <a:rPr lang="en-US" sz="2000" dirty="0">
                <a:latin typeface="Cambria" panose="02040503050406030204" pitchFamily="18" charset="0"/>
                <a:ea typeface="Cambria" panose="02040503050406030204" pitchFamily="18" charset="0"/>
              </a:rPr>
              <a:t>:   - Front-End: Develop the mobile interface using </a:t>
            </a:r>
            <a:r>
              <a:rPr lang="en-US" sz="2000" b="1" dirty="0">
                <a:latin typeface="Cambria" panose="02040503050406030204" pitchFamily="18" charset="0"/>
                <a:ea typeface="Cambria" panose="02040503050406030204" pitchFamily="18" charset="0"/>
              </a:rPr>
              <a:t>Android Studio</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Back-End: Build server-side logic using </a:t>
            </a:r>
            <a:r>
              <a:rPr lang="en-US" sz="2000" b="1" dirty="0">
                <a:latin typeface="Cambria" panose="02040503050406030204" pitchFamily="18" charset="0"/>
                <a:ea typeface="Cambria" panose="02040503050406030204" pitchFamily="18" charset="0"/>
              </a:rPr>
              <a:t>Java/Kotlin</a:t>
            </a:r>
            <a:r>
              <a:rPr lang="en-US" sz="2000" dirty="0">
                <a:latin typeface="Cambria" panose="02040503050406030204" pitchFamily="18" charset="0"/>
                <a:ea typeface="Cambria" panose="02040503050406030204" pitchFamily="18" charset="0"/>
              </a:rPr>
              <a:t> for managing user data, real-time updates, and integration with APIs.</a:t>
            </a:r>
          </a:p>
          <a:p>
            <a:pPr marL="0" indent="0">
              <a:buNone/>
            </a:pPr>
            <a:r>
              <a:rPr lang="en-US" sz="2000" dirty="0">
                <a:latin typeface="Cambria" panose="02040503050406030204" pitchFamily="18" charset="0"/>
                <a:ea typeface="Cambria" panose="02040503050406030204" pitchFamily="18" charset="0"/>
              </a:rPr>
              <a:t>- Google Maps API Integration: Implement Google Maps API to display real-time location, nearby hospitals, and navigation routes.</a:t>
            </a: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a:bodyPr>
          <a:lstStyle/>
          <a:p>
            <a:pPr marL="0" indent="0">
              <a:buNone/>
            </a:pPr>
            <a:r>
              <a:rPr lang="en-US" dirty="0">
                <a:latin typeface="Cambria" panose="02040503050406030204" pitchFamily="18" charset="0"/>
                <a:ea typeface="Cambria" panose="02040503050406030204" pitchFamily="18" charset="0"/>
              </a:rPr>
              <a:t>5</a:t>
            </a:r>
            <a:r>
              <a:rPr lang="en-US" sz="2000" dirty="0">
                <a:latin typeface="Cambria" panose="02040503050406030204" pitchFamily="18" charset="0"/>
                <a:ea typeface="Cambria" panose="02040503050406030204" pitchFamily="18" charset="0"/>
              </a:rPr>
              <a:t>. </a:t>
            </a:r>
            <a:r>
              <a:rPr lang="en-US" sz="2000" b="1" dirty="0">
                <a:latin typeface="Cambria" panose="02040503050406030204" pitchFamily="18" charset="0"/>
                <a:ea typeface="Cambria" panose="02040503050406030204" pitchFamily="18" charset="0"/>
              </a:rPr>
              <a:t>Database Integration</a:t>
            </a:r>
            <a:r>
              <a:rPr lang="en-US" sz="2000" dirty="0">
                <a:latin typeface="Cambria" panose="02040503050406030204" pitchFamily="18" charset="0"/>
                <a:ea typeface="Cambria" panose="02040503050406030204" pitchFamily="18" charset="0"/>
              </a:rPr>
              <a:t>:   - Create a database of hospitals and healthcare facilities with detailed information on services, contact details, and proximity.   </a:t>
            </a:r>
          </a:p>
          <a:p>
            <a:pPr marL="0" indent="0">
              <a:buNone/>
            </a:pPr>
            <a:r>
              <a:rPr lang="en-US" sz="2000" dirty="0">
                <a:latin typeface="Cambria" panose="02040503050406030204" pitchFamily="18" charset="0"/>
                <a:ea typeface="Cambria" panose="02040503050406030204" pitchFamily="18" charset="0"/>
              </a:rPr>
              <a:t>- Implement secure data handling practices for user privacy.</a:t>
            </a:r>
          </a:p>
          <a:p>
            <a:pPr marL="0" indent="0">
              <a:buNone/>
            </a:pPr>
            <a:r>
              <a:rPr lang="en-US" sz="2000" dirty="0">
                <a:latin typeface="Cambria" panose="02040503050406030204" pitchFamily="18" charset="0"/>
                <a:ea typeface="Cambria" panose="02040503050406030204" pitchFamily="18" charset="0"/>
              </a:rPr>
              <a:t>6. </a:t>
            </a:r>
            <a:r>
              <a:rPr lang="en-US" sz="2000" b="1" dirty="0">
                <a:latin typeface="Cambria" panose="02040503050406030204" pitchFamily="18" charset="0"/>
                <a:ea typeface="Cambria" panose="02040503050406030204" pitchFamily="18" charset="0"/>
              </a:rPr>
              <a:t>Testing</a:t>
            </a:r>
            <a:r>
              <a:rPr lang="en-US" sz="2000" dirty="0">
                <a:latin typeface="Cambria" panose="02040503050406030204" pitchFamily="18" charset="0"/>
                <a:ea typeface="Cambria" panose="02040503050406030204" pitchFamily="18" charset="0"/>
              </a:rPr>
              <a:t>:   - Perform </a:t>
            </a:r>
            <a:r>
              <a:rPr lang="en-US" sz="2000" b="1" dirty="0">
                <a:latin typeface="Cambria" panose="02040503050406030204" pitchFamily="18" charset="0"/>
                <a:ea typeface="Cambria" panose="02040503050406030204" pitchFamily="18" charset="0"/>
              </a:rPr>
              <a:t>Unit Testing </a:t>
            </a:r>
            <a:r>
              <a:rPr lang="en-US" sz="2000" dirty="0">
                <a:latin typeface="Cambria" panose="02040503050406030204" pitchFamily="18" charset="0"/>
                <a:ea typeface="Cambria" panose="02040503050406030204" pitchFamily="18" charset="0"/>
              </a:rPr>
              <a:t>to validate each function individually.  </a:t>
            </a:r>
          </a:p>
          <a:p>
            <a:pPr marL="0" indent="0">
              <a:buNone/>
            </a:pPr>
            <a:r>
              <a:rPr lang="en-US" sz="2000" dirty="0">
                <a:latin typeface="Cambria" panose="02040503050406030204" pitchFamily="18" charset="0"/>
                <a:ea typeface="Cambria" panose="02040503050406030204" pitchFamily="18" charset="0"/>
              </a:rPr>
              <a:t> - </a:t>
            </a:r>
            <a:r>
              <a:rPr lang="en-US" sz="2000" b="1" dirty="0">
                <a:latin typeface="Cambria" panose="02040503050406030204" pitchFamily="18" charset="0"/>
                <a:ea typeface="Cambria" panose="02040503050406030204" pitchFamily="18" charset="0"/>
              </a:rPr>
              <a:t>User Acceptance Testing</a:t>
            </a:r>
            <a:r>
              <a:rPr lang="en-US" sz="2000" dirty="0">
                <a:latin typeface="Cambria" panose="02040503050406030204" pitchFamily="18" charset="0"/>
                <a:ea typeface="Cambria" panose="02040503050406030204" pitchFamily="18" charset="0"/>
              </a:rPr>
              <a:t>  to ensure the app meets user expectations.  </a:t>
            </a:r>
          </a:p>
          <a:p>
            <a:pPr marL="0" indent="0">
              <a:buNone/>
            </a:pPr>
            <a:r>
              <a:rPr lang="en-US" sz="2000" dirty="0">
                <a:latin typeface="Cambria" panose="02040503050406030204" pitchFamily="18" charset="0"/>
                <a:ea typeface="Cambria" panose="02040503050406030204" pitchFamily="18" charset="0"/>
              </a:rPr>
              <a:t> - Test the app’s performance, usability, and reliability under various emergency scenarios.</a:t>
            </a:r>
          </a:p>
          <a:p>
            <a:pPr marL="0" indent="0">
              <a:buNone/>
            </a:pPr>
            <a:r>
              <a:rPr lang="en-US" sz="2000" dirty="0">
                <a:latin typeface="Cambria" panose="02040503050406030204" pitchFamily="18" charset="0"/>
                <a:ea typeface="Cambria" panose="02040503050406030204" pitchFamily="18" charset="0"/>
              </a:rPr>
              <a:t>7. </a:t>
            </a:r>
            <a:r>
              <a:rPr lang="en-US" sz="2000" b="1" dirty="0">
                <a:latin typeface="Cambria" panose="02040503050406030204" pitchFamily="18" charset="0"/>
                <a:ea typeface="Cambria" panose="02040503050406030204" pitchFamily="18" charset="0"/>
              </a:rPr>
              <a:t>Deployment and Maintenance</a:t>
            </a:r>
            <a:r>
              <a:rPr lang="en-US" sz="2000" dirty="0">
                <a:latin typeface="Cambria" panose="02040503050406030204" pitchFamily="18" charset="0"/>
                <a:ea typeface="Cambria" panose="02040503050406030204" pitchFamily="18" charset="0"/>
              </a:rPr>
              <a:t>:   - Deploy the application on </a:t>
            </a:r>
            <a:r>
              <a:rPr lang="en-US" sz="2000" b="1" dirty="0">
                <a:latin typeface="Cambria" panose="02040503050406030204" pitchFamily="18" charset="0"/>
                <a:ea typeface="Cambria" panose="02040503050406030204" pitchFamily="18" charset="0"/>
              </a:rPr>
              <a:t>Google Play Store</a:t>
            </a:r>
            <a:r>
              <a:rPr lang="en-US" sz="2000" dirty="0">
                <a:latin typeface="Cambria" panose="02040503050406030204" pitchFamily="18" charset="0"/>
                <a:ea typeface="Cambria" panose="02040503050406030204" pitchFamily="18" charset="0"/>
              </a:rPr>
              <a:t> </a:t>
            </a:r>
          </a:p>
          <a:p>
            <a:pPr marL="0" indent="0">
              <a:buNone/>
            </a:pPr>
            <a:r>
              <a:rPr lang="en-US" sz="2000" dirty="0">
                <a:latin typeface="Cambria" panose="02040503050406030204" pitchFamily="18" charset="0"/>
                <a:ea typeface="Cambria" panose="02040503050406030204" pitchFamily="18" charset="0"/>
              </a:rPr>
              <a:t>- Set up a feedback loop for continuous improvements and bug fixes.</a:t>
            </a:r>
          </a:p>
          <a:p>
            <a:pPr marL="0" indent="0">
              <a:buNone/>
            </a:pPr>
            <a:r>
              <a:rPr lang="en-US" sz="2000" dirty="0">
                <a:latin typeface="Cambria" panose="02040503050406030204" pitchFamily="18" charset="0"/>
                <a:ea typeface="Cambria" panose="02040503050406030204" pitchFamily="18" charset="0"/>
              </a:rPr>
              <a:t>8. </a:t>
            </a:r>
            <a:r>
              <a:rPr lang="en-US" sz="2000" b="1" dirty="0">
                <a:latin typeface="Cambria" panose="02040503050406030204" pitchFamily="18" charset="0"/>
                <a:ea typeface="Cambria" panose="02040503050406030204" pitchFamily="18" charset="0"/>
              </a:rPr>
              <a:t>User Feedback and Updates</a:t>
            </a:r>
            <a:r>
              <a:rPr lang="en-US" sz="2000" dirty="0">
                <a:latin typeface="Cambria" panose="02040503050406030204" pitchFamily="18" charset="0"/>
                <a:ea typeface="Cambria" panose="02040503050406030204" pitchFamily="18" charset="0"/>
              </a:rPr>
              <a:t>:   - Collect user feedback to enhance features and improve user experience.   </a:t>
            </a:r>
          </a:p>
          <a:p>
            <a:pPr marL="0" indent="0">
              <a:buNone/>
            </a:pPr>
            <a:r>
              <a:rPr lang="en-US" sz="2000" dirty="0">
                <a:latin typeface="Cambria" panose="02040503050406030204" pitchFamily="18" charset="0"/>
                <a:ea typeface="Cambria" panose="02040503050406030204" pitchFamily="18" charset="0"/>
              </a:rPr>
              <a:t>- Regularly update the hospital database and refine the app based on feedback and changing needs.</a:t>
            </a:r>
            <a:endParaRPr lang="en-GB" sz="2000" dirty="0">
              <a:latin typeface="Cambria" panose="02040503050406030204" pitchFamily="18" charset="0"/>
              <a:ea typeface="Cambria" panose="02040503050406030204" pitchFamily="18" charset="0"/>
            </a:endParaRPr>
          </a:p>
          <a:p>
            <a:endParaRPr lang="en-GB" dirty="0"/>
          </a:p>
        </p:txBody>
      </p:sp>
    </p:spTree>
    <p:extLst>
      <p:ext uri="{BB962C8B-B14F-4D97-AF65-F5344CB8AC3E}">
        <p14:creationId xmlns:p14="http://schemas.microsoft.com/office/powerpoint/2010/main" val="871737639"/>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769DF9-496B-40F3-B325-16B8765D4225}">
  <ds:schemaRefs>
    <ds:schemaRef ds:uri="http://schemas.microsoft.com/sharepoint/v3/contenttype/forms"/>
  </ds:schemaRefs>
</ds:datastoreItem>
</file>

<file path=customXml/itemProps2.xml><?xml version="1.0" encoding="utf-8"?>
<ds:datastoreItem xmlns:ds="http://schemas.openxmlformats.org/officeDocument/2006/customXml" ds:itemID="{DE826852-2AD4-4B4C-8802-78B0FC926742}">
  <ds:schemaRefs>
    <ds:schemaRef ds:uri="http://schemas.microsoft.com/office/2006/metadata/properties"/>
    <ds:schemaRef ds:uri="http://schemas.microsoft.com/office/infopath/2007/PartnerControls"/>
    <ds:schemaRef ds:uri="ed62f681-7444-4666-891e-c71d42de2ddf"/>
    <ds:schemaRef ds:uri="b8676f30-e579-463a-a8aa-821338b00374"/>
  </ds:schemaRefs>
</ds:datastoreItem>
</file>

<file path=customXml/itemProps3.xml><?xml version="1.0" encoding="utf-8"?>
<ds:datastoreItem xmlns:ds="http://schemas.openxmlformats.org/officeDocument/2006/customXml" ds:itemID="{992D9314-741E-415F-9D1F-A0BA3FFE04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d62f681-7444-4666-891e-c71d42de2ddf"/>
    <ds:schemaRef ds:uri="b8676f30-e579-463a-a8aa-821338b003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Bioinformatics</Template>
  <TotalTime>952</TotalTime>
  <Words>2120</Words>
  <Application>Microsoft Office PowerPoint</Application>
  <PresentationFormat>Widescreen</PresentationFormat>
  <Paragraphs>187</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Bookman Old Style</vt:lpstr>
      <vt:lpstr>Calibri</vt:lpstr>
      <vt:lpstr>Cambria</vt:lpstr>
      <vt:lpstr>Times New Roman</vt:lpstr>
      <vt:lpstr>Verdana</vt:lpstr>
      <vt:lpstr>Wingdings</vt:lpstr>
      <vt:lpstr>Bioinformatics</vt:lpstr>
      <vt:lpstr>Medical Emergency Handling</vt:lpstr>
      <vt:lpstr>Introduction</vt:lpstr>
      <vt:lpstr>Literature Review</vt:lpstr>
      <vt:lpstr>Literature Review</vt:lpstr>
      <vt:lpstr>Research Gaps Identified</vt:lpstr>
      <vt:lpstr>Research Gaps Identified</vt:lpstr>
      <vt:lpstr>Objectives</vt:lpstr>
      <vt:lpstr>Proposed Methodology</vt:lpstr>
      <vt:lpstr>Proposed Methodology</vt:lpstr>
      <vt:lpstr>Timeline of Project</vt:lpstr>
      <vt:lpstr>Outcomes</vt:lpstr>
      <vt:lpstr>Conclusion</vt:lpstr>
      <vt:lpstr>Github Link</vt:lpstr>
      <vt:lpstr>References</vt:lpstr>
      <vt:lpstr>References</vt:lpstr>
      <vt:lpstr>Pseudocode</vt:lpstr>
      <vt:lpstr>Pseudocode</vt:lpstr>
      <vt:lpstr>Pseudocode</vt:lpstr>
      <vt:lpstr>Screenshots</vt:lpstr>
      <vt:lpstr>Screenshots</vt:lpstr>
      <vt:lpstr>Screenshots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Sagar Biradar</cp:lastModifiedBy>
  <cp:revision>30</cp:revision>
  <dcterms:created xsi:type="dcterms:W3CDTF">2023-03-16T03:26:27Z</dcterms:created>
  <dcterms:modified xsi:type="dcterms:W3CDTF">2025-01-20T06:38:10Z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