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DDD0-DF9E-4181-AD22-88C501B9B7EC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8004-4C25-4935-9A39-CC46AFDF4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DDD0-DF9E-4181-AD22-88C501B9B7EC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8004-4C25-4935-9A39-CC46AFDF4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5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DDD0-DF9E-4181-AD22-88C501B9B7EC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8004-4C25-4935-9A39-CC46AFDF4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8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DDD0-DF9E-4181-AD22-88C501B9B7EC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8004-4C25-4935-9A39-CC46AFDF4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0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DDD0-DF9E-4181-AD22-88C501B9B7EC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8004-4C25-4935-9A39-CC46AFDF4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2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DDD0-DF9E-4181-AD22-88C501B9B7EC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8004-4C25-4935-9A39-CC46AFDF4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2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DDD0-DF9E-4181-AD22-88C501B9B7EC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8004-4C25-4935-9A39-CC46AFDF4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DDD0-DF9E-4181-AD22-88C501B9B7EC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8004-4C25-4935-9A39-CC46AFDF4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1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DDD0-DF9E-4181-AD22-88C501B9B7EC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8004-4C25-4935-9A39-CC46AFDF4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7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DDD0-DF9E-4181-AD22-88C501B9B7EC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8004-4C25-4935-9A39-CC46AFDF4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0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DDD0-DF9E-4181-AD22-88C501B9B7EC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8004-4C25-4935-9A39-CC46AFDF4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BDDD0-DF9E-4181-AD22-88C501B9B7EC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8004-4C25-4935-9A39-CC46AFDF4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3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of Experiments – Term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8860"/>
            <a:ext cx="9144000" cy="1655762"/>
          </a:xfrm>
        </p:spPr>
        <p:txBody>
          <a:bodyPr>
            <a:normAutofit fontScale="62500" lnSpcReduction="20000"/>
          </a:bodyPr>
          <a:lstStyle/>
          <a:p>
            <a:r>
              <a:rPr lang="en-US" sz="4600" dirty="0" smtClean="0"/>
              <a:t>Variation </a:t>
            </a:r>
            <a:r>
              <a:rPr lang="en-US" sz="4600" dirty="0" smtClean="0"/>
              <a:t>of body weight due to diabetes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</a:t>
            </a:r>
            <a:r>
              <a:rPr lang="en-US" dirty="0" smtClean="0"/>
              <a:t>                                                               </a:t>
            </a:r>
            <a:r>
              <a:rPr lang="en-US" dirty="0" smtClean="0"/>
              <a:t>Sagar Satyanarayana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08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References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United Network for </a:t>
            </a:r>
            <a:r>
              <a:rPr lang="en-US" smtClean="0"/>
              <a:t>Organ Sharing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Block Design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291370"/>
              </p:ext>
            </p:extLst>
          </p:nvPr>
        </p:nvGraphicFramePr>
        <p:xfrm>
          <a:off x="1262131" y="2292439"/>
          <a:ext cx="8950816" cy="32197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8501"/>
                <a:gridCol w="2145201"/>
                <a:gridCol w="2258557"/>
                <a:gridCol w="2258557"/>
              </a:tblGrid>
              <a:tr h="19136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 diabetes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Diabetes from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0-10 Years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Diabetes from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&gt;10 Years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265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White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80.25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94.57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88.21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265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Black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82.25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92.41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88.46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265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Asian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67.16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71.86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70.36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265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Hispanic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77.66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84.23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80.18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83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of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Independence  of cases</a:t>
            </a:r>
          </a:p>
          <a:p>
            <a:pPr lvl="0"/>
            <a:r>
              <a:rPr lang="en-US" dirty="0"/>
              <a:t>Normality</a:t>
            </a:r>
          </a:p>
          <a:p>
            <a:pPr lvl="0"/>
            <a:r>
              <a:rPr lang="en-US" dirty="0"/>
              <a:t>Homogeneity of variances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4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 of cases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143375" y="2195512"/>
            <a:ext cx="3905250" cy="246697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663967"/>
              </p:ext>
            </p:extLst>
          </p:nvPr>
        </p:nvGraphicFramePr>
        <p:xfrm>
          <a:off x="4876801" y="5035639"/>
          <a:ext cx="3171824" cy="13265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780"/>
                <a:gridCol w="694484"/>
                <a:gridCol w="825780"/>
                <a:gridCol w="825780"/>
              </a:tblGrid>
              <a:tr h="663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0.261648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0.565803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63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DW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1.082001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&gt;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70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95700" y="1600200"/>
            <a:ext cx="4800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9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1209675"/>
            <a:ext cx="59436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2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Homogeneity of Variance – Bartlett Test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187776"/>
              </p:ext>
            </p:extLst>
          </p:nvPr>
        </p:nvGraphicFramePr>
        <p:xfrm>
          <a:off x="1671391" y="1891642"/>
          <a:ext cx="8128000" cy="671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671253"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415546"/>
              </p:ext>
            </p:extLst>
          </p:nvPr>
        </p:nvGraphicFramePr>
        <p:xfrm>
          <a:off x="1581239" y="343710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D4Rbar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209.695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09104" y="4481848"/>
            <a:ext cx="750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Since all ranges are within D4Rbar, Homogeneity of variance can be assumed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1018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383271"/>
              </p:ext>
            </p:extLst>
          </p:nvPr>
        </p:nvGraphicFramePr>
        <p:xfrm>
          <a:off x="2021978" y="1957586"/>
          <a:ext cx="8023542" cy="28462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7257"/>
                <a:gridCol w="1337257"/>
                <a:gridCol w="1337257"/>
                <a:gridCol w="1337257"/>
                <a:gridCol w="1337257"/>
                <a:gridCol w="1337257"/>
              </a:tblGrid>
              <a:tr h="4299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 test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 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778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row/ethnicity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643.1149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214.3716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45.15197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778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column/diabetes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160.4345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80.21726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99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error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28.48668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4.747781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99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832.0361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702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SNK Test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791957"/>
              </p:ext>
            </p:extLst>
          </p:nvPr>
        </p:nvGraphicFramePr>
        <p:xfrm>
          <a:off x="1751527" y="2421227"/>
          <a:ext cx="2714669" cy="10359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8787"/>
                <a:gridCol w="862941"/>
                <a:gridCol w="862941"/>
              </a:tblGrid>
              <a:tr h="3453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Difference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 76.83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 81.8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3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 85.77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53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 81.8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-7601.2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350041"/>
              </p:ext>
            </p:extLst>
          </p:nvPr>
        </p:nvGraphicFramePr>
        <p:xfrm>
          <a:off x="5988676" y="2318198"/>
          <a:ext cx="2356834" cy="11389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624"/>
                <a:gridCol w="791105"/>
                <a:gridCol w="791105"/>
              </a:tblGrid>
              <a:tr h="3796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Yardstick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 76.83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 81.8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96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 85.77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10.06079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8.219429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96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 81.8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8.219429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34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152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Design of Experiments – Term Project</vt:lpstr>
      <vt:lpstr>Randomized Block Design</vt:lpstr>
      <vt:lpstr>Assumptions of ANOVA</vt:lpstr>
      <vt:lpstr>Independence of cases </vt:lpstr>
      <vt:lpstr>Normality</vt:lpstr>
      <vt:lpstr>PowerPoint Presentation</vt:lpstr>
      <vt:lpstr>Homogeneity of Variance – Bartlett Test</vt:lpstr>
      <vt:lpstr>ANOVA</vt:lpstr>
      <vt:lpstr>SNK Test</vt:lpstr>
      <vt:lpstr>References</vt:lpstr>
    </vt:vector>
  </TitlesOfParts>
  <Company>UNC Charlotte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Experiments – Term Project</dc:title>
  <dc:creator>Sagar Satyanarayana</dc:creator>
  <cp:lastModifiedBy>Sagar Satyanarayana</cp:lastModifiedBy>
  <cp:revision>5</cp:revision>
  <dcterms:created xsi:type="dcterms:W3CDTF">2017-11-03T02:15:56Z</dcterms:created>
  <dcterms:modified xsi:type="dcterms:W3CDTF">2017-11-03T02:36:16Z</dcterms:modified>
</cp:coreProperties>
</file>