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92A5-E549-452C-86E7-2485DF50EC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7EF1-B6DC-4373-BA33-66433A2470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92A5-E549-452C-86E7-2485DF50EC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7EF1-B6DC-4373-BA33-66433A2470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92A5-E549-452C-86E7-2485DF50EC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7EF1-B6DC-4373-BA33-66433A2470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92A5-E549-452C-86E7-2485DF50EC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7EF1-B6DC-4373-BA33-66433A2470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92A5-E549-452C-86E7-2485DF50EC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7EF1-B6DC-4373-BA33-66433A2470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92A5-E549-452C-86E7-2485DF50ECB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7EF1-B6DC-4373-BA33-66433A2470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92A5-E549-452C-86E7-2485DF50ECB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7EF1-B6DC-4373-BA33-66433A2470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92A5-E549-452C-86E7-2485DF50ECB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7EF1-B6DC-4373-BA33-66433A2470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92A5-E549-452C-86E7-2485DF50ECB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7EF1-B6DC-4373-BA33-66433A2470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92A5-E549-452C-86E7-2485DF50ECB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7EF1-B6DC-4373-BA33-66433A2470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92A5-E549-452C-86E7-2485DF50ECB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7EF1-B6DC-4373-BA33-66433A2470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E92A5-E549-452C-86E7-2485DF50EC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D7EF1-B6DC-4373-BA33-66433A24704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Tic-</a:t>
            </a:r>
            <a:r>
              <a:rPr lang="en-US" b="1" dirty="0" err="1" smtClean="0">
                <a:solidFill>
                  <a:srgbClr val="0000FF"/>
                </a:solidFill>
              </a:rPr>
              <a:t>Tac</a:t>
            </a:r>
            <a:r>
              <a:rPr lang="en-US" b="1" dirty="0" smtClean="0">
                <a:solidFill>
                  <a:srgbClr val="0000FF"/>
                </a:solidFill>
              </a:rPr>
              <a:t>-Toe</a:t>
            </a:r>
            <a:br>
              <a:rPr lang="en-US" dirty="0" smtClean="0"/>
            </a:br>
            <a:r>
              <a:rPr lang="en-US" dirty="0" smtClean="0"/>
              <a:t>Non-AI and AI technique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Priyadarshan</a:t>
            </a:r>
            <a:r>
              <a:rPr lang="en-US" dirty="0" smtClean="0"/>
              <a:t> </a:t>
            </a:r>
            <a:r>
              <a:rPr lang="en-US" dirty="0" err="1" smtClean="0"/>
              <a:t>Dhabe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sz="2000" b="1" dirty="0" err="1" smtClean="0"/>
              <a:t>Ph.D</a:t>
            </a:r>
            <a:r>
              <a:rPr lang="en-US" sz="2000" b="1" dirty="0" smtClean="0"/>
              <a:t> (IIT Bombay)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1066800"/>
          </a:xfrm>
        </p:spPr>
        <p:txBody>
          <a:bodyPr/>
          <a:lstStyle/>
          <a:p>
            <a:r>
              <a:rPr lang="en-US" dirty="0" smtClean="0"/>
              <a:t>How to select the best possible move?- using scores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Tic-</a:t>
            </a:r>
            <a:r>
              <a:rPr lang="en-US" dirty="0" err="1" smtClean="0"/>
              <a:t>Tac</a:t>
            </a:r>
            <a:r>
              <a:rPr lang="en-US" dirty="0" smtClean="0"/>
              <a:t>-Toe AI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571762"/>
            <a:ext cx="7086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Winning- </a:t>
            </a:r>
            <a:r>
              <a:rPr lang="en-US" sz="2000" b="1" dirty="0" smtClean="0">
                <a:solidFill>
                  <a:srgbClr val="0000FF"/>
                </a:solidFill>
              </a:rPr>
              <a:t>60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r>
              <a:rPr lang="en-US" sz="2000" b="1" dirty="0" smtClean="0">
                <a:solidFill>
                  <a:srgbClr val="0000FF"/>
                </a:solidFill>
              </a:rPr>
              <a:t>Blocking- 50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r>
              <a:rPr lang="en-US" sz="2000" b="1" dirty="0" smtClean="0">
                <a:solidFill>
                  <a:srgbClr val="0000FF"/>
                </a:solidFill>
              </a:rPr>
              <a:t>Else- No of rows+ cols+ diagonals blocked from winning our opponent 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905000"/>
            <a:ext cx="7543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Design two functions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r>
              <a:rPr lang="en-US" sz="2000" b="1" dirty="0" smtClean="0">
                <a:solidFill>
                  <a:srgbClr val="0000FF"/>
                </a:solidFill>
              </a:rPr>
              <a:t>	1. Possible move generator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r>
              <a:rPr lang="en-US" sz="2000" b="1" dirty="0" smtClean="0">
                <a:solidFill>
                  <a:srgbClr val="0000FF"/>
                </a:solidFill>
              </a:rPr>
              <a:t>	2. Node evaluator 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Possible move generator</a:t>
            </a:r>
            <a:endParaRPr lang="en-US" sz="4000" b="1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48000" y="1295400"/>
            <a:ext cx="1524000" cy="1447800"/>
            <a:chOff x="1066800" y="2895600"/>
            <a:chExt cx="2895600" cy="2590800"/>
          </a:xfrm>
        </p:grpSpPr>
        <p:sp>
          <p:nvSpPr>
            <p:cNvPr id="5" name="Rectangle 4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581400" y="1371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576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1371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00200" y="4648200"/>
          <a:ext cx="63245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33"/>
                <a:gridCol w="702733"/>
                <a:gridCol w="702733"/>
                <a:gridCol w="702733"/>
                <a:gridCol w="702733"/>
                <a:gridCol w="702733"/>
                <a:gridCol w="702733"/>
                <a:gridCol w="702733"/>
                <a:gridCol w="702733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00800" y="13716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X-2</a:t>
            </a:r>
            <a:endParaRPr lang="en-US" dirty="0" smtClean="0"/>
          </a:p>
          <a:p>
            <a:r>
              <a:rPr lang="en-US" dirty="0" smtClean="0"/>
              <a:t>O-1</a:t>
            </a:r>
            <a:endParaRPr lang="en-US" dirty="0" smtClean="0"/>
          </a:p>
          <a:p>
            <a:r>
              <a:rPr lang="en-US" dirty="0" smtClean="0"/>
              <a:t>Next Turn 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1800" y="388620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 X 9 element matrix</a:t>
            </a:r>
            <a:endParaRPr lang="en-US" sz="28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371600" y="3048000"/>
          <a:ext cx="632459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33"/>
                <a:gridCol w="702733"/>
                <a:gridCol w="702733"/>
                <a:gridCol w="702733"/>
                <a:gridCol w="702733"/>
                <a:gridCol w="702733"/>
                <a:gridCol w="702733"/>
                <a:gridCol w="702733"/>
                <a:gridCol w="702733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Find all possible moves from the given state and choose best one if it is turn of player X</a:t>
            </a:r>
            <a:endParaRPr lang="en-US" sz="2800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48000" y="2209800"/>
            <a:ext cx="1524000" cy="1447800"/>
            <a:chOff x="1066800" y="2895600"/>
            <a:chExt cx="2895600" cy="2590800"/>
          </a:xfrm>
        </p:grpSpPr>
        <p:sp>
          <p:nvSpPr>
            <p:cNvPr id="5" name="Rectangle 4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1400" y="2286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7600" y="3276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24200" y="2286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2530475" y="4114800"/>
            <a:ext cx="306197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dirty="0" smtClean="0">
                <a:solidFill>
                  <a:srgbClr val="FF0000"/>
                </a:solidFill>
                <a:sym typeface="+mn-ea"/>
              </a:rPr>
              <a:t>Answers:</a:t>
            </a:r>
            <a:br>
              <a:rPr lang="en-US" dirty="0" smtClean="0">
                <a:solidFill>
                  <a:srgbClr val="FF0000"/>
                </a:solidFill>
                <a:sym typeface="+mn-ea"/>
              </a:rPr>
            </a:br>
            <a:r>
              <a:rPr lang="en-US" dirty="0" smtClean="0">
                <a:solidFill>
                  <a:srgbClr val="FF0000"/>
                </a:solidFill>
                <a:sym typeface="+mn-ea"/>
              </a:rPr>
              <a:t>Index [1, 1] or middle: 50</a:t>
            </a:r>
            <a:br>
              <a:rPr lang="en-US" dirty="0" smtClean="0">
                <a:solidFill>
                  <a:srgbClr val="FF0000"/>
                </a:solidFill>
                <a:sym typeface="+mn-ea"/>
              </a:rPr>
            </a:br>
            <a:r>
              <a:rPr lang="en-US" dirty="0" smtClean="0">
                <a:solidFill>
                  <a:srgbClr val="FF0000"/>
                </a:solidFill>
                <a:sym typeface="+mn-ea"/>
              </a:rPr>
              <a:t>Indices [2,0], [0,2], [2,2]: 3, 3, 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429000" y="2209800"/>
            <a:ext cx="1524000" cy="1447800"/>
            <a:chOff x="1066800" y="2895600"/>
            <a:chExt cx="2895600" cy="2590800"/>
          </a:xfrm>
        </p:grpSpPr>
        <p:sp>
          <p:nvSpPr>
            <p:cNvPr id="11" name="Rectangle 10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962400" y="2286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814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38600" y="3276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05200" y="2286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38600" y="2743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9600" y="45720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Find all possible moves from the given state and choose best one if it is turn of player O</a:t>
            </a:r>
            <a:endParaRPr lang="en-US" sz="2800" dirty="0" smtClean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 tic-tac-toe?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29000" y="1397000"/>
          <a:ext cx="3124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685800" y="2819400"/>
            <a:ext cx="2895600" cy="2590800"/>
            <a:chOff x="1066800" y="2895600"/>
            <a:chExt cx="2895600" cy="2590800"/>
          </a:xfrm>
        </p:grpSpPr>
        <p:sp>
          <p:nvSpPr>
            <p:cNvPr id="8" name="Rectangle 7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600200" y="2286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Initial Board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14800" y="2819400"/>
            <a:ext cx="464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Turn of P1- will put one X in any blank cell</a:t>
            </a:r>
            <a:endParaRPr lang="en-US" sz="2000" dirty="0" smtClean="0"/>
          </a:p>
          <a:p>
            <a:r>
              <a:rPr lang="en-US" sz="2000" dirty="0" smtClean="0"/>
              <a:t>Turn of P2- will put one O in any blank cell</a:t>
            </a:r>
            <a:endParaRPr lang="en-US" sz="2000" dirty="0" smtClean="0"/>
          </a:p>
          <a:p>
            <a:r>
              <a:rPr lang="en-US" sz="2000" dirty="0" smtClean="0"/>
              <a:t>P1 &amp;P2- Play alternate turns</a:t>
            </a:r>
            <a:endParaRPr lang="en-US" sz="2000" dirty="0" smtClean="0"/>
          </a:p>
          <a:p>
            <a:r>
              <a:rPr lang="en-US" sz="2000" dirty="0" smtClean="0"/>
              <a:t>Winning position- </a:t>
            </a:r>
            <a:endParaRPr lang="en-US" sz="2000" dirty="0" smtClean="0"/>
          </a:p>
          <a:p>
            <a:r>
              <a:rPr lang="en-US" sz="2000" dirty="0" smtClean="0"/>
              <a:t>P1- will try to put all X in any row, column or diagonal</a:t>
            </a:r>
            <a:endParaRPr lang="en-US" sz="2000" dirty="0" smtClean="0"/>
          </a:p>
          <a:p>
            <a:r>
              <a:rPr lang="en-US" sz="2000" dirty="0" smtClean="0"/>
              <a:t>P2- will try to put all O’s in any row, column or diagonal</a:t>
            </a:r>
            <a:endParaRPr lang="en-US" sz="2000" dirty="0" smtClean="0"/>
          </a:p>
          <a:p>
            <a:r>
              <a:rPr lang="en-US" sz="2000" dirty="0" smtClean="0"/>
              <a:t>Max Turns-9 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play tic-tac-toe?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2000" y="1905000"/>
            <a:ext cx="2133600" cy="2057400"/>
            <a:chOff x="1066800" y="2895600"/>
            <a:chExt cx="2895600" cy="2590800"/>
          </a:xfrm>
        </p:grpSpPr>
        <p:sp>
          <p:nvSpPr>
            <p:cNvPr id="6" name="Rectangle 5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14400" y="21336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273873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0" y="334833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</a:t>
            </a:r>
            <a:endParaRPr lang="en-US" sz="24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85800" y="4419600"/>
            <a:ext cx="2133600" cy="2057400"/>
            <a:chOff x="1066800" y="2895600"/>
            <a:chExt cx="2895600" cy="2590800"/>
          </a:xfrm>
        </p:grpSpPr>
        <p:sp>
          <p:nvSpPr>
            <p:cNvPr id="15" name="Rectangle 14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524000" y="5867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600200" y="52578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00200" y="45720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505200" y="23622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Winning position of P2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488698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Winning position of P1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Either P1 or P2 will be played by computer</a:t>
            </a:r>
            <a:endParaRPr lang="en-US" dirty="0" smtClean="0"/>
          </a:p>
          <a:p>
            <a:r>
              <a:rPr lang="en-US" dirty="0" smtClean="0"/>
              <a:t>Computer can use two Techniques to play this game by </a:t>
            </a:r>
            <a:endParaRPr lang="en-US" dirty="0" smtClean="0"/>
          </a:p>
          <a:p>
            <a:pPr lvl="1"/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Non-AI technique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AI technique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to play tic-tac-toe using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Computer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?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board position in computer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3810000" cy="76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Using 3x 3 Matrix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05400" y="1600200"/>
            <a:ext cx="2895600" cy="2590800"/>
            <a:chOff x="1066800" y="2895600"/>
            <a:chExt cx="2895600" cy="2590800"/>
          </a:xfrm>
        </p:grpSpPr>
        <p:sp>
          <p:nvSpPr>
            <p:cNvPr id="5" name="Rectangle 4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/>
          <p:cNvSpPr txBox="1"/>
          <p:nvPr/>
        </p:nvSpPr>
        <p:spPr>
          <a:xfrm>
            <a:off x="838200" y="4267200"/>
            <a:ext cx="48768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200" dirty="0"/>
              <a:t>2. Using 9 element vector</a:t>
            </a:r>
            <a:endParaRPr lang="en-US" sz="32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990600" y="5105400"/>
            <a:ext cx="6553200" cy="686594"/>
            <a:chOff x="990600" y="5105400"/>
            <a:chExt cx="6553200" cy="686594"/>
          </a:xfrm>
        </p:grpSpPr>
        <p:sp>
          <p:nvSpPr>
            <p:cNvPr id="11" name="Rectangle 10"/>
            <p:cNvSpPr/>
            <p:nvPr/>
          </p:nvSpPr>
          <p:spPr>
            <a:xfrm>
              <a:off x="990600" y="5105400"/>
              <a:ext cx="65532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1251440" y="5448300"/>
              <a:ext cx="685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867694" y="5447506"/>
              <a:ext cx="685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2629694" y="5447506"/>
              <a:ext cx="685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3315494" y="5447506"/>
              <a:ext cx="685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077494" y="5447506"/>
              <a:ext cx="685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4763294" y="5447506"/>
              <a:ext cx="685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525294" y="5447506"/>
              <a:ext cx="685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6287294" y="5447506"/>
              <a:ext cx="685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715000" y="2133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05600" y="2133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72400" y="2133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2971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81800" y="2971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72400" y="2971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3810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81800" y="3810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72400" y="38216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71600" y="541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81200" y="541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43200" y="541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29000" y="541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91000" y="541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76800" y="541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38800" y="541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00800" y="541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15200" y="541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Non-AI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Using rules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0" y="1524000"/>
            <a:ext cx="1066800" cy="1066800"/>
            <a:chOff x="1066800" y="2895600"/>
            <a:chExt cx="2895600" cy="2590800"/>
          </a:xfrm>
        </p:grpSpPr>
        <p:sp>
          <p:nvSpPr>
            <p:cNvPr id="5" name="Rectangle 4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048000" y="15240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267200" y="19050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62600" y="1495864"/>
            <a:ext cx="1066800" cy="1066800"/>
            <a:chOff x="1066800" y="2895600"/>
            <a:chExt cx="2895600" cy="2590800"/>
          </a:xfrm>
        </p:grpSpPr>
        <p:sp>
          <p:nvSpPr>
            <p:cNvPr id="13" name="Rectangle 12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562600" y="15240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43600" y="1840468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" y="2895600"/>
            <a:ext cx="792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calculations use following values to represent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- </a:t>
            </a:r>
            <a:r>
              <a:rPr lang="en-US" sz="2800" dirty="0" smtClean="0">
                <a:solidFill>
                  <a:srgbClr val="0000FF"/>
                </a:solidFill>
              </a:rPr>
              <a:t>Blank</a:t>
            </a:r>
            <a:r>
              <a:rPr lang="en-US" sz="2800" dirty="0" smtClean="0"/>
              <a:t>- 0 (Zero)</a:t>
            </a:r>
            <a:endParaRPr lang="en-US" sz="2800" dirty="0" smtClean="0"/>
          </a:p>
          <a:p>
            <a:r>
              <a:rPr lang="en-US" sz="2800" dirty="0" smtClean="0"/>
              <a:t>	- </a:t>
            </a:r>
            <a:r>
              <a:rPr lang="en-US" sz="2800" dirty="0" smtClean="0">
                <a:solidFill>
                  <a:srgbClr val="0000FF"/>
                </a:solidFill>
              </a:rPr>
              <a:t>X</a:t>
            </a:r>
            <a:r>
              <a:rPr lang="en-US" sz="2800" dirty="0" smtClean="0"/>
              <a:t>- 1 (one)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-</a:t>
            </a:r>
            <a:r>
              <a:rPr lang="en-US" sz="2800" dirty="0" smtClean="0">
                <a:solidFill>
                  <a:srgbClr val="0000FF"/>
                </a:solidFill>
              </a:rPr>
              <a:t>O</a:t>
            </a:r>
            <a:r>
              <a:rPr lang="en-US" sz="2800" dirty="0" smtClean="0"/>
              <a:t>-2 (Two)</a:t>
            </a:r>
            <a:endParaRPr lang="en-US" sz="28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4876800" y="3810000"/>
            <a:ext cx="1066800" cy="1066800"/>
            <a:chOff x="4876800" y="3810000"/>
            <a:chExt cx="1066800" cy="1066800"/>
          </a:xfrm>
        </p:grpSpPr>
        <p:grpSp>
          <p:nvGrpSpPr>
            <p:cNvPr id="34" name="Group 33"/>
            <p:cNvGrpSpPr/>
            <p:nvPr/>
          </p:nvGrpSpPr>
          <p:grpSpPr>
            <a:xfrm>
              <a:off x="4876800" y="3810000"/>
              <a:ext cx="1066800" cy="1066800"/>
              <a:chOff x="1066800" y="2895600"/>
              <a:chExt cx="2895600" cy="25908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066800" y="2895600"/>
                <a:ext cx="2895600" cy="2590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rot="16200000" flipH="1">
                <a:off x="686594" y="4190206"/>
                <a:ext cx="25908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6200000" flipH="1">
                <a:off x="1697122" y="4190206"/>
                <a:ext cx="25908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10800000" flipH="1">
                <a:off x="1066800" y="3810000"/>
                <a:ext cx="28956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10800000" flipH="1">
                <a:off x="1066800" y="4648200"/>
                <a:ext cx="28956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 flipH="1">
              <a:off x="48768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05864" y="41910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86600" y="3810000"/>
            <a:ext cx="1086728" cy="1069200"/>
            <a:chOff x="2951872" y="4876800"/>
            <a:chExt cx="1086728" cy="1069200"/>
          </a:xfrm>
        </p:grpSpPr>
        <p:grpSp>
          <p:nvGrpSpPr>
            <p:cNvPr id="42" name="Group 41"/>
            <p:cNvGrpSpPr/>
            <p:nvPr/>
          </p:nvGrpSpPr>
          <p:grpSpPr>
            <a:xfrm>
              <a:off x="2971800" y="4876800"/>
              <a:ext cx="1066800" cy="1066800"/>
              <a:chOff x="1066800" y="2895600"/>
              <a:chExt cx="2895600" cy="25908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066800" y="2895600"/>
                <a:ext cx="2895600" cy="2590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rot="16200000" flipH="1">
                <a:off x="686594" y="4190206"/>
                <a:ext cx="25908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697122" y="4190206"/>
                <a:ext cx="25908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10800000" flipH="1">
                <a:off x="1066800" y="3810000"/>
                <a:ext cx="28956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10800000" flipH="1">
                <a:off x="1066800" y="4648200"/>
                <a:ext cx="28956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2971800" y="490493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52800" y="5221404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352800" y="48768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33800" y="489672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951872" y="5227264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33800" y="52694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71800" y="55742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52800" y="55742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88084" y="55766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2438400" y="5791200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886200" y="5257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Vector representation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smtClean="0"/>
              <a:t>System will prepare a rule base of 3^ 9 rules like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Non-AI technique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0" y="2286000"/>
            <a:ext cx="1066800" cy="1066800"/>
            <a:chOff x="1066800" y="2895600"/>
            <a:chExt cx="2895600" cy="2590800"/>
          </a:xfrm>
        </p:grpSpPr>
        <p:sp>
          <p:nvSpPr>
            <p:cNvPr id="6" name="Rectangle 5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048000" y="22860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267200" y="26670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562600" y="2257864"/>
            <a:ext cx="1066800" cy="1066800"/>
            <a:chOff x="1066800" y="2895600"/>
            <a:chExt cx="2895600" cy="2590800"/>
          </a:xfrm>
        </p:grpSpPr>
        <p:sp>
          <p:nvSpPr>
            <p:cNvPr id="14" name="Rectangle 13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562600" y="22860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2602468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295400" y="4724400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38200" y="37338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9 element vector is considered as base 3 number to provide an </a:t>
            </a:r>
            <a:r>
              <a:rPr lang="en-US" sz="2400" b="1" dirty="0" smtClean="0">
                <a:solidFill>
                  <a:srgbClr val="0000FF"/>
                </a:solidFill>
              </a:rPr>
              <a:t>index </a:t>
            </a:r>
            <a:r>
              <a:rPr lang="en-US" sz="2400" dirty="0" smtClean="0"/>
              <a:t>in rule base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1676401" y="5486400"/>
          <a:ext cx="7208156" cy="891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86258400" imgH="10668000" progId="Equation.3">
                  <p:embed/>
                </p:oleObj>
              </mc:Choice>
              <mc:Fallback>
                <p:oleObj name="Equation" r:id="rId1" imgW="86258400" imgH="10668000" progId="Equation.3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1" y="5486400"/>
                        <a:ext cx="7208156" cy="89146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to use index?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Non-AI technique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2438400"/>
          <a:ext cx="3657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Vector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[000,000,000]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3^9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[…………………..]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Tic-</a:t>
            </a:r>
            <a:r>
              <a:rPr lang="en-US" dirty="0" err="1" smtClean="0"/>
              <a:t>Tac</a:t>
            </a:r>
            <a:r>
              <a:rPr lang="en-US" dirty="0" smtClean="0"/>
              <a:t>-Toe game tree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2895600"/>
            <a:ext cx="1066800" cy="1066800"/>
            <a:chOff x="1066800" y="2895600"/>
            <a:chExt cx="2895600" cy="2590800"/>
          </a:xfrm>
        </p:grpSpPr>
        <p:sp>
          <p:nvSpPr>
            <p:cNvPr id="5" name="Rectangle 4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124200" y="2895600"/>
            <a:ext cx="1066800" cy="1066800"/>
            <a:chOff x="1066800" y="2895600"/>
            <a:chExt cx="2895600" cy="2590800"/>
          </a:xfrm>
        </p:grpSpPr>
        <p:sp>
          <p:nvSpPr>
            <p:cNvPr id="11" name="Rectangle 10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657600" y="1295400"/>
            <a:ext cx="1066800" cy="1066800"/>
            <a:chOff x="1066800" y="2895600"/>
            <a:chExt cx="2895600" cy="2590800"/>
          </a:xfrm>
        </p:grpSpPr>
        <p:sp>
          <p:nvSpPr>
            <p:cNvPr id="17" name="Rectangle 16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010400" y="3581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76532" y="28956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05200" y="2971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172200" y="2847536"/>
            <a:ext cx="1066800" cy="1066800"/>
            <a:chOff x="1066800" y="2895600"/>
            <a:chExt cx="2895600" cy="2590800"/>
          </a:xfrm>
        </p:grpSpPr>
        <p:sp>
          <p:nvSpPr>
            <p:cNvPr id="26" name="Rectangle 25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858000" y="35168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24400" y="3200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………....</a:t>
            </a:r>
            <a:endParaRPr lang="en-US" sz="2000" dirty="0"/>
          </a:p>
        </p:txBody>
      </p:sp>
      <p:cxnSp>
        <p:nvCxnSpPr>
          <p:cNvPr id="34" name="Straight Arrow Connector 33"/>
          <p:cNvCxnSpPr>
            <a:stCxn id="17" idx="2"/>
            <a:endCxn id="5" idx="0"/>
          </p:cNvCxnSpPr>
          <p:nvPr/>
        </p:nvCxnSpPr>
        <p:spPr>
          <a:xfrm rot="5400000">
            <a:off x="2552700" y="1257300"/>
            <a:ext cx="533400" cy="27432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 rot="5400000">
            <a:off x="3657600" y="2362200"/>
            <a:ext cx="533400" cy="5334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26" idx="0"/>
          </p:cNvCxnSpPr>
          <p:nvPr/>
        </p:nvCxnSpPr>
        <p:spPr>
          <a:xfrm rot="16200000" flipH="1">
            <a:off x="5205632" y="1347568"/>
            <a:ext cx="485336" cy="25146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133600" y="4953000"/>
            <a:ext cx="1066800" cy="1066800"/>
            <a:chOff x="1066800" y="2895600"/>
            <a:chExt cx="2895600" cy="2590800"/>
          </a:xfrm>
        </p:grpSpPr>
        <p:sp>
          <p:nvSpPr>
            <p:cNvPr id="40" name="Rectangle 39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962400" y="4876800"/>
            <a:ext cx="1066800" cy="1066800"/>
            <a:chOff x="1066800" y="2895600"/>
            <a:chExt cx="2895600" cy="2590800"/>
          </a:xfrm>
        </p:grpSpPr>
        <p:sp>
          <p:nvSpPr>
            <p:cNvPr id="46" name="Rectangle 45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172200" y="4876800"/>
            <a:ext cx="1066800" cy="1066800"/>
            <a:chOff x="1066800" y="2895600"/>
            <a:chExt cx="2895600" cy="2590800"/>
          </a:xfrm>
        </p:grpSpPr>
        <p:sp>
          <p:nvSpPr>
            <p:cNvPr id="52" name="Rectangle 51"/>
            <p:cNvSpPr/>
            <p:nvPr/>
          </p:nvSpPr>
          <p:spPr>
            <a:xfrm>
              <a:off x="1066800" y="2895600"/>
              <a:ext cx="28956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16200000" flipH="1">
              <a:off x="686594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1697122" y="4190206"/>
              <a:ext cx="2590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 flipH="1">
              <a:off x="1066800" y="38100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 flipH="1">
              <a:off x="1066800" y="4648200"/>
              <a:ext cx="28956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2438400" y="49646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895600" y="5029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43400" y="4876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477000" y="4876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648200" y="5257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206196" y="489672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029200" y="53148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………....</a:t>
            </a:r>
            <a:endParaRPr lang="en-US" sz="2000" dirty="0"/>
          </a:p>
        </p:txBody>
      </p:sp>
      <p:cxnSp>
        <p:nvCxnSpPr>
          <p:cNvPr id="65" name="Straight Arrow Connector 64"/>
          <p:cNvCxnSpPr>
            <a:stCxn id="11" idx="2"/>
            <a:endCxn id="40" idx="0"/>
          </p:cNvCxnSpPr>
          <p:nvPr/>
        </p:nvCxnSpPr>
        <p:spPr>
          <a:xfrm rot="5400000">
            <a:off x="2667000" y="3962400"/>
            <a:ext cx="990600" cy="9906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1" idx="2"/>
            <a:endCxn id="59" idx="0"/>
          </p:cNvCxnSpPr>
          <p:nvPr/>
        </p:nvCxnSpPr>
        <p:spPr>
          <a:xfrm rot="16200000" flipH="1">
            <a:off x="3600450" y="4019550"/>
            <a:ext cx="914400" cy="8001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1" idx="2"/>
            <a:endCxn id="60" idx="0"/>
          </p:cNvCxnSpPr>
          <p:nvPr/>
        </p:nvCxnSpPr>
        <p:spPr>
          <a:xfrm rot="16200000" flipH="1">
            <a:off x="4667250" y="2952750"/>
            <a:ext cx="914400" cy="29337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1" grpId="0"/>
      <p:bldP spid="32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1794</Words>
  <Application>WPS Presentation</Application>
  <PresentationFormat>On-screen Show (4:3)</PresentationFormat>
  <Paragraphs>375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Equation.3</vt:lpstr>
      <vt:lpstr>Tic-Tac-Toe Non-AI and AI technique</vt:lpstr>
      <vt:lpstr>How to play tic-tac-toe?</vt:lpstr>
      <vt:lpstr>PowerPoint 演示文稿</vt:lpstr>
      <vt:lpstr>How to play tic-tac-toe using Computer ?</vt:lpstr>
      <vt:lpstr>Representation of board position in computer memory</vt:lpstr>
      <vt:lpstr>Non-AI technique</vt:lpstr>
      <vt:lpstr>Non-AI technique</vt:lpstr>
      <vt:lpstr>Non-AI technique</vt:lpstr>
      <vt:lpstr>Tic-Tac-Toe game tree</vt:lpstr>
      <vt:lpstr>Tic-Tac-Toe AI technique</vt:lpstr>
      <vt:lpstr>Possible move generator</vt:lpstr>
      <vt:lpstr>Find all possible moves from the given state and choose best one if it is turn of player X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Non-AI and AI technique</dc:title>
  <dc:creator>Admin</dc:creator>
  <cp:lastModifiedBy>hp</cp:lastModifiedBy>
  <cp:revision>42</cp:revision>
  <dcterms:created xsi:type="dcterms:W3CDTF">2020-08-16T15:46:00Z</dcterms:created>
  <dcterms:modified xsi:type="dcterms:W3CDTF">2021-01-19T07:57:33Z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