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9134-19B2-44A4-BBF7-34D1747C39A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8181-47F1-4BB6-A85C-73A7C158F9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edit-distance-dp-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8-puzzle game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using A* algorithm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38600" y="4266993"/>
            <a:ext cx="1066800" cy="1084787"/>
            <a:chOff x="2971800" y="4865272"/>
            <a:chExt cx="1066800" cy="1084787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0" y="4876800"/>
              <a:ext cx="1066800" cy="1066800"/>
              <a:chOff x="1066800" y="2895600"/>
              <a:chExt cx="2895600" cy="259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3373579" y="4865272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73579" y="5580727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61001" y="5225533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3800" y="489672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0" y="490013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526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8084" y="5576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Heuristic functions for 8 puzzle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h1(s)</a:t>
            </a:r>
            <a:r>
              <a:rPr lang="en-US" sz="2800" dirty="0"/>
              <a:t>=Number of misplaced tiles w.r.t goal state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b="1" dirty="0">
                <a:solidFill>
                  <a:srgbClr val="0000FF"/>
                </a:solidFill>
              </a:rPr>
              <a:t>h2(s)</a:t>
            </a:r>
            <a:r>
              <a:rPr lang="en-US" sz="2800" b="1" dirty="0"/>
              <a:t>=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Euclidean distance between current state s and the goal state.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3733800"/>
          <a:ext cx="7148512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1" imgW="2489200" imgH="749300" progId="Equation.3">
                  <p:embed/>
                </p:oleObj>
              </mc:Choice>
              <mc:Fallback>
                <p:oleObj name="Equation" r:id="rId1" imgW="2489200" imgH="749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148512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24049" y="375973"/>
            <a:ext cx="1086728" cy="1069200"/>
            <a:chOff x="2951872" y="4876800"/>
            <a:chExt cx="1086728" cy="1069200"/>
          </a:xfrm>
        </p:grpSpPr>
        <p:grpSp>
          <p:nvGrpSpPr>
            <p:cNvPr id="5" name="Group 4"/>
            <p:cNvGrpSpPr/>
            <p:nvPr/>
          </p:nvGrpSpPr>
          <p:grpSpPr>
            <a:xfrm>
              <a:off x="2971800" y="4876800"/>
              <a:ext cx="1066800" cy="1066800"/>
              <a:chOff x="1066800" y="2895600"/>
              <a:chExt cx="2895600" cy="259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971800" y="490493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52800" y="5221404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52800" y="487680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33800" y="489672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51872" y="5227264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526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52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8084" y="5576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57400" y="1442773"/>
            <a:ext cx="4439528" cy="1686654"/>
            <a:chOff x="2057400" y="1442773"/>
            <a:chExt cx="4439528" cy="1686654"/>
          </a:xfrm>
        </p:grpSpPr>
        <p:grpSp>
          <p:nvGrpSpPr>
            <p:cNvPr id="20" name="Group 19"/>
            <p:cNvGrpSpPr/>
            <p:nvPr/>
          </p:nvGrpSpPr>
          <p:grpSpPr>
            <a:xfrm>
              <a:off x="2057400" y="2057400"/>
              <a:ext cx="1086728" cy="1072027"/>
              <a:chOff x="2951872" y="4876800"/>
              <a:chExt cx="1086728" cy="107202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971800" y="4876800"/>
                <a:ext cx="1066800" cy="1066800"/>
                <a:chOff x="1066800" y="2895600"/>
                <a:chExt cx="2895600" cy="25908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066800" y="2895600"/>
                  <a:ext cx="2895600" cy="2590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rot="16200000" flipH="1">
                  <a:off x="686594" y="4190206"/>
                  <a:ext cx="2590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16200000" flipH="1">
                  <a:off x="1697122" y="4190206"/>
                  <a:ext cx="2590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10800000" flipH="1">
                  <a:off x="1066800" y="3810000"/>
                  <a:ext cx="2895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10800000" flipH="1">
                  <a:off x="1066800" y="4648200"/>
                  <a:ext cx="2895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2971800" y="4904936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28999" y="5579495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52800" y="4876800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8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33800" y="489672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51872" y="5227264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33800" y="52694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71800" y="55742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352800" y="55742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88084" y="55766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717976" y="2022764"/>
              <a:ext cx="1066800" cy="1069200"/>
              <a:chOff x="2971800" y="4876800"/>
              <a:chExt cx="1066800" cy="106920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971800" y="4876800"/>
                <a:ext cx="1066800" cy="1066800"/>
                <a:chOff x="1066800" y="2895600"/>
                <a:chExt cx="2895600" cy="25908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066800" y="2895600"/>
                  <a:ext cx="2895600" cy="2590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 rot="16200000" flipH="1">
                  <a:off x="686594" y="4190206"/>
                  <a:ext cx="2590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 flipH="1">
                  <a:off x="1697122" y="4190206"/>
                  <a:ext cx="2590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0800000" flipH="1">
                  <a:off x="1066800" y="3810000"/>
                  <a:ext cx="2895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0800000" flipH="1">
                  <a:off x="1066800" y="4648200"/>
                  <a:ext cx="2895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/>
              <p:cNvSpPr txBox="1"/>
              <p:nvPr/>
            </p:nvSpPr>
            <p:spPr>
              <a:xfrm>
                <a:off x="2971800" y="4904936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352800" y="5221404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52800" y="4876800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8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33800" y="489672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038249" y="5227264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33800" y="52694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29000" y="55742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352800" y="55742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688084" y="55766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410200" y="2017434"/>
              <a:ext cx="1086728" cy="1083122"/>
              <a:chOff x="2951872" y="4876800"/>
              <a:chExt cx="1086728" cy="108312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971800" y="4876800"/>
                <a:ext cx="1066800" cy="1066800"/>
                <a:chOff x="1066800" y="2895600"/>
                <a:chExt cx="2895600" cy="25908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1066800" y="2895600"/>
                  <a:ext cx="2895600" cy="2590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 rot="16200000" flipH="1">
                  <a:off x="686594" y="4190206"/>
                  <a:ext cx="2590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rot="16200000" flipH="1">
                  <a:off x="1697122" y="4190206"/>
                  <a:ext cx="25908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rot="10800000" flipH="1">
                  <a:off x="1066800" y="3810000"/>
                  <a:ext cx="2895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rot="10800000" flipH="1">
                  <a:off x="1066800" y="4648200"/>
                  <a:ext cx="2895600" cy="1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/>
              <p:cNvSpPr txBox="1"/>
              <p:nvPr/>
            </p:nvSpPr>
            <p:spPr>
              <a:xfrm>
                <a:off x="2971800" y="4904936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352800" y="5221404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352800" y="4876800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8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489672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51872" y="5227264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733800" y="52694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71800" y="55742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52800" y="5574268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29000" y="5590590"/>
                <a:ext cx="15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9" name="Straight Arrow Connector 68"/>
            <p:cNvCxnSpPr>
              <a:stCxn id="15" idx="2"/>
            </p:cNvCxnSpPr>
            <p:nvPr/>
          </p:nvCxnSpPr>
          <p:spPr>
            <a:xfrm flipH="1">
              <a:off x="2610727" y="1442773"/>
              <a:ext cx="1666650" cy="57466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5" idx="2"/>
              <a:endCxn id="47" idx="0"/>
            </p:cNvCxnSpPr>
            <p:nvPr/>
          </p:nvCxnSpPr>
          <p:spPr>
            <a:xfrm flipH="1">
              <a:off x="4251376" y="1442773"/>
              <a:ext cx="26001" cy="579991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5" idx="2"/>
              <a:endCxn id="63" idx="0"/>
            </p:cNvCxnSpPr>
            <p:nvPr/>
          </p:nvCxnSpPr>
          <p:spPr>
            <a:xfrm>
              <a:off x="4277377" y="1442773"/>
              <a:ext cx="1686151" cy="574661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5120452" y="588775"/>
            <a:ext cx="10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248528" y="293272"/>
            <a:ext cx="1066800" cy="1084787"/>
            <a:chOff x="2971800" y="4865272"/>
            <a:chExt cx="1066800" cy="1084787"/>
          </a:xfrm>
        </p:grpSpPr>
        <p:grpSp>
          <p:nvGrpSpPr>
            <p:cNvPr id="78" name="Group 77"/>
            <p:cNvGrpSpPr/>
            <p:nvPr/>
          </p:nvGrpSpPr>
          <p:grpSpPr>
            <a:xfrm>
              <a:off x="2971800" y="4876800"/>
              <a:ext cx="1066800" cy="1066800"/>
              <a:chOff x="1066800" y="2895600"/>
              <a:chExt cx="2895600" cy="25908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066800" y="2895600"/>
                <a:ext cx="2895600" cy="2590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rot="16200000" flipH="1">
                <a:off x="686594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 flipH="1">
                <a:off x="1697122" y="4190206"/>
                <a:ext cx="25908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rot="10800000" flipH="1">
                <a:off x="1066800" y="38100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10800000" flipH="1">
                <a:off x="1066800" y="4648200"/>
                <a:ext cx="289560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3373579" y="4865272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73579" y="5580727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61001" y="5225533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733800" y="489672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48000" y="490013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52694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352800" y="55742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88084" y="5576668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447800" y="609600"/>
            <a:ext cx="10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024804" y="3429000"/>
            <a:ext cx="10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1(A)=3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754653" y="3396734"/>
            <a:ext cx="10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h1(B)=6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562600" y="3398921"/>
            <a:ext cx="10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h1(C)=6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995409" y="3789035"/>
            <a:ext cx="5557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h1(s)</a:t>
            </a:r>
            <a:r>
              <a:rPr lang="en-US" dirty="0"/>
              <a:t>=Number of misplaced tiles w.r.t goal state.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925141" y="4648200"/>
            <a:ext cx="577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h2(A)= </a:t>
            </a:r>
            <a:r>
              <a:rPr lang="en-US" b="1" dirty="0" smtClean="0">
                <a:solidFill>
                  <a:srgbClr val="0000FF"/>
                </a:solidFill>
              </a:rPr>
              <a:t>9.27</a:t>
            </a:r>
            <a:r>
              <a:rPr lang="en-US" dirty="0" smtClean="0"/>
              <a:t>                   h2(B)=  13.11               h2(c)= 12.17 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057400" y="5181600"/>
            <a:ext cx="5557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h3(s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r>
              <a:rPr lang="en-US" dirty="0"/>
              <a:t>=Number of </a:t>
            </a:r>
            <a:r>
              <a:rPr lang="en-US" dirty="0" smtClean="0"/>
              <a:t>in place tiles </a:t>
            </a:r>
            <a:r>
              <a:rPr lang="en-US" dirty="0"/>
              <a:t>w</a:t>
            </a:r>
            <a:r>
              <a:rPr lang="en-US" dirty="0" smtClean="0"/>
              <a:t>. r. t </a:t>
            </a:r>
            <a:r>
              <a:rPr lang="en-US" dirty="0"/>
              <a:t>goal state.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712876" y="4179149"/>
            <a:ext cx="6195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h2(s)</a:t>
            </a:r>
            <a:r>
              <a:rPr lang="en-US" dirty="0" smtClean="0"/>
              <a:t>= Euclidean distance between current state and goal state 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905000" y="5802868"/>
            <a:ext cx="577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h3(A)=    6                h3(B)=   3             h3(c)=3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8" grpId="0"/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Various distances which can be used for 8-puzzle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Euclidean (L2 Norm) distance</a:t>
            </a:r>
            <a:endParaRPr lang="en-US" dirty="0" smtClean="0"/>
          </a:p>
          <a:p>
            <a:r>
              <a:rPr lang="en-US" dirty="0" smtClean="0"/>
              <a:t>Manhattan distance</a:t>
            </a:r>
            <a:endParaRPr lang="en-US" dirty="0" smtClean="0"/>
          </a:p>
          <a:p>
            <a:r>
              <a:rPr lang="en-US" dirty="0" err="1" smtClean="0"/>
              <a:t>Mahalanobis</a:t>
            </a:r>
            <a:r>
              <a:rPr lang="en-US" dirty="0" smtClean="0"/>
              <a:t> distance</a:t>
            </a:r>
            <a:endParaRPr lang="en-US" dirty="0" smtClean="0"/>
          </a:p>
          <a:p>
            <a:r>
              <a:rPr lang="en-US" dirty="0" err="1" smtClean="0"/>
              <a:t>Jaccard</a:t>
            </a:r>
            <a:r>
              <a:rPr lang="en-US" dirty="0" smtClean="0"/>
              <a:t> distance</a:t>
            </a:r>
            <a:endParaRPr lang="en-US" dirty="0" smtClean="0"/>
          </a:p>
          <a:p>
            <a:r>
              <a:rPr lang="en-US" dirty="0" smtClean="0"/>
              <a:t>Cosine distance</a:t>
            </a:r>
            <a:endParaRPr lang="en-US" dirty="0" smtClean="0"/>
          </a:p>
          <a:p>
            <a:r>
              <a:rPr lang="en-US" dirty="0" smtClean="0"/>
              <a:t>Edit distance (</a:t>
            </a:r>
            <a:r>
              <a:rPr lang="en-US" sz="2200" dirty="0" smtClean="0">
                <a:hlinkClick r:id="rId1"/>
              </a:rPr>
              <a:t>https://www.geeksforgeeks.org/edit-distance-dp-5/</a:t>
            </a:r>
            <a:r>
              <a:rPr lang="en-US" sz="2200" dirty="0" smtClean="0"/>
              <a:t>)</a:t>
            </a:r>
            <a:endParaRPr lang="en-US" dirty="0" smtClean="0"/>
          </a:p>
          <a:p>
            <a:r>
              <a:rPr lang="en-US" dirty="0" smtClean="0"/>
              <a:t>Hamming distance</a:t>
            </a:r>
            <a:endParaRPr lang="en-US" dirty="0" smtClean="0"/>
          </a:p>
          <a:p>
            <a:r>
              <a:rPr lang="en-US" dirty="0" smtClean="0"/>
              <a:t>P-Norm distance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Node structure of Linked </a:t>
            </a:r>
            <a:r>
              <a:rPr lang="en-US" b="1" smtClean="0">
                <a:solidFill>
                  <a:srgbClr val="0000FF"/>
                </a:solidFill>
              </a:rPr>
              <a:t>list for</a:t>
            </a:r>
            <a:br>
              <a:rPr lang="en-US" b="1" smtClean="0">
                <a:solidFill>
                  <a:srgbClr val="0000FF"/>
                </a:solidFill>
              </a:rPr>
            </a:br>
            <a:r>
              <a:rPr lang="en-US" b="1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8-puzzle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292925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position </a:t>
            </a:r>
            <a:endParaRPr lang="en-US" dirty="0" smtClean="0"/>
          </a:p>
          <a:p>
            <a:pPr algn="ctr"/>
            <a:r>
              <a:rPr lang="en-US" dirty="0" smtClean="0"/>
              <a:t>Node (C)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292925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father of C</a:t>
            </a:r>
            <a:endParaRPr lang="en-US" dirty="0" smtClean="0"/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2292926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Heuristic </a:t>
            </a:r>
            <a:endParaRPr lang="en-US" dirty="0" smtClean="0"/>
          </a:p>
          <a:p>
            <a:pPr algn="ctr"/>
            <a:r>
              <a:rPr lang="en-US" dirty="0" smtClean="0"/>
              <a:t>Value of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91400" y="2327562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PTR </a:t>
            </a:r>
            <a:endParaRPr lang="en-US" dirty="0" smtClean="0"/>
          </a:p>
          <a:p>
            <a:pPr algn="ctr"/>
            <a:r>
              <a:rPr lang="en-US" dirty="0" smtClean="0"/>
              <a:t>To</a:t>
            </a:r>
            <a:endParaRPr lang="en-US" dirty="0" smtClean="0"/>
          </a:p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2292925"/>
            <a:ext cx="8381999" cy="121920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39624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Two Linked lists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pPr marL="342900" indent="-342900">
              <a:buAutoNum type="arabicPeriod"/>
            </a:pPr>
            <a:r>
              <a:rPr lang="en-US" sz="2800" b="1" dirty="0" smtClean="0">
                <a:solidFill>
                  <a:srgbClr val="0000FF"/>
                </a:solidFill>
              </a:rPr>
              <a:t>OPEN</a:t>
            </a:r>
            <a:r>
              <a:rPr lang="en-US" sz="2800" dirty="0" smtClean="0"/>
              <a:t>- contains nodes to be processed</a:t>
            </a: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b="1" dirty="0" smtClean="0">
                <a:solidFill>
                  <a:srgbClr val="0000FF"/>
                </a:solidFill>
              </a:rPr>
              <a:t>CLOSED</a:t>
            </a:r>
            <a:r>
              <a:rPr lang="en-US" sz="2800" dirty="0" smtClean="0"/>
              <a:t>- Contains nodes already processed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81401" y="2313707"/>
            <a:ext cx="1039088" cy="116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g(C)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199" y="2306782"/>
            <a:ext cx="1066801" cy="118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PTR to child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6388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Cost of getting from Parent node to child node is 1 throughout (uniform cost)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Presentation</Application>
  <PresentationFormat>On-screen Show (4:3)</PresentationFormat>
  <Paragraphs>160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Equation.3</vt:lpstr>
      <vt:lpstr>8-puzzle game</vt:lpstr>
      <vt:lpstr>Heuristic functions for 8 puzzle</vt:lpstr>
      <vt:lpstr>PowerPoint 演示文稿</vt:lpstr>
      <vt:lpstr>Various distances which can be used for 8-puzzle</vt:lpstr>
      <vt:lpstr>Node structure of Linked list for  8-puzzle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8-puzzle game</dc:title>
  <dc:creator>admin</dc:creator>
  <cp:lastModifiedBy>hp</cp:lastModifiedBy>
  <cp:revision>22</cp:revision>
  <dcterms:created xsi:type="dcterms:W3CDTF">2020-08-28T03:40:00Z</dcterms:created>
  <dcterms:modified xsi:type="dcterms:W3CDTF">2021-01-19T07:59:44Z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