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2" r:id="rId5"/>
    <p:sldId id="257" r:id="rId6"/>
    <p:sldId id="258" r:id="rId7"/>
    <p:sldId id="263" r:id="rId8"/>
    <p:sldId id="261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/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/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/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2469503"/>
            <a:ext cx="4620584" cy="1610154"/>
          </a:xfrm>
        </p:spPr>
        <p:txBody>
          <a:bodyPr>
            <a:normAutofit fontScale="90000"/>
          </a:bodyPr>
          <a:lstStyle/>
          <a:p>
            <a:r>
              <a:rPr lang="en-US" dirty="0"/>
              <a:t>Math Interpreter using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2838450"/>
            <a:ext cx="5100108" cy="36957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AutoNum type="arabicPeriod" startAt="27"/>
            </a:pPr>
            <a:endParaRPr lang="en-IN" sz="600" dirty="0"/>
          </a:p>
          <a:p>
            <a:pPr marL="457200" indent="-457200">
              <a:buAutoNum type="arabicPeriod" startAt="27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7385" r="13060" b="2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4904"/>
            <a:ext cx="5705856" cy="869390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8458"/>
            <a:ext cx="5705856" cy="322108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Implementation</a:t>
            </a:r>
            <a:endParaRPr lang="en-IN" cap="non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/>
              <a:t>Tokens</a:t>
            </a:r>
            <a:endParaRPr lang="en-US" cap="non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/>
              <a:t>Parser</a:t>
            </a:r>
            <a:endParaRPr lang="en-US" cap="non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Interpreter</a:t>
            </a:r>
            <a:endParaRPr lang="en-IN" cap="non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Input-output Form</a:t>
            </a:r>
            <a:endParaRPr lang="en-IN" cap="none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634"/>
            <a:ext cx="5705856" cy="931534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80096"/>
            <a:ext cx="10309934" cy="2297808"/>
          </a:xfrm>
        </p:spPr>
        <p:txBody>
          <a:bodyPr>
            <a:normAutofit/>
          </a:bodyPr>
          <a:lstStyle/>
          <a:p>
            <a:r>
              <a:rPr lang="en-US" sz="1600" cap="none" dirty="0"/>
              <a:t>Language used – python</a:t>
            </a:r>
            <a:endParaRPr lang="en-US" sz="1600" cap="none" dirty="0"/>
          </a:p>
          <a:p>
            <a:endParaRPr lang="en-US" sz="1600" cap="none" dirty="0"/>
          </a:p>
          <a:p>
            <a:pPr marL="457200" indent="-457200">
              <a:buFont typeface="+mj-lt"/>
              <a:buAutoNum type="arabicPeriod"/>
            </a:pPr>
            <a:r>
              <a:rPr lang="en-US" sz="1600" cap="none" dirty="0"/>
              <a:t>Lexer	: generate tokens        – working on character level</a:t>
            </a:r>
            <a:endParaRPr lang="en-US" sz="1600" cap="none" dirty="0"/>
          </a:p>
          <a:p>
            <a:pPr marL="457200" indent="-457200">
              <a:buFont typeface="+mj-lt"/>
              <a:buAutoNum type="arabicPeriod"/>
            </a:pPr>
            <a:r>
              <a:rPr lang="en-US" sz="1600" cap="none" dirty="0"/>
              <a:t>Parser	: generate parse tree  – working on token level</a:t>
            </a:r>
            <a:endParaRPr lang="en-US" sz="1600" cap="none" dirty="0"/>
          </a:p>
          <a:p>
            <a:pPr marL="457200" indent="-457200">
              <a:buFont typeface="+mj-lt"/>
              <a:buAutoNum type="arabicPeriod"/>
            </a:pPr>
            <a:r>
              <a:rPr lang="en-US" sz="1600" cap="none" dirty="0"/>
              <a:t>Interpreter      : evaluate parse tree   – working on node level</a:t>
            </a:r>
            <a:endParaRPr lang="en-US" sz="1600" cap="none" dirty="0"/>
          </a:p>
          <a:p>
            <a:pPr marL="457200" indent="-457200">
              <a:buFont typeface="+mj-lt"/>
              <a:buAutoNum type="arabicPeriod"/>
            </a:pPr>
            <a:r>
              <a:rPr lang="en-US" sz="1600" cap="none" dirty="0"/>
              <a:t>File handling</a:t>
            </a:r>
            <a:endParaRPr lang="en-US" sz="1600" cap="none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237"/>
            <a:ext cx="2870447" cy="904901"/>
          </a:xfrm>
        </p:spPr>
        <p:txBody>
          <a:bodyPr/>
          <a:lstStyle/>
          <a:p>
            <a:r>
              <a:rPr lang="en-US" dirty="0"/>
              <a:t>Tokens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6022"/>
            <a:ext cx="5705856" cy="996696"/>
          </a:xfrm>
        </p:spPr>
        <p:txBody>
          <a:bodyPr/>
          <a:lstStyle/>
          <a:p>
            <a:r>
              <a:rPr lang="en-US" dirty="0"/>
              <a:t>57.60 + 117 * 100 ^ 15</a:t>
            </a:r>
            <a:endParaRPr lang="en-IN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907219" y="3008627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PLUS</a:t>
            </a:r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/>
              <a:t>None</a:t>
            </a:r>
            <a:endParaRPr lang="en-IN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190880" y="3023601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NUMBER</a:t>
            </a:r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/>
              <a:t>57.60</a:t>
            </a:r>
            <a:endParaRPr lang="en-IN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3614695" y="3023601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NUMBER</a:t>
            </a:r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/>
              <a:t>117</a:t>
            </a:r>
            <a:endParaRPr lang="en-IN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5331034" y="3008627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MULTIPLY</a:t>
            </a:r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/>
              <a:t>None</a:t>
            </a:r>
            <a:endParaRPr lang="en-IN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7038510" y="3008627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NUMBER</a:t>
            </a:r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/>
              <a:t>100</a:t>
            </a:r>
            <a:endParaRPr lang="en-IN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745986" y="3008627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EXPONENT</a:t>
            </a:r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/>
              <a:t>None</a:t>
            </a:r>
            <a:endParaRPr lang="en-IN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0453462" y="3008627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NUMBER</a:t>
            </a:r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/>
              <a:t>15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275" y="348360"/>
            <a:ext cx="3516001" cy="780613"/>
          </a:xfrm>
        </p:spPr>
        <p:txBody>
          <a:bodyPr/>
          <a:lstStyle/>
          <a:p>
            <a:r>
              <a:rPr lang="en-US" dirty="0"/>
              <a:t>Parser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275" y="1199789"/>
            <a:ext cx="3516001" cy="540029"/>
          </a:xfrm>
        </p:spPr>
        <p:txBody>
          <a:bodyPr/>
          <a:lstStyle/>
          <a:p>
            <a:r>
              <a:rPr lang="en-US" dirty="0"/>
              <a:t>57.60 + 117 * 100 ^ 15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: Top Corners Rounded 3"/>
          <p:cNvSpPr/>
          <p:nvPr/>
        </p:nvSpPr>
        <p:spPr>
          <a:xfrm>
            <a:off x="4634144" y="722723"/>
            <a:ext cx="1837678" cy="780613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Operation</a:t>
            </a:r>
            <a:endParaRPr lang="en-IN" dirty="0"/>
          </a:p>
        </p:txBody>
      </p:sp>
      <p:sp>
        <p:nvSpPr>
          <p:cNvPr id="5" name="Rectangle: Top Corners Rounded 4"/>
          <p:cNvSpPr/>
          <p:nvPr/>
        </p:nvSpPr>
        <p:spPr>
          <a:xfrm>
            <a:off x="2796466" y="2154949"/>
            <a:ext cx="1837678" cy="78061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  <a:endParaRPr lang="en-US" dirty="0"/>
          </a:p>
          <a:p>
            <a:pPr algn="ctr"/>
            <a:r>
              <a:rPr lang="en-US" dirty="0"/>
              <a:t>Value: 57.60</a:t>
            </a:r>
            <a:endParaRPr lang="en-IN" dirty="0"/>
          </a:p>
        </p:txBody>
      </p:sp>
      <p:sp>
        <p:nvSpPr>
          <p:cNvPr id="6" name="Rectangle: Top Corners Rounded 5"/>
          <p:cNvSpPr/>
          <p:nvPr/>
        </p:nvSpPr>
        <p:spPr>
          <a:xfrm>
            <a:off x="6471822" y="2154949"/>
            <a:ext cx="1837678" cy="780613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MULTIPLY Operation</a:t>
            </a:r>
            <a:endParaRPr lang="en-IN" dirty="0"/>
          </a:p>
        </p:txBody>
      </p:sp>
      <p:sp>
        <p:nvSpPr>
          <p:cNvPr id="7" name="Rectangle: Top Corners Rounded 6"/>
          <p:cNvSpPr/>
          <p:nvPr/>
        </p:nvSpPr>
        <p:spPr>
          <a:xfrm>
            <a:off x="4634144" y="3536320"/>
            <a:ext cx="1837678" cy="78061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  <a:endParaRPr lang="en-US" dirty="0"/>
          </a:p>
          <a:p>
            <a:pPr algn="ctr"/>
            <a:r>
              <a:rPr lang="en-US" dirty="0"/>
              <a:t>Value: 117</a:t>
            </a:r>
            <a:endParaRPr lang="en-IN" dirty="0"/>
          </a:p>
        </p:txBody>
      </p:sp>
      <p:sp>
        <p:nvSpPr>
          <p:cNvPr id="8" name="Rectangle: Top Corners Rounded 7"/>
          <p:cNvSpPr/>
          <p:nvPr/>
        </p:nvSpPr>
        <p:spPr>
          <a:xfrm>
            <a:off x="10147178" y="5007006"/>
            <a:ext cx="1837678" cy="78061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  <a:endParaRPr lang="en-US" dirty="0"/>
          </a:p>
          <a:p>
            <a:pPr algn="ctr"/>
            <a:r>
              <a:rPr lang="en-US" dirty="0"/>
              <a:t>Value: 15</a:t>
            </a:r>
            <a:endParaRPr lang="en-IN" dirty="0"/>
          </a:p>
        </p:txBody>
      </p:sp>
      <p:sp>
        <p:nvSpPr>
          <p:cNvPr id="9" name="Rectangle: Top Corners Rounded 8"/>
          <p:cNvSpPr/>
          <p:nvPr/>
        </p:nvSpPr>
        <p:spPr>
          <a:xfrm>
            <a:off x="8309500" y="3525628"/>
            <a:ext cx="1837678" cy="780613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EXPONRNT Operation</a:t>
            </a:r>
            <a:endParaRPr lang="en-IN" dirty="0"/>
          </a:p>
        </p:txBody>
      </p:sp>
      <p:sp>
        <p:nvSpPr>
          <p:cNvPr id="10" name="Rectangle: Top Corners Rounded 9"/>
          <p:cNvSpPr/>
          <p:nvPr/>
        </p:nvSpPr>
        <p:spPr>
          <a:xfrm>
            <a:off x="6471822" y="5007006"/>
            <a:ext cx="1837678" cy="78061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  <a:endParaRPr lang="en-US" dirty="0"/>
          </a:p>
          <a:p>
            <a:pPr algn="ctr"/>
            <a:r>
              <a:rPr lang="en-US" dirty="0"/>
              <a:t>Value: 100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4" idx="1"/>
            <a:endCxn id="5" idx="3"/>
          </p:cNvCxnSpPr>
          <p:nvPr/>
        </p:nvCxnSpPr>
        <p:spPr>
          <a:xfrm flipH="1">
            <a:off x="3715305" y="1503336"/>
            <a:ext cx="1837678" cy="65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  <a:endCxn id="8" idx="3"/>
          </p:cNvCxnSpPr>
          <p:nvPr/>
        </p:nvCxnSpPr>
        <p:spPr>
          <a:xfrm>
            <a:off x="9228339" y="4306241"/>
            <a:ext cx="1837678" cy="70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10" idx="3"/>
          </p:cNvCxnSpPr>
          <p:nvPr/>
        </p:nvCxnSpPr>
        <p:spPr>
          <a:xfrm flipH="1">
            <a:off x="7390661" y="4306241"/>
            <a:ext cx="1837678" cy="70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9" idx="3"/>
          </p:cNvCxnSpPr>
          <p:nvPr/>
        </p:nvCxnSpPr>
        <p:spPr>
          <a:xfrm>
            <a:off x="7390661" y="2935562"/>
            <a:ext cx="1837678" cy="59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7" idx="3"/>
          </p:cNvCxnSpPr>
          <p:nvPr/>
        </p:nvCxnSpPr>
        <p:spPr>
          <a:xfrm flipH="1">
            <a:off x="5552983" y="2935562"/>
            <a:ext cx="1837678" cy="60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6" idx="3"/>
          </p:cNvCxnSpPr>
          <p:nvPr/>
        </p:nvCxnSpPr>
        <p:spPr>
          <a:xfrm>
            <a:off x="5552983" y="1503336"/>
            <a:ext cx="1837678" cy="65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3984"/>
            <a:ext cx="5705856" cy="896023"/>
          </a:xfrm>
        </p:spPr>
        <p:txBody>
          <a:bodyPr/>
          <a:lstStyle/>
          <a:p>
            <a:r>
              <a:rPr lang="en-US" dirty="0"/>
              <a:t>Grammar Rule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0532" y="1537345"/>
            <a:ext cx="3855868" cy="628805"/>
          </a:xfrm>
        </p:spPr>
        <p:txBody>
          <a:bodyPr/>
          <a:lstStyle/>
          <a:p>
            <a:r>
              <a:rPr lang="en-US" dirty="0"/>
              <a:t>57.60 + 117 * 100 ^ 15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: Diagonal Corners Rounded 3"/>
          <p:cNvSpPr/>
          <p:nvPr/>
        </p:nvSpPr>
        <p:spPr>
          <a:xfrm>
            <a:off x="1775534" y="3062796"/>
            <a:ext cx="8629095" cy="238809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Diagonal Corners Snipped 4"/>
          <p:cNvSpPr/>
          <p:nvPr/>
        </p:nvSpPr>
        <p:spPr>
          <a:xfrm>
            <a:off x="4428844" y="3324130"/>
            <a:ext cx="5811358" cy="1865424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667130" y="3639842"/>
            <a:ext cx="3326160" cy="1340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^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619196" y="3816326"/>
            <a:ext cx="1162975" cy="967666"/>
          </a:xfrm>
          <a:prstGeom prst="ellipse">
            <a:avLst/>
          </a:prstGeom>
          <a:solidFill>
            <a:srgbClr val="F6822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937434" y="3816326"/>
            <a:ext cx="1162975" cy="967666"/>
          </a:xfrm>
          <a:prstGeom prst="ellipse">
            <a:avLst/>
          </a:prstGeom>
          <a:solidFill>
            <a:srgbClr val="F6822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651898" y="3639842"/>
            <a:ext cx="1454917" cy="1340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793473" y="3826273"/>
            <a:ext cx="1162975" cy="967666"/>
          </a:xfrm>
          <a:prstGeom prst="ellipse">
            <a:avLst/>
          </a:prstGeom>
          <a:solidFill>
            <a:srgbClr val="F6822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117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215842" y="4115466"/>
            <a:ext cx="57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en-IN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4360" y="4069326"/>
            <a:ext cx="45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en-IN" sz="2400" dirty="0"/>
          </a:p>
        </p:txBody>
      </p:sp>
      <p:sp>
        <p:nvSpPr>
          <p:cNvPr id="13" name="Rectangle: Diagonal Corners Snipped 12"/>
          <p:cNvSpPr/>
          <p:nvPr/>
        </p:nvSpPr>
        <p:spPr>
          <a:xfrm>
            <a:off x="2057685" y="3396865"/>
            <a:ext cx="1810844" cy="1792689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259462" y="3639866"/>
            <a:ext cx="1433237" cy="1340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409829" y="3816326"/>
            <a:ext cx="1186325" cy="977613"/>
          </a:xfrm>
          <a:prstGeom prst="ellipse">
            <a:avLst/>
          </a:prstGeom>
          <a:solidFill>
            <a:srgbClr val="F68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57.60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098405" y="1074869"/>
            <a:ext cx="130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Term_1</a:t>
            </a:r>
            <a:endParaRPr lang="en-IN" sz="2400" dirty="0">
              <a:highlight>
                <a:srgbClr val="00FFFF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52604" y="1079806"/>
            <a:ext cx="135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00FF"/>
                </a:highlight>
              </a:rPr>
              <a:t>Term_2</a:t>
            </a:r>
            <a:endParaRPr lang="en-IN" sz="2400" dirty="0">
              <a:highlight>
                <a:srgbClr val="0000FF"/>
              </a:highligh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81446" y="1828691"/>
            <a:ext cx="114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68222"/>
                </a:highlight>
              </a:rPr>
              <a:t>Factor</a:t>
            </a:r>
            <a:endParaRPr lang="en-IN" sz="2400" dirty="0">
              <a:highlight>
                <a:srgbClr val="F68222"/>
              </a:highligh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5520" y="1908864"/>
            <a:ext cx="173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00FF"/>
                </a:highlight>
              </a:rPr>
              <a:t>Expression</a:t>
            </a:r>
            <a:endParaRPr lang="en-IN" dirty="0">
              <a:highlight>
                <a:srgbClr val="FF00FF"/>
              </a:highlight>
            </a:endParaRPr>
          </a:p>
        </p:txBody>
      </p:sp>
      <p:cxnSp>
        <p:nvCxnSpPr>
          <p:cNvPr id="22" name="Straight Arrow Connector 21"/>
          <p:cNvCxnSpPr>
            <a:stCxn id="19" idx="2"/>
            <a:endCxn id="7" idx="0"/>
          </p:cNvCxnSpPr>
          <p:nvPr/>
        </p:nvCxnSpPr>
        <p:spPr>
          <a:xfrm flipH="1">
            <a:off x="9200684" y="2290356"/>
            <a:ext cx="1355650" cy="1525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6" idx="0"/>
          </p:cNvCxnSpPr>
          <p:nvPr/>
        </p:nvCxnSpPr>
        <p:spPr>
          <a:xfrm flipH="1">
            <a:off x="8330210" y="1541471"/>
            <a:ext cx="1200219" cy="2098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  <a:endCxn id="5" idx="3"/>
          </p:cNvCxnSpPr>
          <p:nvPr/>
        </p:nvCxnSpPr>
        <p:spPr>
          <a:xfrm flipH="1">
            <a:off x="7334523" y="1536534"/>
            <a:ext cx="415473" cy="178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4" idx="3"/>
          </p:cNvCxnSpPr>
          <p:nvPr/>
        </p:nvCxnSpPr>
        <p:spPr>
          <a:xfrm flipH="1">
            <a:off x="6090082" y="2370529"/>
            <a:ext cx="272606" cy="69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156778"/>
            <a:ext cx="5705856" cy="996697"/>
          </a:xfrm>
        </p:spPr>
        <p:txBody>
          <a:bodyPr/>
          <a:lstStyle/>
          <a:p>
            <a:r>
              <a:rPr lang="en-US" dirty="0"/>
              <a:t>Interpreter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614" y="1535837"/>
            <a:ext cx="7670306" cy="4389476"/>
          </a:xfrm>
        </p:spPr>
        <p:txBody>
          <a:bodyPr/>
          <a:lstStyle/>
          <a:p>
            <a:r>
              <a:rPr lang="en-US" cap="none" dirty="0"/>
              <a:t>Input expression – </a:t>
            </a:r>
            <a:endParaRPr lang="en-US" cap="none" dirty="0"/>
          </a:p>
          <a:p>
            <a:r>
              <a:rPr lang="en-US" cap="none" dirty="0"/>
              <a:t>                          57.60 + 117 * 100 ^ 15</a:t>
            </a:r>
            <a:endParaRPr lang="en-US" cap="none" dirty="0"/>
          </a:p>
          <a:p>
            <a:endParaRPr lang="en-US" cap="none" dirty="0"/>
          </a:p>
          <a:p>
            <a:r>
              <a:rPr lang="en-US" cap="none" dirty="0"/>
              <a:t>After parsing the expression becomes –</a:t>
            </a:r>
            <a:endParaRPr lang="en-US" cap="none" dirty="0"/>
          </a:p>
          <a:p>
            <a:r>
              <a:rPr lang="en-US" cap="none" dirty="0"/>
              <a:t>                       (57.60+(117.0*(100.0^15.0)))</a:t>
            </a:r>
            <a:endParaRPr lang="en-US" cap="none" dirty="0"/>
          </a:p>
          <a:p>
            <a:endParaRPr lang="en-US" cap="none" dirty="0"/>
          </a:p>
          <a:p>
            <a:r>
              <a:rPr lang="en-US" cap="none" dirty="0"/>
              <a:t>From this, interpreter will able to understand which operation should be performed first.</a:t>
            </a:r>
            <a:endParaRPr lang="en-IN" cap="none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054" y="102347"/>
            <a:ext cx="5705856" cy="904901"/>
          </a:xfrm>
        </p:spPr>
        <p:txBody>
          <a:bodyPr/>
          <a:lstStyle/>
          <a:p>
            <a:r>
              <a:rPr lang="en-US" dirty="0"/>
              <a:t>Input-Output Form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4" y="1112470"/>
            <a:ext cx="5520877" cy="5446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39" y="1112470"/>
            <a:ext cx="3548834" cy="2667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39" y="3938560"/>
            <a:ext cx="3548834" cy="2611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6928" y="2642525"/>
            <a:ext cx="3462735" cy="99669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D739C3"/>
      </a:accent1>
      <a:accent2>
        <a:srgbClr val="9727C5"/>
      </a:accent2>
      <a:accent3>
        <a:srgbClr val="6739D7"/>
      </a:accent3>
      <a:accent4>
        <a:srgbClr val="3144C8"/>
      </a:accent4>
      <a:accent5>
        <a:srgbClr val="398FD7"/>
      </a:accent5>
      <a:accent6>
        <a:srgbClr val="27BFC5"/>
      </a:accent6>
      <a:hlink>
        <a:srgbClr val="3F6F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WPS Presentation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Century Gothic</vt:lpstr>
      <vt:lpstr>Microsoft YaHei</vt:lpstr>
      <vt:lpstr>Arial Unicode MS</vt:lpstr>
      <vt:lpstr>Calibri</vt:lpstr>
      <vt:lpstr>BrushVTI</vt:lpstr>
      <vt:lpstr>Math Interpreter</vt:lpstr>
      <vt:lpstr>Contents</vt:lpstr>
      <vt:lpstr>Implementation</vt:lpstr>
      <vt:lpstr>Tokens</vt:lpstr>
      <vt:lpstr>Parser</vt:lpstr>
      <vt:lpstr>Grammar Rule</vt:lpstr>
      <vt:lpstr>Interpreter</vt:lpstr>
      <vt:lpstr>Input-Output Form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Interpreter</dc:title>
  <dc:creator>sagar sikchi</dc:creator>
  <cp:lastModifiedBy>hp</cp:lastModifiedBy>
  <cp:revision>21</cp:revision>
  <dcterms:created xsi:type="dcterms:W3CDTF">2020-12-16T03:37:00Z</dcterms:created>
  <dcterms:modified xsi:type="dcterms:W3CDTF">2021-01-14T12:45:52Z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