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92" r:id="rId5"/>
    <p:sldId id="294" r:id="rId6"/>
    <p:sldId id="319" r:id="rId7"/>
    <p:sldId id="293" r:id="rId8"/>
    <p:sldId id="300" r:id="rId9"/>
    <p:sldId id="301" r:id="rId10"/>
    <p:sldId id="302" r:id="rId11"/>
    <p:sldId id="303" r:id="rId12"/>
    <p:sldId id="304" r:id="rId13"/>
    <p:sldId id="305" r:id="rId14"/>
    <p:sldId id="306" r:id="rId15"/>
    <p:sldId id="281" r:id="rId16"/>
    <p:sldId id="320" r:id="rId17"/>
    <p:sldId id="321" r:id="rId18"/>
    <p:sldId id="322" r:id="rId19"/>
    <p:sldId id="323" r:id="rId20"/>
    <p:sldId id="324" r:id="rId21"/>
    <p:sldId id="325" r:id="rId22"/>
    <p:sldId id="326" r:id="rId23"/>
    <p:sldId id="327" r:id="rId24"/>
    <p:sldId id="328" r:id="rId25"/>
    <p:sldId id="309" r:id="rId26"/>
    <p:sldId id="262" r:id="rId27"/>
    <p:sldId id="280" r:id="rId28"/>
    <p:sldId id="286"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E1F4"/>
    <a:srgbClr val="CAE5F5"/>
    <a:srgbClr val="BCDDF3"/>
    <a:srgbClr val="979898"/>
    <a:srgbClr val="C2E0F4"/>
    <a:srgbClr val="CAE4F5"/>
    <a:srgbClr val="D0E7F6"/>
    <a:srgbClr val="C2E1F4"/>
    <a:srgbClr val="CBE5F6"/>
    <a:srgbClr val="B1D8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00" d="100"/>
          <a:sy n="200" d="100"/>
        </p:scale>
        <p:origin x="-3606" y="-3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C6755-FE25-46DA-B3A3-1FED4657CF0D}" type="datetimeFigureOut">
              <a:rPr lang="en-US" smtClean="0"/>
              <a:t>8/25/2022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E0942-79A2-4C1C-BD07-3E94355CE5A0}" type="slidenum">
              <a:rPr lang="en-US" smtClean="0"/>
              <a:t>‹#›</a:t>
            </a:fld>
            <a:endParaRPr lang="en-US"/>
          </a:p>
        </p:txBody>
      </p:sp>
    </p:spTree>
    <p:extLst>
      <p:ext uri="{BB962C8B-B14F-4D97-AF65-F5344CB8AC3E}">
        <p14:creationId xmlns:p14="http://schemas.microsoft.com/office/powerpoint/2010/main" val="2944013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8/25/2022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scribd.com/document/58979208/Project-on-C++-programm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8376" y="257540"/>
            <a:ext cx="5504231" cy="1326586"/>
          </a:xfrm>
          <a:prstGeom prst="rect">
            <a:avLst/>
          </a:prstGeom>
          <a:ln>
            <a:noFill/>
          </a:ln>
          <a:effectLst>
            <a:outerShdw blurRad="190500" algn="tl" rotWithShape="0">
              <a:srgbClr val="000000">
                <a:alpha val="70000"/>
              </a:srgbClr>
            </a:outerShdw>
          </a:effectLst>
        </p:spPr>
      </p:pic>
      <p:sp>
        <p:nvSpPr>
          <p:cNvPr id="5" name="TextBox 4"/>
          <p:cNvSpPr txBox="1"/>
          <p:nvPr/>
        </p:nvSpPr>
        <p:spPr>
          <a:xfrm>
            <a:off x="4605755" y="5322034"/>
            <a:ext cx="3526334" cy="1754326"/>
          </a:xfrm>
          <a:prstGeom prst="rect">
            <a:avLst/>
          </a:prstGeom>
          <a:noFill/>
        </p:spPr>
        <p:txBody>
          <a:bodyPr wrap="square" rtlCol="0">
            <a:spAutoFit/>
          </a:bodyPr>
          <a:lstStyle/>
          <a:p>
            <a:r>
              <a:rPr lang="en-US" sz="2400" b="1" dirty="0"/>
              <a:t>Group Members:</a:t>
            </a:r>
          </a:p>
          <a:p>
            <a:r>
              <a:rPr lang="en-US" sz="2000" b="1" dirty="0"/>
              <a:t>1. Sagar Upadhyaya (</a:t>
            </a:r>
            <a:r>
              <a:rPr lang="en-US" b="1" dirty="0"/>
              <a:t>324529</a:t>
            </a:r>
            <a:r>
              <a:rPr lang="en-US" sz="2000" b="1" dirty="0"/>
              <a:t>)</a:t>
            </a:r>
          </a:p>
          <a:p>
            <a:r>
              <a:rPr lang="en-US" sz="2000" b="1" dirty="0"/>
              <a:t>2. Shubham Ghimire (</a:t>
            </a:r>
            <a:r>
              <a:rPr lang="en-US" b="1" dirty="0"/>
              <a:t>324531</a:t>
            </a:r>
            <a:r>
              <a:rPr lang="en-US" sz="2000" b="1" dirty="0"/>
              <a:t>)</a:t>
            </a:r>
          </a:p>
          <a:p>
            <a:r>
              <a:rPr lang="en-US" sz="2000" b="1" dirty="0"/>
              <a:t>3. Dhiraj Sapkota (</a:t>
            </a:r>
            <a:r>
              <a:rPr lang="en-US" b="1" dirty="0"/>
              <a:t>324513</a:t>
            </a:r>
            <a:r>
              <a:rPr lang="en-US" sz="2000" b="1" dirty="0"/>
              <a:t>)</a:t>
            </a:r>
          </a:p>
          <a:p>
            <a:endParaRPr lang="en-US" sz="2400" b="1" dirty="0"/>
          </a:p>
        </p:txBody>
      </p:sp>
      <p:sp>
        <p:nvSpPr>
          <p:cNvPr id="7" name="Rectangle 6"/>
          <p:cNvSpPr/>
          <p:nvPr/>
        </p:nvSpPr>
        <p:spPr>
          <a:xfrm>
            <a:off x="2846674" y="1724182"/>
            <a:ext cx="6247633" cy="1569660"/>
          </a:xfrm>
          <a:prstGeom prst="rect">
            <a:avLst/>
          </a:prstGeom>
        </p:spPr>
        <p:txBody>
          <a:bodyPr wrap="square">
            <a:spAutoFit/>
          </a:bodyPr>
          <a:lstStyle/>
          <a:p>
            <a:pPr algn="ctr"/>
            <a:r>
              <a:rPr lang="en-US" sz="3000" dirty="0"/>
              <a:t>Project Presentation</a:t>
            </a:r>
          </a:p>
          <a:p>
            <a:pPr algn="ctr"/>
            <a:r>
              <a:rPr lang="en-US" sz="3000" dirty="0"/>
              <a:t>On</a:t>
            </a:r>
          </a:p>
          <a:p>
            <a:pPr algn="ctr"/>
            <a:r>
              <a:rPr lang="en-US" sz="3600" dirty="0"/>
              <a:t> “ </a:t>
            </a:r>
            <a:r>
              <a:rPr lang="en-US" sz="3600" b="1" dirty="0"/>
              <a:t>C I N E M A - H U B ”</a:t>
            </a:r>
          </a:p>
        </p:txBody>
      </p:sp>
      <p:sp>
        <p:nvSpPr>
          <p:cNvPr id="8" name="Rectangle 7"/>
          <p:cNvSpPr/>
          <p:nvPr/>
        </p:nvSpPr>
        <p:spPr>
          <a:xfrm>
            <a:off x="4552856" y="4480258"/>
            <a:ext cx="2855462" cy="584775"/>
          </a:xfrm>
          <a:prstGeom prst="rect">
            <a:avLst/>
          </a:prstGeom>
        </p:spPr>
        <p:txBody>
          <a:bodyPr wrap="none">
            <a:spAutoFit/>
          </a:bodyPr>
          <a:lstStyle/>
          <a:p>
            <a:pPr algn="ctr"/>
            <a:r>
              <a:rPr lang="en-US" sz="3200" dirty="0"/>
              <a:t>BIT-2</a:t>
            </a:r>
            <a:r>
              <a:rPr lang="en-US" sz="3200" baseline="30000" dirty="0"/>
              <a:t>nd</a:t>
            </a:r>
            <a:r>
              <a:rPr lang="en-US" sz="3200" dirty="0"/>
              <a:t> Semester</a:t>
            </a:r>
          </a:p>
        </p:txBody>
      </p:sp>
      <p:pic>
        <p:nvPicPr>
          <p:cNvPr id="1034" name="Picture 10" descr="novelty None Against cinem people png - rotaryclubaddisababa.org"/>
          <p:cNvPicPr>
            <a:picLocks noChangeAspect="1" noChangeArrowheads="1"/>
          </p:cNvPicPr>
          <p:nvPr/>
        </p:nvPicPr>
        <p:blipFill rotWithShape="1">
          <a:blip r:embed="rId3">
            <a:extLst>
              <a:ext uri="{28A0092B-C50C-407E-A947-70E740481C1C}">
                <a14:useLocalDpi xmlns:a14="http://schemas.microsoft.com/office/drawing/2010/main" val="0"/>
              </a:ext>
            </a:extLst>
          </a:blip>
          <a:srcRect l="13143" t="33413" r="13157"/>
          <a:stretch/>
        </p:blipFill>
        <p:spPr bwMode="auto">
          <a:xfrm>
            <a:off x="1967280" y="2464322"/>
            <a:ext cx="8006420" cy="1659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932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ALGORITHM</a:t>
            </a:r>
          </a:p>
        </p:txBody>
      </p:sp>
      <p:sp>
        <p:nvSpPr>
          <p:cNvPr id="3" name="Rectangle 2"/>
          <p:cNvSpPr/>
          <p:nvPr/>
        </p:nvSpPr>
        <p:spPr>
          <a:xfrm>
            <a:off x="343990" y="953588"/>
            <a:ext cx="6135188" cy="6063198"/>
          </a:xfrm>
          <a:prstGeom prst="rect">
            <a:avLst/>
          </a:prstGeom>
        </p:spPr>
        <p:txBody>
          <a:bodyPr wrap="square">
            <a:spAutoFit/>
          </a:bodyPr>
          <a:lstStyle/>
          <a:p>
            <a:pPr algn="just">
              <a:spcAft>
                <a:spcPts val="800"/>
              </a:spcAft>
            </a:pPr>
            <a:r>
              <a:rPr lang="en-US" dirty="0">
                <a:latin typeface="Times New Roman" panose="02020603050405020304" pitchFamily="18" charset="0"/>
                <a:ea typeface="Times New Roman" panose="02020603050405020304" pitchFamily="18" charset="0"/>
              </a:rPr>
              <a:t>Step 18:   Input Name, user id, Password, supervisor, </a:t>
            </a:r>
          </a:p>
          <a:p>
            <a:pPr algn="just">
              <a:spcAft>
                <a:spcPts val="800"/>
              </a:spcAft>
            </a:pPr>
            <a:r>
              <a:rPr lang="en-US" dirty="0">
                <a:latin typeface="Times New Roman" panose="02020603050405020304" pitchFamily="18" charset="0"/>
                <a:ea typeface="Times New Roman" panose="02020603050405020304" pitchFamily="18" charset="0"/>
              </a:rPr>
              <a:t>	        cinema and phone no and return to step 16</a:t>
            </a:r>
          </a:p>
          <a:p>
            <a:pPr algn="just">
              <a:spcAft>
                <a:spcPts val="800"/>
              </a:spcAft>
            </a:pPr>
            <a:r>
              <a:rPr lang="en-US" dirty="0">
                <a:latin typeface="Times New Roman" panose="02020603050405020304" pitchFamily="18" charset="0"/>
                <a:ea typeface="Times New Roman" panose="02020603050405020304" pitchFamily="18" charset="0"/>
              </a:rPr>
              <a:t>Step 19:   Input the staff id to remove particular staff record and </a:t>
            </a:r>
          </a:p>
          <a:p>
            <a:pPr algn="just">
              <a:spcAft>
                <a:spcPts val="800"/>
              </a:spcAft>
            </a:pPr>
            <a:r>
              <a:rPr lang="en-US" dirty="0">
                <a:latin typeface="Times New Roman" panose="02020603050405020304" pitchFamily="18" charset="0"/>
                <a:ea typeface="Times New Roman" panose="02020603050405020304" pitchFamily="18" charset="0"/>
              </a:rPr>
              <a:t>		press Yes/No and return to step 16</a:t>
            </a:r>
          </a:p>
          <a:p>
            <a:pPr algn="just">
              <a:spcAft>
                <a:spcPts val="800"/>
              </a:spcAft>
            </a:pPr>
            <a:r>
              <a:rPr lang="en-US" dirty="0">
                <a:latin typeface="Times New Roman" panose="02020603050405020304" pitchFamily="18" charset="0"/>
                <a:ea typeface="Times New Roman" panose="02020603050405020304" pitchFamily="18" charset="0"/>
              </a:rPr>
              <a:t>Step 20:   Display staff records like Name, user id, Password, </a:t>
            </a:r>
          </a:p>
          <a:p>
            <a:pPr algn="just">
              <a:spcAft>
                <a:spcPts val="800"/>
              </a:spcAft>
            </a:pPr>
            <a:r>
              <a:rPr lang="en-US" dirty="0">
                <a:latin typeface="Times New Roman" panose="02020603050405020304" pitchFamily="18" charset="0"/>
                <a:ea typeface="Times New Roman" panose="02020603050405020304" pitchFamily="18" charset="0"/>
              </a:rPr>
              <a:t>		Supervisor, cinema and phone no and return to step 16</a:t>
            </a:r>
          </a:p>
          <a:p>
            <a:pPr algn="just">
              <a:spcAft>
                <a:spcPts val="800"/>
              </a:spcAft>
            </a:pPr>
            <a:r>
              <a:rPr lang="en-US" dirty="0">
                <a:latin typeface="Times New Roman" panose="02020603050405020304" pitchFamily="18" charset="0"/>
                <a:ea typeface="Times New Roman" panose="02020603050405020304" pitchFamily="18" charset="0"/>
              </a:rPr>
              <a:t>Step 21:   Input staff id to modify the particular staff record,</a:t>
            </a:r>
          </a:p>
          <a:p>
            <a:pPr algn="just">
              <a:spcAft>
                <a:spcPts val="800"/>
              </a:spcAft>
            </a:pPr>
            <a:r>
              <a:rPr lang="en-US" dirty="0">
                <a:latin typeface="Times New Roman" panose="02020603050405020304" pitchFamily="18" charset="0"/>
                <a:ea typeface="Times New Roman" panose="02020603050405020304" pitchFamily="18" charset="0"/>
              </a:rPr>
              <a:t>	        modify it and return to step 16</a:t>
            </a:r>
          </a:p>
          <a:p>
            <a:pPr algn="just">
              <a:spcAft>
                <a:spcPts val="800"/>
              </a:spcAft>
            </a:pPr>
            <a:r>
              <a:rPr lang="en-US" dirty="0">
                <a:latin typeface="Times New Roman" panose="02020603050405020304" pitchFamily="18" charset="0"/>
                <a:ea typeface="Times New Roman" panose="02020603050405020304" pitchFamily="18" charset="0"/>
              </a:rPr>
              <a:t>Step 22:   Input staff id to show the particular staff record</a:t>
            </a:r>
          </a:p>
          <a:p>
            <a:pPr algn="just">
              <a:spcAft>
                <a:spcPts val="800"/>
              </a:spcAft>
            </a:pPr>
            <a:r>
              <a:rPr lang="en-US" dirty="0">
                <a:latin typeface="Times New Roman" panose="02020603050405020304" pitchFamily="18" charset="0"/>
                <a:ea typeface="Times New Roman" panose="02020603050405020304" pitchFamily="18" charset="0"/>
              </a:rPr>
              <a:t>	        and return to step 16</a:t>
            </a:r>
          </a:p>
          <a:p>
            <a:pPr algn="just">
              <a:spcAft>
                <a:spcPts val="800"/>
              </a:spcAft>
            </a:pPr>
            <a:r>
              <a:rPr lang="en-US" dirty="0">
                <a:latin typeface="Times New Roman" panose="02020603050405020304" pitchFamily="18" charset="0"/>
                <a:ea typeface="Times New Roman" panose="02020603050405020304" pitchFamily="18" charset="0"/>
              </a:rPr>
              <a:t>Step 23:   Display manage cinema page choose:</a:t>
            </a:r>
          </a:p>
          <a:p>
            <a:pPr>
              <a:spcAft>
                <a:spcPts val="800"/>
              </a:spcAft>
            </a:pPr>
            <a:r>
              <a:rPr lang="en-US" dirty="0"/>
              <a:t>		1.Add	      2.Remove	     3.View		</a:t>
            </a:r>
          </a:p>
          <a:p>
            <a:pPr>
              <a:spcAft>
                <a:spcPts val="800"/>
              </a:spcAft>
            </a:pPr>
            <a:r>
              <a:rPr lang="en-US" dirty="0"/>
              <a:t>		4. Modify      5.Search	     6.Back</a:t>
            </a:r>
          </a:p>
          <a:p>
            <a:pPr>
              <a:spcAft>
                <a:spcPts val="800"/>
              </a:spcAft>
            </a:pPr>
            <a:endParaRPr lang="en-US" dirty="0"/>
          </a:p>
          <a:p>
            <a:pPr algn="just">
              <a:spcAft>
                <a:spcPts val="800"/>
              </a:spcAft>
            </a:pPr>
            <a:endParaRPr lang="en-US" dirty="0">
              <a:latin typeface="Times New Roman" panose="02020603050405020304" pitchFamily="18" charset="0"/>
              <a:ea typeface="Times New Roman" panose="02020603050405020304" pitchFamily="18" charset="0"/>
            </a:endParaRPr>
          </a:p>
          <a:p>
            <a:pPr algn="just">
              <a:spcAft>
                <a:spcPts val="800"/>
              </a:spcAft>
            </a:pPr>
            <a:endParaRPr lang="en-US" dirty="0">
              <a:latin typeface="Times New Roman" panose="02020603050405020304" pitchFamily="18" charset="0"/>
              <a:ea typeface="Times New Roman" panose="02020603050405020304" pitchFamily="18" charset="0"/>
            </a:endParaRPr>
          </a:p>
        </p:txBody>
      </p:sp>
      <p:sp>
        <p:nvSpPr>
          <p:cNvPr id="8" name="Rectangle 7"/>
          <p:cNvSpPr/>
          <p:nvPr/>
        </p:nvSpPr>
        <p:spPr>
          <a:xfrm>
            <a:off x="6479178" y="636199"/>
            <a:ext cx="5225143" cy="6104235"/>
          </a:xfrm>
          <a:prstGeom prst="rect">
            <a:avLst/>
          </a:prstGeom>
        </p:spPr>
        <p:txBody>
          <a:bodyPr wrap="square">
            <a:spAutoFit/>
          </a:bodyPr>
          <a:lstStyle/>
          <a:p>
            <a:pPr algn="just">
              <a:spcAft>
                <a:spcPts val="800"/>
              </a:spcAft>
            </a:pPr>
            <a:r>
              <a:rPr lang="en-US" dirty="0">
                <a:latin typeface="Times New Roman" panose="02020603050405020304" pitchFamily="18" charset="0"/>
                <a:ea typeface="Times New Roman" panose="02020603050405020304" pitchFamily="18" charset="0"/>
              </a:rPr>
              <a:t>Step 24: if user choose 1 then display form to add 	    	  cinema and go to step 25</a:t>
            </a:r>
          </a:p>
          <a:p>
            <a:pPr indent="457200" algn="just">
              <a:spcAft>
                <a:spcPts val="800"/>
              </a:spcAft>
            </a:pPr>
            <a:r>
              <a:rPr lang="en-US" dirty="0">
                <a:latin typeface="Times New Roman" panose="02020603050405020304" pitchFamily="18" charset="0"/>
                <a:ea typeface="Times New Roman" panose="02020603050405020304" pitchFamily="18" charset="0"/>
              </a:rPr>
              <a:t>  Else if user choose 2 then go to step 26 </a:t>
            </a:r>
          </a:p>
          <a:p>
            <a:pPr indent="457200" algn="just">
              <a:spcAft>
                <a:spcPts val="800"/>
              </a:spcAft>
            </a:pPr>
            <a:r>
              <a:rPr lang="en-US" dirty="0">
                <a:latin typeface="Times New Roman" panose="02020603050405020304" pitchFamily="18" charset="0"/>
                <a:ea typeface="Times New Roman" panose="02020603050405020304" pitchFamily="18" charset="0"/>
              </a:rPr>
              <a:t>  Else if user choose 3 then go to step 27</a:t>
            </a:r>
          </a:p>
          <a:p>
            <a:pPr indent="457200" algn="just">
              <a:spcAft>
                <a:spcPts val="800"/>
              </a:spcAft>
            </a:pPr>
            <a:r>
              <a:rPr lang="en-US" dirty="0">
                <a:latin typeface="Times New Roman" panose="02020603050405020304" pitchFamily="18" charset="0"/>
                <a:ea typeface="Times New Roman" panose="02020603050405020304" pitchFamily="18" charset="0"/>
              </a:rPr>
              <a:t>  Else if user choose 4 then go to step 28</a:t>
            </a:r>
          </a:p>
          <a:p>
            <a:pPr indent="457200" algn="just">
              <a:spcAft>
                <a:spcPts val="800"/>
              </a:spcAft>
            </a:pPr>
            <a:r>
              <a:rPr lang="en-US" dirty="0">
                <a:latin typeface="Times New Roman" panose="02020603050405020304" pitchFamily="18" charset="0"/>
                <a:ea typeface="Times New Roman" panose="02020603050405020304" pitchFamily="18" charset="0"/>
              </a:rPr>
              <a:t>  Else if user choose 5 then go to step 29</a:t>
            </a:r>
          </a:p>
          <a:p>
            <a:pPr indent="457200" algn="just">
              <a:spcAft>
                <a:spcPts val="800"/>
              </a:spcAft>
            </a:pPr>
            <a:r>
              <a:rPr lang="en-US" dirty="0">
                <a:latin typeface="Times New Roman" panose="02020603050405020304" pitchFamily="18" charset="0"/>
                <a:ea typeface="Times New Roman" panose="02020603050405020304" pitchFamily="18" charset="0"/>
              </a:rPr>
              <a:t>  Else go to previous menu i.e. step 23</a:t>
            </a:r>
          </a:p>
          <a:p>
            <a:pPr algn="just">
              <a:spcAft>
                <a:spcPts val="800"/>
              </a:spcAft>
            </a:pPr>
            <a:r>
              <a:rPr lang="en-US" dirty="0">
                <a:latin typeface="Times New Roman" panose="02020603050405020304" pitchFamily="18" charset="0"/>
                <a:ea typeface="Times New Roman" panose="02020603050405020304" pitchFamily="18" charset="0"/>
              </a:rPr>
              <a:t>Step 25: Input Name, address, manager, no of staff and phone no and return to step 23</a:t>
            </a:r>
          </a:p>
          <a:p>
            <a:pPr algn="just">
              <a:spcAft>
                <a:spcPts val="800"/>
              </a:spcAft>
            </a:pPr>
            <a:r>
              <a:rPr lang="en-US" dirty="0">
                <a:latin typeface="Times New Roman" panose="02020603050405020304" pitchFamily="18" charset="0"/>
                <a:ea typeface="Times New Roman" panose="02020603050405020304" pitchFamily="18" charset="0"/>
              </a:rPr>
              <a:t>Step 26: Input cinema name to remove particular cinema record and press Yes/No and return to step 23</a:t>
            </a:r>
          </a:p>
          <a:p>
            <a:pPr algn="just">
              <a:spcAft>
                <a:spcPts val="800"/>
              </a:spcAft>
            </a:pPr>
            <a:r>
              <a:rPr lang="en-US" dirty="0">
                <a:latin typeface="Times New Roman" panose="02020603050405020304" pitchFamily="18" charset="0"/>
                <a:ea typeface="Times New Roman" panose="02020603050405020304" pitchFamily="18" charset="0"/>
              </a:rPr>
              <a:t>Step 27: Display cinema records like Name, address, manager, no of staff, no of Audi and phone no and return to step 23</a:t>
            </a:r>
          </a:p>
          <a:p>
            <a:pPr algn="just">
              <a:spcAft>
                <a:spcPts val="800"/>
              </a:spcAft>
            </a:pPr>
            <a:r>
              <a:rPr lang="en-US" dirty="0">
                <a:latin typeface="Times New Roman" panose="02020603050405020304" pitchFamily="18" charset="0"/>
                <a:ea typeface="Times New Roman" panose="02020603050405020304" pitchFamily="18" charset="0"/>
              </a:rPr>
              <a:t>Step 28: Input cinema name to modify the particular cinema record, modify it and return to step 23</a:t>
            </a:r>
          </a:p>
          <a:p>
            <a:pPr algn="just">
              <a:spcAft>
                <a:spcPts val="800"/>
              </a:spcAft>
            </a:pPr>
            <a:r>
              <a:rPr lang="en-US" dirty="0">
                <a:latin typeface="Times New Roman" panose="02020603050405020304" pitchFamily="18" charset="0"/>
                <a:ea typeface="Times New Roman" panose="02020603050405020304" pitchFamily="18" charset="0"/>
              </a:rPr>
              <a:t>Step 29: Input cinema name to show the particular cinema record and return to step 23</a:t>
            </a:r>
          </a:p>
        </p:txBody>
      </p:sp>
    </p:spTree>
    <p:extLst>
      <p:ext uri="{BB962C8B-B14F-4D97-AF65-F5344CB8AC3E}">
        <p14:creationId xmlns:p14="http://schemas.microsoft.com/office/powerpoint/2010/main" val="18219438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ALGORITHM</a:t>
            </a:r>
          </a:p>
        </p:txBody>
      </p:sp>
      <p:sp>
        <p:nvSpPr>
          <p:cNvPr id="2" name="Rectangle 1"/>
          <p:cNvSpPr/>
          <p:nvPr/>
        </p:nvSpPr>
        <p:spPr>
          <a:xfrm>
            <a:off x="435898" y="363915"/>
            <a:ext cx="6186971" cy="6771084"/>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Times New Roman" panose="02020603050405020304" pitchFamily="18" charset="0"/>
              </a:rPr>
              <a:t>Step 30: Display manage movie page choose:</a:t>
            </a:r>
          </a:p>
          <a:p>
            <a:pPr>
              <a:spcAft>
                <a:spcPts val="800"/>
              </a:spcAft>
            </a:pPr>
            <a:r>
              <a:rPr lang="en-US" dirty="0"/>
              <a:t>		1.Add	      2.Remove	     3.View		</a:t>
            </a:r>
          </a:p>
          <a:p>
            <a:pPr>
              <a:spcAft>
                <a:spcPts val="800"/>
              </a:spcAft>
            </a:pPr>
            <a:r>
              <a:rPr lang="en-US" dirty="0"/>
              <a:t>		4. Modify      5.Search	     6.Back</a:t>
            </a:r>
            <a:endParaRPr lang="en-US" dirty="0">
              <a:latin typeface="Times New Roman" panose="02020603050405020304" pitchFamily="18" charset="0"/>
              <a:ea typeface="Times New Roman" panose="02020603050405020304" pitchFamily="18" charset="0"/>
            </a:endParaRPr>
          </a:p>
          <a:p>
            <a:r>
              <a:rPr lang="en-US" dirty="0"/>
              <a:t>Step 31: if user choose 1 then display form to add movie and </a:t>
            </a:r>
          </a:p>
          <a:p>
            <a:r>
              <a:rPr lang="en-US" dirty="0"/>
              <a:t>		go to step 32</a:t>
            </a:r>
          </a:p>
          <a:p>
            <a:r>
              <a:rPr lang="en-US" dirty="0"/>
              <a:t>  		Else if user choose 2 then go to step 33 </a:t>
            </a:r>
          </a:p>
          <a:p>
            <a:r>
              <a:rPr lang="en-US" dirty="0"/>
              <a:t>  		Else if user choose 3 then go to step 34</a:t>
            </a:r>
          </a:p>
          <a:p>
            <a:r>
              <a:rPr lang="en-US" dirty="0"/>
              <a:t>  		Else if user choose 4 then go to step 35</a:t>
            </a:r>
          </a:p>
          <a:p>
            <a:r>
              <a:rPr lang="en-US" dirty="0"/>
              <a:t>  		Else if user choose 5 then go to step 36</a:t>
            </a:r>
          </a:p>
          <a:p>
            <a:r>
              <a:rPr lang="en-US" dirty="0"/>
              <a:t>  		Else go to previous menu i.e. step 30</a:t>
            </a:r>
          </a:p>
          <a:p>
            <a:endParaRPr lang="en-US" dirty="0"/>
          </a:p>
          <a:p>
            <a:r>
              <a:rPr lang="en-US" dirty="0"/>
              <a:t>Step 32: Input movie Name, Release-date, major cast, director </a:t>
            </a:r>
          </a:p>
          <a:p>
            <a:r>
              <a:rPr lang="en-US" dirty="0"/>
              <a:t>		and time of show and return to step 30</a:t>
            </a:r>
          </a:p>
          <a:p>
            <a:r>
              <a:rPr lang="en-US" dirty="0"/>
              <a:t>Step 33: Input movie name to remove particular movie record </a:t>
            </a:r>
          </a:p>
          <a:p>
            <a:r>
              <a:rPr lang="en-US" dirty="0"/>
              <a:t>		and press Yes/No and return to step 30</a:t>
            </a:r>
          </a:p>
          <a:p>
            <a:r>
              <a:rPr lang="en-US" dirty="0"/>
              <a:t>Step 34: Display cinema record like Name, Release-date, major 			cast, director and time of show and return to step 30</a:t>
            </a:r>
          </a:p>
          <a:p>
            <a:r>
              <a:rPr lang="en-US" dirty="0"/>
              <a:t>Step 35: Input movie name to modify the particular movie record, </a:t>
            </a:r>
          </a:p>
          <a:p>
            <a:r>
              <a:rPr lang="en-US" dirty="0"/>
              <a:t>		modify it and return to step 30</a:t>
            </a:r>
          </a:p>
          <a:p>
            <a:r>
              <a:rPr lang="en-US" dirty="0"/>
              <a:t>Step 36: Input movie name to show the particular movie record </a:t>
            </a:r>
          </a:p>
          <a:p>
            <a:r>
              <a:rPr lang="en-US" dirty="0"/>
              <a:t>		and return to step 30</a:t>
            </a:r>
          </a:p>
          <a:p>
            <a:pPr algn="just">
              <a:lnSpc>
                <a:spcPct val="150000"/>
              </a:lnSpc>
              <a:spcAft>
                <a:spcPts val="800"/>
              </a:spcAft>
            </a:pPr>
            <a:endParaRPr lang="en-US" dirty="0">
              <a:latin typeface="Times New Roman" panose="02020603050405020304" pitchFamily="18" charset="0"/>
              <a:ea typeface="Times New Roman" panose="02020603050405020304" pitchFamily="18" charset="0"/>
            </a:endParaRPr>
          </a:p>
        </p:txBody>
      </p:sp>
      <p:sp>
        <p:nvSpPr>
          <p:cNvPr id="3" name="Rectangle 2"/>
          <p:cNvSpPr/>
          <p:nvPr/>
        </p:nvSpPr>
        <p:spPr>
          <a:xfrm>
            <a:off x="6781443" y="1130489"/>
            <a:ext cx="8068492" cy="4924425"/>
          </a:xfrm>
          <a:prstGeom prst="rect">
            <a:avLst/>
          </a:prstGeom>
        </p:spPr>
        <p:txBody>
          <a:bodyPr wrap="square">
            <a:spAutoFit/>
          </a:bodyPr>
          <a:lstStyle/>
          <a:p>
            <a:pPr algn="just">
              <a:spcAft>
                <a:spcPts val="800"/>
              </a:spcAft>
            </a:pPr>
            <a:r>
              <a:rPr lang="en-US" dirty="0">
                <a:latin typeface="Times New Roman" panose="02020603050405020304" pitchFamily="18" charset="0"/>
                <a:ea typeface="Times New Roman" panose="02020603050405020304" pitchFamily="18" charset="0"/>
              </a:rPr>
              <a:t>Step 37: Display login page for manager  </a:t>
            </a:r>
          </a:p>
          <a:p>
            <a:pPr algn="just">
              <a:spcAft>
                <a:spcPts val="800"/>
              </a:spcAft>
            </a:pPr>
            <a:r>
              <a:rPr lang="en-US" dirty="0">
                <a:latin typeface="Times New Roman" panose="02020603050405020304" pitchFamily="18" charset="0"/>
                <a:ea typeface="Times New Roman" panose="02020603050405020304" pitchFamily="18" charset="0"/>
              </a:rPr>
              <a:t>Step 38: Input username and password if true then </a:t>
            </a:r>
          </a:p>
          <a:p>
            <a:pPr algn="just">
              <a:spcAft>
                <a:spcPts val="800"/>
              </a:spcAft>
            </a:pPr>
            <a:r>
              <a:rPr lang="en-US" dirty="0">
                <a:latin typeface="Times New Roman" panose="02020603050405020304" pitchFamily="18" charset="0"/>
                <a:ea typeface="Times New Roman" panose="02020603050405020304" pitchFamily="18" charset="0"/>
              </a:rPr>
              <a:t>		display login successful and go to step 39 </a:t>
            </a:r>
          </a:p>
          <a:p>
            <a:pPr algn="just">
              <a:spcAft>
                <a:spcPts val="800"/>
              </a:spcAft>
            </a:pPr>
            <a:r>
              <a:rPr lang="en-US" dirty="0">
                <a:latin typeface="Times New Roman" panose="02020603050405020304" pitchFamily="18" charset="0"/>
                <a:ea typeface="Times New Roman" panose="02020603050405020304" pitchFamily="18" charset="0"/>
              </a:rPr>
              <a:t>		else display Error!! try again and goto step 37</a:t>
            </a:r>
          </a:p>
          <a:p>
            <a:pPr algn="just">
              <a:spcAft>
                <a:spcPts val="800"/>
              </a:spcAft>
            </a:pPr>
            <a:r>
              <a:rPr lang="en-US" dirty="0">
                <a:latin typeface="Times New Roman" panose="02020603050405020304" pitchFamily="18" charset="0"/>
                <a:ea typeface="Times New Roman" panose="02020603050405020304" pitchFamily="18" charset="0"/>
              </a:rPr>
              <a:t>Step 39: Display manger menu choose:</a:t>
            </a:r>
          </a:p>
          <a:p>
            <a:pPr marL="800100" lvl="1"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Manage Staff</a:t>
            </a:r>
          </a:p>
          <a:p>
            <a:pPr marL="800100" lvl="1"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Manage Movie</a:t>
            </a:r>
          </a:p>
          <a:p>
            <a:pPr marL="800100" lvl="1"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Book movie</a:t>
            </a:r>
          </a:p>
          <a:p>
            <a:pPr marL="800100" lvl="1"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Exit</a:t>
            </a:r>
          </a:p>
          <a:p>
            <a:pPr algn="just">
              <a:spcAft>
                <a:spcPts val="800"/>
              </a:spcAft>
            </a:pPr>
            <a:r>
              <a:rPr lang="en-US" dirty="0">
                <a:latin typeface="Times New Roman" panose="02020603050405020304" pitchFamily="18" charset="0"/>
                <a:ea typeface="Times New Roman" panose="02020603050405020304" pitchFamily="18" charset="0"/>
              </a:rPr>
              <a:t>Step 40: if user choose 1 go to step 16</a:t>
            </a:r>
          </a:p>
          <a:p>
            <a:pPr indent="457200" algn="just">
              <a:spcAft>
                <a:spcPts val="800"/>
              </a:spcAft>
            </a:pPr>
            <a:r>
              <a:rPr lang="en-US" dirty="0">
                <a:latin typeface="Times New Roman" panose="02020603050405020304" pitchFamily="18" charset="0"/>
                <a:ea typeface="Times New Roman" panose="02020603050405020304" pitchFamily="18" charset="0"/>
              </a:rPr>
              <a:t>Else if user choose 2 go to step 30</a:t>
            </a:r>
          </a:p>
          <a:p>
            <a:pPr indent="457200" algn="just">
              <a:spcAft>
                <a:spcPts val="800"/>
              </a:spcAft>
            </a:pPr>
            <a:r>
              <a:rPr lang="en-US" dirty="0">
                <a:latin typeface="Times New Roman" panose="02020603050405020304" pitchFamily="18" charset="0"/>
                <a:ea typeface="Times New Roman" panose="02020603050405020304" pitchFamily="18" charset="0"/>
              </a:rPr>
              <a:t>Else if user choose 3 go to step 61</a:t>
            </a:r>
          </a:p>
          <a:p>
            <a:pPr indent="457200" algn="just">
              <a:spcAft>
                <a:spcPts val="800"/>
              </a:spcAft>
            </a:pPr>
            <a:r>
              <a:rPr lang="en-US" dirty="0">
                <a:latin typeface="Times New Roman" panose="02020603050405020304" pitchFamily="18" charset="0"/>
                <a:ea typeface="Times New Roman" panose="02020603050405020304" pitchFamily="18" charset="0"/>
              </a:rPr>
              <a:t>Else go to previous menu i.e. step 2</a:t>
            </a:r>
          </a:p>
        </p:txBody>
      </p:sp>
    </p:spTree>
    <p:extLst>
      <p:ext uri="{BB962C8B-B14F-4D97-AF65-F5344CB8AC3E}">
        <p14:creationId xmlns:p14="http://schemas.microsoft.com/office/powerpoint/2010/main" val="99341379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a:t>ALGORITHM</a:t>
            </a:r>
            <a:endParaRPr lang="en-US" sz="2400" dirty="0"/>
          </a:p>
        </p:txBody>
      </p:sp>
      <p:sp>
        <p:nvSpPr>
          <p:cNvPr id="2" name="Rectangle 1"/>
          <p:cNvSpPr/>
          <p:nvPr/>
        </p:nvSpPr>
        <p:spPr>
          <a:xfrm>
            <a:off x="452718" y="585991"/>
            <a:ext cx="6096000" cy="6442789"/>
          </a:xfrm>
          <a:prstGeom prst="rect">
            <a:avLst/>
          </a:prstGeom>
        </p:spPr>
        <p:txBody>
          <a:bodyPr>
            <a:spAutoFit/>
          </a:bodyPr>
          <a:lstStyle/>
          <a:p>
            <a:pPr algn="just">
              <a:spcAft>
                <a:spcPts val="800"/>
              </a:spcAft>
            </a:pPr>
            <a:r>
              <a:rPr lang="en-US" dirty="0">
                <a:latin typeface="Times New Roman" panose="02020603050405020304" pitchFamily="18" charset="0"/>
                <a:ea typeface="Times New Roman" panose="02020603050405020304" pitchFamily="18" charset="0"/>
              </a:rPr>
              <a:t>Step 41: Display login page for staff </a:t>
            </a:r>
          </a:p>
          <a:p>
            <a:pPr algn="just">
              <a:spcAft>
                <a:spcPts val="800"/>
              </a:spcAft>
            </a:pPr>
            <a:r>
              <a:rPr lang="en-US" dirty="0">
                <a:latin typeface="Times New Roman" panose="02020603050405020304" pitchFamily="18" charset="0"/>
                <a:ea typeface="Times New Roman" panose="02020603050405020304" pitchFamily="18" charset="0"/>
              </a:rPr>
              <a:t>Step 42: Input username and password if true </a:t>
            </a:r>
          </a:p>
          <a:p>
            <a:pPr algn="just">
              <a:spcAft>
                <a:spcPts val="800"/>
              </a:spcAft>
            </a:pPr>
            <a:r>
              <a:rPr lang="en-US" dirty="0">
                <a:latin typeface="Times New Roman" panose="02020603050405020304" pitchFamily="18" charset="0"/>
                <a:ea typeface="Times New Roman" panose="02020603050405020304" pitchFamily="18" charset="0"/>
              </a:rPr>
              <a:t>	      then display login successful     </a:t>
            </a:r>
          </a:p>
          <a:p>
            <a:pPr algn="just">
              <a:spcAft>
                <a:spcPts val="800"/>
              </a:spcAft>
              <a:tabLst>
                <a:tab pos="628650" algn="l"/>
              </a:tabLst>
            </a:pPr>
            <a:r>
              <a:rPr lang="en-US" dirty="0">
                <a:latin typeface="Times New Roman" panose="02020603050405020304" pitchFamily="18" charset="0"/>
                <a:ea typeface="Times New Roman" panose="02020603050405020304" pitchFamily="18" charset="0"/>
              </a:rPr>
              <a:t>              and go to step 43 else display </a:t>
            </a:r>
          </a:p>
          <a:p>
            <a:pPr algn="just">
              <a:spcAft>
                <a:spcPts val="800"/>
              </a:spcAft>
              <a:tabLst>
                <a:tab pos="628650" algn="l"/>
              </a:tabLst>
            </a:pPr>
            <a:r>
              <a:rPr lang="en-US" dirty="0">
                <a:latin typeface="Times New Roman" panose="02020603050405020304" pitchFamily="18" charset="0"/>
                <a:ea typeface="Times New Roman" panose="02020603050405020304" pitchFamily="18" charset="0"/>
              </a:rPr>
              <a:t>	   Error!! Please try again and goto step 41</a:t>
            </a:r>
          </a:p>
          <a:p>
            <a:pPr algn="just">
              <a:spcAft>
                <a:spcPts val="800"/>
              </a:spcAft>
            </a:pPr>
            <a:r>
              <a:rPr lang="en-US" dirty="0">
                <a:latin typeface="Times New Roman" panose="02020603050405020304" pitchFamily="18" charset="0"/>
                <a:ea typeface="Times New Roman" panose="02020603050405020304" pitchFamily="18" charset="0"/>
              </a:rPr>
              <a:t>Step 43: Display staff menu choose:</a:t>
            </a:r>
          </a:p>
          <a:p>
            <a:pPr marL="1257300" lvl="2"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Manage client</a:t>
            </a:r>
          </a:p>
          <a:p>
            <a:pPr marL="1257300" lvl="2"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Book movie</a:t>
            </a:r>
          </a:p>
          <a:p>
            <a:pPr marL="1257300" lvl="2"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Exit</a:t>
            </a:r>
          </a:p>
          <a:p>
            <a:pPr algn="just">
              <a:spcAft>
                <a:spcPts val="800"/>
              </a:spcAft>
            </a:pPr>
            <a:r>
              <a:rPr lang="en-US" dirty="0">
                <a:latin typeface="Times New Roman" panose="02020603050405020304" pitchFamily="18" charset="0"/>
                <a:ea typeface="Times New Roman" panose="02020603050405020304" pitchFamily="18" charset="0"/>
              </a:rPr>
              <a:t>Step 44: if user choose 1 go to step 45</a:t>
            </a:r>
          </a:p>
          <a:p>
            <a:pPr indent="457200" algn="just">
              <a:spcAft>
                <a:spcPts val="800"/>
              </a:spcAft>
            </a:pPr>
            <a:r>
              <a:rPr lang="en-US" dirty="0">
                <a:latin typeface="Times New Roman" panose="02020603050405020304" pitchFamily="18" charset="0"/>
                <a:ea typeface="Times New Roman" panose="02020603050405020304" pitchFamily="18" charset="0"/>
              </a:rPr>
              <a:t>	Else if user choose 2 go to step 61</a:t>
            </a:r>
          </a:p>
          <a:p>
            <a:pPr indent="457200" algn="just">
              <a:spcAft>
                <a:spcPts val="800"/>
              </a:spcAft>
            </a:pPr>
            <a:r>
              <a:rPr lang="en-US" dirty="0">
                <a:latin typeface="Times New Roman" panose="02020603050405020304" pitchFamily="18" charset="0"/>
                <a:ea typeface="Times New Roman" panose="02020603050405020304" pitchFamily="18" charset="0"/>
              </a:rPr>
              <a:t>	Else go to previous menu i.e. step 2</a:t>
            </a:r>
          </a:p>
          <a:p>
            <a:pPr algn="just">
              <a:spcAft>
                <a:spcPts val="800"/>
              </a:spcAft>
            </a:pPr>
            <a:r>
              <a:rPr lang="en-US" dirty="0">
                <a:latin typeface="Times New Roman" panose="02020603050405020304" pitchFamily="18" charset="0"/>
                <a:ea typeface="Times New Roman" panose="02020603050405020304" pitchFamily="18" charset="0"/>
              </a:rPr>
              <a:t>Step 45: Display manage customer page choose:</a:t>
            </a:r>
          </a:p>
          <a:p>
            <a:pPr>
              <a:spcAft>
                <a:spcPts val="800"/>
              </a:spcAft>
            </a:pPr>
            <a:r>
              <a:rPr lang="en-US" dirty="0"/>
              <a:t>		1.Add	      2.Remove	     3.View		</a:t>
            </a:r>
          </a:p>
          <a:p>
            <a:pPr>
              <a:spcAft>
                <a:spcPts val="800"/>
              </a:spcAft>
            </a:pPr>
            <a:r>
              <a:rPr lang="en-US" dirty="0"/>
              <a:t>		4. Modify      5.Search	     6.Back</a:t>
            </a:r>
            <a:endParaRPr lang="en-US" dirty="0">
              <a:latin typeface="Times New Roman" panose="02020603050405020304" pitchFamily="18" charset="0"/>
              <a:ea typeface="Times New Roman" panose="02020603050405020304" pitchFamily="18" charset="0"/>
            </a:endParaRPr>
          </a:p>
          <a:p>
            <a:pPr algn="just">
              <a:spcAft>
                <a:spcPts val="800"/>
              </a:spcAft>
            </a:pPr>
            <a:endParaRPr lang="en-US" dirty="0">
              <a:latin typeface="Times New Roman" panose="02020603050405020304" pitchFamily="18" charset="0"/>
              <a:ea typeface="Times New Roman" panose="02020603050405020304" pitchFamily="18" charset="0"/>
            </a:endParaRPr>
          </a:p>
          <a:p>
            <a:pPr algn="just">
              <a:spcAft>
                <a:spcPts val="800"/>
              </a:spcAft>
            </a:pPr>
            <a:endParaRPr lang="en-US" dirty="0">
              <a:latin typeface="Times New Roman" panose="02020603050405020304" pitchFamily="18" charset="0"/>
              <a:ea typeface="Times New Roman" panose="02020603050405020304" pitchFamily="18" charset="0"/>
            </a:endParaRPr>
          </a:p>
        </p:txBody>
      </p:sp>
      <p:sp>
        <p:nvSpPr>
          <p:cNvPr id="3" name="Rectangle 2"/>
          <p:cNvSpPr/>
          <p:nvPr/>
        </p:nvSpPr>
        <p:spPr>
          <a:xfrm>
            <a:off x="5401235" y="571091"/>
            <a:ext cx="6096000" cy="5929828"/>
          </a:xfrm>
          <a:prstGeom prst="rect">
            <a:avLst/>
          </a:prstGeom>
        </p:spPr>
        <p:txBody>
          <a:bodyPr>
            <a:spAutoFit/>
          </a:bodyPr>
          <a:lstStyle/>
          <a:p>
            <a:pPr algn="just">
              <a:spcAft>
                <a:spcPts val="800"/>
              </a:spcAft>
            </a:pPr>
            <a:r>
              <a:rPr lang="en-US" dirty="0">
                <a:latin typeface="Times New Roman" panose="02020603050405020304" pitchFamily="18" charset="0"/>
                <a:ea typeface="Times New Roman" panose="02020603050405020304" pitchFamily="18" charset="0"/>
              </a:rPr>
              <a:t>Step 46:   if user choose 1 then display form to add customer 		 and go to step 47</a:t>
            </a:r>
          </a:p>
          <a:p>
            <a:pPr indent="457200" algn="just">
              <a:spcAft>
                <a:spcPts val="800"/>
              </a:spcAft>
            </a:pPr>
            <a:r>
              <a:rPr lang="en-US" dirty="0">
                <a:latin typeface="Times New Roman" panose="02020603050405020304" pitchFamily="18" charset="0"/>
                <a:ea typeface="Times New Roman" panose="02020603050405020304" pitchFamily="18" charset="0"/>
              </a:rPr>
              <a:t> 	 Else if user choose 2 then go to step 48 </a:t>
            </a:r>
          </a:p>
          <a:p>
            <a:pPr indent="457200" algn="just">
              <a:spcAft>
                <a:spcPts val="800"/>
              </a:spcAft>
            </a:pPr>
            <a:r>
              <a:rPr lang="en-US" dirty="0">
                <a:latin typeface="Times New Roman" panose="02020603050405020304" pitchFamily="18" charset="0"/>
                <a:ea typeface="Times New Roman" panose="02020603050405020304" pitchFamily="18" charset="0"/>
              </a:rPr>
              <a:t>	  Else if user choose 3 then go to step 49</a:t>
            </a:r>
          </a:p>
          <a:p>
            <a:pPr indent="457200" algn="just">
              <a:spcAft>
                <a:spcPts val="800"/>
              </a:spcAft>
            </a:pPr>
            <a:r>
              <a:rPr lang="en-US" dirty="0">
                <a:latin typeface="Times New Roman" panose="02020603050405020304" pitchFamily="18" charset="0"/>
                <a:ea typeface="Times New Roman" panose="02020603050405020304" pitchFamily="18" charset="0"/>
              </a:rPr>
              <a:t> 	 Else if user choose 4 then go to step 50</a:t>
            </a:r>
          </a:p>
          <a:p>
            <a:pPr indent="457200" algn="just">
              <a:spcAft>
                <a:spcPts val="800"/>
              </a:spcAft>
            </a:pPr>
            <a:r>
              <a:rPr lang="en-US" dirty="0">
                <a:latin typeface="Times New Roman" panose="02020603050405020304" pitchFamily="18" charset="0"/>
                <a:ea typeface="Times New Roman" panose="02020603050405020304" pitchFamily="18" charset="0"/>
              </a:rPr>
              <a:t> 	 Else if user choose 5 then go to step 51</a:t>
            </a:r>
          </a:p>
          <a:p>
            <a:pPr indent="457200" algn="just">
              <a:spcAft>
                <a:spcPts val="800"/>
              </a:spcAft>
            </a:pPr>
            <a:r>
              <a:rPr lang="en-US" dirty="0">
                <a:latin typeface="Times New Roman" panose="02020603050405020304" pitchFamily="18" charset="0"/>
                <a:ea typeface="Times New Roman" panose="02020603050405020304" pitchFamily="18" charset="0"/>
              </a:rPr>
              <a:t> 	 Else go to previous menu </a:t>
            </a:r>
            <a:r>
              <a:rPr lang="en-US" dirty="0" err="1">
                <a:latin typeface="Times New Roman" panose="02020603050405020304" pitchFamily="18" charset="0"/>
                <a:ea typeface="Times New Roman" panose="02020603050405020304" pitchFamily="18" charset="0"/>
              </a:rPr>
              <a:t>i.e</a:t>
            </a:r>
            <a:r>
              <a:rPr lang="en-US" dirty="0">
                <a:latin typeface="Times New Roman" panose="02020603050405020304" pitchFamily="18" charset="0"/>
                <a:ea typeface="Times New Roman" panose="02020603050405020304" pitchFamily="18" charset="0"/>
              </a:rPr>
              <a:t> step 43</a:t>
            </a:r>
          </a:p>
          <a:p>
            <a:pPr algn="just">
              <a:spcAft>
                <a:spcPts val="800"/>
              </a:spcAft>
            </a:pPr>
            <a:r>
              <a:rPr lang="en-US" dirty="0">
                <a:latin typeface="Times New Roman" panose="02020603050405020304" pitchFamily="18" charset="0"/>
                <a:ea typeface="Times New Roman" panose="02020603050405020304" pitchFamily="18" charset="0"/>
              </a:rPr>
              <a:t>Step 47:   Input customer Name and password and </a:t>
            </a:r>
          </a:p>
          <a:p>
            <a:pPr algn="just">
              <a:spcAft>
                <a:spcPts val="800"/>
              </a:spcAft>
            </a:pPr>
            <a:r>
              <a:rPr lang="en-US" dirty="0">
                <a:latin typeface="Times New Roman" panose="02020603050405020304" pitchFamily="18" charset="0"/>
                <a:ea typeface="Times New Roman" panose="02020603050405020304" pitchFamily="18" charset="0"/>
              </a:rPr>
              <a:t>		return to step 45</a:t>
            </a:r>
          </a:p>
          <a:p>
            <a:pPr algn="just">
              <a:spcAft>
                <a:spcPts val="800"/>
              </a:spcAft>
            </a:pPr>
            <a:r>
              <a:rPr lang="en-US" dirty="0">
                <a:latin typeface="Times New Roman" panose="02020603050405020304" pitchFamily="18" charset="0"/>
                <a:ea typeface="Times New Roman" panose="02020603050405020304" pitchFamily="18" charset="0"/>
              </a:rPr>
              <a:t>Step 48: Input customer name to remove customer and press 		Yes/No and return to step 45</a:t>
            </a:r>
          </a:p>
          <a:p>
            <a:pPr algn="just">
              <a:spcAft>
                <a:spcPts val="800"/>
              </a:spcAft>
            </a:pPr>
            <a:r>
              <a:rPr lang="en-US" dirty="0">
                <a:latin typeface="Times New Roman" panose="02020603050405020304" pitchFamily="18" charset="0"/>
                <a:ea typeface="Times New Roman" panose="02020603050405020304" pitchFamily="18" charset="0"/>
              </a:rPr>
              <a:t>Step 49:  Display customer details like name, no of customer 		and return to step 45</a:t>
            </a:r>
          </a:p>
          <a:p>
            <a:pPr algn="just">
              <a:spcAft>
                <a:spcPts val="800"/>
              </a:spcAft>
            </a:pPr>
            <a:r>
              <a:rPr lang="en-US" dirty="0">
                <a:latin typeface="Times New Roman" panose="02020603050405020304" pitchFamily="18" charset="0"/>
                <a:ea typeface="Times New Roman" panose="02020603050405020304" pitchFamily="18" charset="0"/>
              </a:rPr>
              <a:t>Step 50: Input customer name to modify the customer record 		and return to step 45</a:t>
            </a:r>
          </a:p>
          <a:p>
            <a:pPr algn="just">
              <a:spcAft>
                <a:spcPts val="800"/>
              </a:spcAft>
            </a:pPr>
            <a:r>
              <a:rPr lang="en-US" dirty="0">
                <a:latin typeface="Times New Roman" panose="02020603050405020304" pitchFamily="18" charset="0"/>
                <a:ea typeface="Times New Roman" panose="02020603050405020304" pitchFamily="18" charset="0"/>
              </a:rPr>
              <a:t>Step 51:  Input customer name to show the customer record and 		return to step 45</a:t>
            </a:r>
          </a:p>
        </p:txBody>
      </p:sp>
    </p:spTree>
    <p:extLst>
      <p:ext uri="{BB962C8B-B14F-4D97-AF65-F5344CB8AC3E}">
        <p14:creationId xmlns:p14="http://schemas.microsoft.com/office/powerpoint/2010/main" val="85556485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a:t>ALGORITHM</a:t>
            </a:r>
            <a:endParaRPr lang="en-US" sz="2400" dirty="0"/>
          </a:p>
        </p:txBody>
      </p:sp>
      <p:sp>
        <p:nvSpPr>
          <p:cNvPr id="2" name="Rectangle 1"/>
          <p:cNvSpPr/>
          <p:nvPr/>
        </p:nvSpPr>
        <p:spPr>
          <a:xfrm>
            <a:off x="474616" y="775452"/>
            <a:ext cx="7297428" cy="6063198"/>
          </a:xfrm>
          <a:prstGeom prst="rect">
            <a:avLst/>
          </a:prstGeom>
        </p:spPr>
        <p:txBody>
          <a:bodyPr wrap="square">
            <a:spAutoFit/>
          </a:bodyPr>
          <a:lstStyle/>
          <a:p>
            <a:pPr algn="just">
              <a:spcAft>
                <a:spcPts val="800"/>
              </a:spcAft>
            </a:pPr>
            <a:r>
              <a:rPr lang="en-US" dirty="0">
                <a:latin typeface="Times New Roman" panose="02020603050405020304" pitchFamily="18" charset="0"/>
                <a:ea typeface="Times New Roman" panose="02020603050405020304" pitchFamily="18" charset="0"/>
              </a:rPr>
              <a:t>Step 52: Display login option for customer choose:</a:t>
            </a:r>
          </a:p>
          <a:p>
            <a:pPr marL="800100" lvl="1"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Login</a:t>
            </a:r>
          </a:p>
          <a:p>
            <a:pPr marL="800100" lvl="1"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Register</a:t>
            </a:r>
          </a:p>
          <a:p>
            <a:pPr marL="800100" lvl="1"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Exit</a:t>
            </a:r>
          </a:p>
          <a:p>
            <a:pPr algn="just">
              <a:spcAft>
                <a:spcPts val="800"/>
              </a:spcAft>
            </a:pPr>
            <a:r>
              <a:rPr lang="en-US" dirty="0">
                <a:latin typeface="Times New Roman" panose="02020603050405020304" pitchFamily="18" charset="0"/>
                <a:ea typeface="Times New Roman" panose="02020603050405020304" pitchFamily="18" charset="0"/>
              </a:rPr>
              <a:t>Step 53: if user choose 1 then display customer login form </a:t>
            </a:r>
          </a:p>
          <a:p>
            <a:pPr algn="just">
              <a:spcAft>
                <a:spcPts val="800"/>
              </a:spcAft>
            </a:pPr>
            <a:r>
              <a:rPr lang="en-US" dirty="0">
                <a:latin typeface="Times New Roman" panose="02020603050405020304" pitchFamily="18" charset="0"/>
                <a:ea typeface="Times New Roman" panose="02020603050405020304" pitchFamily="18" charset="0"/>
              </a:rPr>
              <a:t>	and go to step 54</a:t>
            </a:r>
          </a:p>
          <a:p>
            <a:pPr algn="just">
              <a:spcAft>
                <a:spcPts val="800"/>
              </a:spcAft>
            </a:pPr>
            <a:r>
              <a:rPr lang="en-US" dirty="0">
                <a:latin typeface="Times New Roman" panose="02020603050405020304" pitchFamily="18" charset="0"/>
                <a:ea typeface="Times New Roman" panose="02020603050405020304" pitchFamily="18" charset="0"/>
              </a:rPr>
              <a:t>         Else if user choose 2 then display registration form go to step 55</a:t>
            </a:r>
          </a:p>
          <a:p>
            <a:pPr algn="just">
              <a:spcAft>
                <a:spcPts val="800"/>
              </a:spcAft>
            </a:pPr>
            <a:r>
              <a:rPr lang="en-US" dirty="0">
                <a:latin typeface="Times New Roman" panose="02020603050405020304" pitchFamily="18" charset="0"/>
                <a:ea typeface="Times New Roman" panose="02020603050405020304" pitchFamily="18" charset="0"/>
              </a:rPr>
              <a:t>	 Else go to previous menu i.e. step 2</a:t>
            </a:r>
          </a:p>
          <a:p>
            <a:pPr algn="just">
              <a:spcAft>
                <a:spcPts val="800"/>
              </a:spcAft>
            </a:pPr>
            <a:r>
              <a:rPr lang="en-US" dirty="0">
                <a:latin typeface="Times New Roman" panose="02020603050405020304" pitchFamily="18" charset="0"/>
                <a:ea typeface="Times New Roman" panose="02020603050405020304" pitchFamily="18" charset="0"/>
              </a:rPr>
              <a:t>Step 54: Input username and password if true then go to step 56 </a:t>
            </a:r>
          </a:p>
          <a:p>
            <a:pPr algn="just">
              <a:spcAft>
                <a:spcPts val="800"/>
              </a:spcAft>
            </a:pPr>
            <a:r>
              <a:rPr lang="en-US" dirty="0">
                <a:latin typeface="Times New Roman" panose="02020603050405020304" pitchFamily="18" charset="0"/>
                <a:ea typeface="Times New Roman" panose="02020603050405020304" pitchFamily="18" charset="0"/>
              </a:rPr>
              <a:t>	else display Error!! Please try again and goto step 52</a:t>
            </a:r>
          </a:p>
          <a:p>
            <a:pPr algn="just">
              <a:spcAft>
                <a:spcPts val="800"/>
              </a:spcAft>
            </a:pPr>
            <a:r>
              <a:rPr lang="en-US" dirty="0">
                <a:latin typeface="Times New Roman" panose="02020603050405020304" pitchFamily="18" charset="0"/>
                <a:ea typeface="Times New Roman" panose="02020603050405020304" pitchFamily="18" charset="0"/>
              </a:rPr>
              <a:t>Step 55: display customer register and after registration go to step 54</a:t>
            </a:r>
          </a:p>
          <a:p>
            <a:pPr algn="just">
              <a:spcAft>
                <a:spcPts val="800"/>
              </a:spcAft>
            </a:pPr>
            <a:r>
              <a:rPr lang="en-US" dirty="0">
                <a:latin typeface="Times New Roman" panose="02020603050405020304" pitchFamily="18" charset="0"/>
                <a:ea typeface="Times New Roman" panose="02020603050405020304" pitchFamily="18" charset="0"/>
              </a:rPr>
              <a:t>Step 56: display customer menu: choose</a:t>
            </a:r>
          </a:p>
          <a:p>
            <a:pPr marL="800100" lvl="1" indent="-342900" algn="just">
              <a:spcAft>
                <a:spcPts val="800"/>
              </a:spcAft>
              <a:buFont typeface="+mj-lt"/>
              <a:buAutoNum type="alphaLcPeriod"/>
            </a:pPr>
            <a:r>
              <a:rPr lang="en-US" dirty="0">
                <a:latin typeface="Times New Roman" panose="02020603050405020304" pitchFamily="18" charset="0"/>
                <a:ea typeface="Times New Roman" panose="02020603050405020304" pitchFamily="18" charset="0"/>
              </a:rPr>
              <a:t>Modify pass</a:t>
            </a:r>
          </a:p>
          <a:p>
            <a:pPr marL="800100" lvl="1" indent="-342900" algn="just">
              <a:spcAft>
                <a:spcPts val="800"/>
              </a:spcAft>
              <a:buFont typeface="+mj-lt"/>
              <a:buAutoNum type="alphaLcPeriod"/>
            </a:pPr>
            <a:r>
              <a:rPr lang="en-US" dirty="0">
                <a:latin typeface="Times New Roman" panose="02020603050405020304" pitchFamily="18" charset="0"/>
                <a:ea typeface="Times New Roman" panose="02020603050405020304" pitchFamily="18" charset="0"/>
              </a:rPr>
              <a:t>History</a:t>
            </a:r>
          </a:p>
          <a:p>
            <a:pPr marL="800100" lvl="1" indent="-342900" algn="just">
              <a:spcAft>
                <a:spcPts val="800"/>
              </a:spcAft>
              <a:buFont typeface="+mj-lt"/>
              <a:buAutoNum type="alphaLcPeriod"/>
            </a:pPr>
            <a:r>
              <a:rPr lang="en-US" dirty="0">
                <a:latin typeface="Times New Roman" panose="02020603050405020304" pitchFamily="18" charset="0"/>
                <a:ea typeface="Times New Roman" panose="02020603050405020304" pitchFamily="18" charset="0"/>
              </a:rPr>
              <a:t>Book movie</a:t>
            </a:r>
          </a:p>
          <a:p>
            <a:pPr marL="800100" lvl="1" indent="-342900" algn="just">
              <a:spcAft>
                <a:spcPts val="800"/>
              </a:spcAft>
              <a:buFont typeface="+mj-lt"/>
              <a:buAutoNum type="alphaLcPeriod"/>
            </a:pPr>
            <a:r>
              <a:rPr lang="en-US" dirty="0">
                <a:latin typeface="Times New Roman" panose="02020603050405020304" pitchFamily="18" charset="0"/>
                <a:ea typeface="Times New Roman" panose="02020603050405020304" pitchFamily="18" charset="0"/>
              </a:rPr>
              <a:t>Exit</a:t>
            </a:r>
          </a:p>
        </p:txBody>
      </p:sp>
      <p:sp>
        <p:nvSpPr>
          <p:cNvPr id="3" name="Rectangle 2"/>
          <p:cNvSpPr/>
          <p:nvPr/>
        </p:nvSpPr>
        <p:spPr>
          <a:xfrm>
            <a:off x="7153734" y="775452"/>
            <a:ext cx="6096000" cy="4924425"/>
          </a:xfrm>
          <a:prstGeom prst="rect">
            <a:avLst/>
          </a:prstGeom>
        </p:spPr>
        <p:txBody>
          <a:bodyPr>
            <a:spAutoFit/>
          </a:bodyPr>
          <a:lstStyle/>
          <a:p>
            <a:pPr algn="just">
              <a:spcAft>
                <a:spcPts val="800"/>
              </a:spcAft>
            </a:pPr>
            <a:r>
              <a:rPr lang="en-US" dirty="0">
                <a:latin typeface="Times New Roman" panose="02020603050405020304" pitchFamily="18" charset="0"/>
                <a:ea typeface="Times New Roman" panose="02020603050405020304" pitchFamily="18" charset="0"/>
              </a:rPr>
              <a:t>Step 57: if user choose 1 then </a:t>
            </a:r>
          </a:p>
          <a:p>
            <a:pPr algn="just">
              <a:spcAft>
                <a:spcPts val="800"/>
              </a:spcAft>
            </a:pPr>
            <a:r>
              <a:rPr lang="en-US" dirty="0">
                <a:latin typeface="Times New Roman" panose="02020603050405020304" pitchFamily="18" charset="0"/>
                <a:ea typeface="Times New Roman" panose="02020603050405020304" pitchFamily="18" charset="0"/>
              </a:rPr>
              <a:t>display password changing form and go to step 58</a:t>
            </a:r>
          </a:p>
          <a:p>
            <a:pPr algn="just">
              <a:spcAft>
                <a:spcPts val="800"/>
              </a:spcAft>
            </a:pPr>
            <a:r>
              <a:rPr lang="en-US" dirty="0">
                <a:latin typeface="Times New Roman" panose="02020603050405020304" pitchFamily="18" charset="0"/>
                <a:ea typeface="Times New Roman" panose="02020603050405020304" pitchFamily="18" charset="0"/>
              </a:rPr>
              <a:t>                 Else if user choose 2 then go to step 59</a:t>
            </a:r>
          </a:p>
          <a:p>
            <a:pPr algn="just">
              <a:spcAft>
                <a:spcPts val="800"/>
              </a:spcAft>
            </a:pPr>
            <a:r>
              <a:rPr lang="en-US" dirty="0">
                <a:latin typeface="Times New Roman" panose="02020603050405020304" pitchFamily="18" charset="0"/>
                <a:ea typeface="Times New Roman" panose="02020603050405020304" pitchFamily="18" charset="0"/>
              </a:rPr>
              <a:t>                Else if user choose 3 then go to step 61</a:t>
            </a:r>
          </a:p>
          <a:p>
            <a:pPr algn="just">
              <a:spcAft>
                <a:spcPts val="800"/>
              </a:spcAft>
            </a:pPr>
            <a:r>
              <a:rPr lang="en-US" dirty="0">
                <a:latin typeface="Times New Roman" panose="02020603050405020304" pitchFamily="18" charset="0"/>
                <a:ea typeface="Times New Roman" panose="02020603050405020304" pitchFamily="18" charset="0"/>
              </a:rPr>
              <a:t>                Else go to previous menu </a:t>
            </a:r>
            <a:r>
              <a:rPr lang="en-US" dirty="0" err="1">
                <a:latin typeface="Times New Roman" panose="02020603050405020304" pitchFamily="18" charset="0"/>
                <a:ea typeface="Times New Roman" panose="02020603050405020304" pitchFamily="18" charset="0"/>
              </a:rPr>
              <a:t>i.e</a:t>
            </a:r>
            <a:r>
              <a:rPr lang="en-US" dirty="0">
                <a:latin typeface="Times New Roman" panose="02020603050405020304" pitchFamily="18" charset="0"/>
                <a:ea typeface="Times New Roman" panose="02020603050405020304" pitchFamily="18" charset="0"/>
              </a:rPr>
              <a:t> 52</a:t>
            </a:r>
          </a:p>
          <a:p>
            <a:pPr algn="just">
              <a:spcAft>
                <a:spcPts val="800"/>
              </a:spcAft>
            </a:pPr>
            <a:r>
              <a:rPr lang="en-US" dirty="0">
                <a:latin typeface="Times New Roman" panose="02020603050405020304" pitchFamily="18" charset="0"/>
                <a:ea typeface="Times New Roman" panose="02020603050405020304" pitchFamily="18" charset="0"/>
              </a:rPr>
              <a:t>Step 58: Input username, current password, </a:t>
            </a:r>
          </a:p>
          <a:p>
            <a:pPr algn="just">
              <a:spcAft>
                <a:spcPts val="800"/>
              </a:spcAft>
            </a:pPr>
            <a:r>
              <a:rPr lang="en-US" dirty="0">
                <a:latin typeface="Times New Roman" panose="02020603050405020304" pitchFamily="18" charset="0"/>
                <a:ea typeface="Times New Roman" panose="02020603050405020304" pitchFamily="18" charset="0"/>
              </a:rPr>
              <a:t>new password and configure password and </a:t>
            </a:r>
          </a:p>
          <a:p>
            <a:pPr algn="just">
              <a:spcAft>
                <a:spcPts val="800"/>
              </a:spcAft>
            </a:pPr>
            <a:r>
              <a:rPr lang="en-US" dirty="0">
                <a:latin typeface="Times New Roman" panose="02020603050405020304" pitchFamily="18" charset="0"/>
                <a:ea typeface="Times New Roman" panose="02020603050405020304" pitchFamily="18" charset="0"/>
              </a:rPr>
              <a:t>		if login </a:t>
            </a:r>
            <a:r>
              <a:rPr lang="en-US" dirty="0" err="1">
                <a:latin typeface="Times New Roman" panose="02020603050405020304" pitchFamily="18" charset="0"/>
                <a:ea typeface="Times New Roman" panose="02020603050405020304" pitchFamily="18" charset="0"/>
              </a:rPr>
              <a:t>succesful</a:t>
            </a:r>
            <a:r>
              <a:rPr lang="en-US" dirty="0">
                <a:latin typeface="Times New Roman" panose="02020603050405020304" pitchFamily="18" charset="0"/>
                <a:ea typeface="Times New Roman" panose="02020603050405020304" pitchFamily="18" charset="0"/>
              </a:rPr>
              <a:t> goto step 52 </a:t>
            </a:r>
          </a:p>
          <a:p>
            <a:pPr algn="just">
              <a:spcAft>
                <a:spcPts val="800"/>
              </a:spcAft>
            </a:pPr>
            <a:r>
              <a:rPr lang="en-US" dirty="0">
                <a:latin typeface="Times New Roman" panose="02020603050405020304" pitchFamily="18" charset="0"/>
                <a:ea typeface="Times New Roman" panose="02020603050405020304" pitchFamily="18" charset="0"/>
              </a:rPr>
              <a:t>		else display Error!! Please try again and </a:t>
            </a:r>
          </a:p>
          <a:p>
            <a:pPr algn="just">
              <a:spcAft>
                <a:spcPts val="800"/>
              </a:spcAft>
            </a:pPr>
            <a:r>
              <a:rPr lang="en-US" dirty="0">
                <a:latin typeface="Times New Roman" panose="02020603050405020304" pitchFamily="18" charset="0"/>
                <a:ea typeface="Times New Roman" panose="02020603050405020304" pitchFamily="18" charset="0"/>
              </a:rPr>
              <a:t>		goto step 57</a:t>
            </a:r>
          </a:p>
          <a:p>
            <a:pPr algn="just">
              <a:spcAft>
                <a:spcPts val="800"/>
              </a:spcAft>
            </a:pPr>
            <a:r>
              <a:rPr lang="en-US" dirty="0">
                <a:latin typeface="Times New Roman" panose="02020603050405020304" pitchFamily="18" charset="0"/>
                <a:ea typeface="Times New Roman" panose="02020603050405020304" pitchFamily="18" charset="0"/>
              </a:rPr>
              <a:t>Step 59: Display the history page </a:t>
            </a:r>
          </a:p>
          <a:p>
            <a:pPr algn="just">
              <a:spcAft>
                <a:spcPts val="800"/>
              </a:spcAft>
            </a:pPr>
            <a:r>
              <a:rPr lang="en-US" dirty="0">
                <a:latin typeface="Times New Roman" panose="02020603050405020304" pitchFamily="18" charset="0"/>
                <a:ea typeface="Times New Roman" panose="02020603050405020304" pitchFamily="18" charset="0"/>
              </a:rPr>
              <a:t>Step 60: Display the movie list along with name that </a:t>
            </a:r>
          </a:p>
          <a:p>
            <a:pPr algn="just">
              <a:spcAft>
                <a:spcPts val="800"/>
              </a:spcAft>
            </a:pPr>
            <a:r>
              <a:rPr lang="en-US" dirty="0">
                <a:latin typeface="Times New Roman" panose="02020603050405020304" pitchFamily="18" charset="0"/>
                <a:ea typeface="Times New Roman" panose="02020603050405020304" pitchFamily="18" charset="0"/>
              </a:rPr>
              <a:t>		customer has booked and goto step 56</a:t>
            </a:r>
          </a:p>
        </p:txBody>
      </p:sp>
    </p:spTree>
    <p:extLst>
      <p:ext uri="{BB962C8B-B14F-4D97-AF65-F5344CB8AC3E}">
        <p14:creationId xmlns:p14="http://schemas.microsoft.com/office/powerpoint/2010/main" val="330848580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a:t>ALGORITHM</a:t>
            </a:r>
            <a:endParaRPr lang="en-US" sz="2400" dirty="0"/>
          </a:p>
        </p:txBody>
      </p:sp>
      <p:sp>
        <p:nvSpPr>
          <p:cNvPr id="11" name="Rectangle 10"/>
          <p:cNvSpPr/>
          <p:nvPr/>
        </p:nvSpPr>
        <p:spPr>
          <a:xfrm>
            <a:off x="3257007" y="477039"/>
            <a:ext cx="6096000" cy="5858014"/>
          </a:xfrm>
          <a:prstGeom prst="rect">
            <a:avLst/>
          </a:prstGeom>
        </p:spPr>
        <p:txBody>
          <a:bodyPr>
            <a:spAutoFit/>
          </a:bodyPr>
          <a:lstStyle/>
          <a:p>
            <a:pPr algn="just">
              <a:spcAft>
                <a:spcPts val="800"/>
              </a:spcAft>
            </a:pPr>
            <a:r>
              <a:rPr lang="en-US" dirty="0">
                <a:latin typeface="Times New Roman" panose="02020603050405020304" pitchFamily="18" charset="0"/>
                <a:ea typeface="Times New Roman" panose="02020603050405020304" pitchFamily="18" charset="0"/>
              </a:rPr>
              <a:t>Step 61: input valid customer id and contact number</a:t>
            </a:r>
          </a:p>
          <a:p>
            <a:pPr algn="just">
              <a:spcAft>
                <a:spcPts val="800"/>
              </a:spcAft>
            </a:pPr>
            <a:r>
              <a:rPr lang="en-US" dirty="0">
                <a:latin typeface="Times New Roman" panose="02020603050405020304" pitchFamily="18" charset="0"/>
                <a:ea typeface="Times New Roman" panose="02020603050405020304" pitchFamily="18" charset="0"/>
              </a:rPr>
              <a:t>Step 62: display available cinema</a:t>
            </a:r>
          </a:p>
          <a:p>
            <a:pPr algn="just">
              <a:spcAft>
                <a:spcPts val="800"/>
              </a:spcAft>
            </a:pPr>
            <a:r>
              <a:rPr lang="en-US" dirty="0">
                <a:latin typeface="Times New Roman" panose="02020603050405020304" pitchFamily="18" charset="0"/>
                <a:ea typeface="Times New Roman" panose="02020603050405020304" pitchFamily="18" charset="0"/>
              </a:rPr>
              <a:t>Step 63: choose appropriate cinema </a:t>
            </a:r>
          </a:p>
          <a:p>
            <a:pPr algn="just">
              <a:spcAft>
                <a:spcPts val="800"/>
              </a:spcAft>
            </a:pPr>
            <a:r>
              <a:rPr lang="en-US" dirty="0">
                <a:latin typeface="Times New Roman" panose="02020603050405020304" pitchFamily="18" charset="0"/>
                <a:ea typeface="Times New Roman" panose="02020603050405020304" pitchFamily="18" charset="0"/>
              </a:rPr>
              <a:t>Step 64: display available movie</a:t>
            </a:r>
          </a:p>
          <a:p>
            <a:pPr algn="just">
              <a:spcAft>
                <a:spcPts val="800"/>
              </a:spcAft>
            </a:pPr>
            <a:r>
              <a:rPr lang="en-US" dirty="0">
                <a:latin typeface="Times New Roman" panose="02020603050405020304" pitchFamily="18" charset="0"/>
                <a:ea typeface="Times New Roman" panose="02020603050405020304" pitchFamily="18" charset="0"/>
              </a:rPr>
              <a:t>Step 65: choose appropriate movie</a:t>
            </a:r>
          </a:p>
          <a:p>
            <a:pPr algn="just">
              <a:spcAft>
                <a:spcPts val="800"/>
              </a:spcAft>
            </a:pPr>
            <a:r>
              <a:rPr lang="en-US" dirty="0">
                <a:latin typeface="Times New Roman" panose="02020603050405020304" pitchFamily="18" charset="0"/>
                <a:ea typeface="Times New Roman" panose="02020603050405020304" pitchFamily="18" charset="0"/>
              </a:rPr>
              <a:t>Step 67: display available time</a:t>
            </a:r>
          </a:p>
          <a:p>
            <a:pPr algn="just">
              <a:spcAft>
                <a:spcPts val="800"/>
              </a:spcAft>
            </a:pPr>
            <a:r>
              <a:rPr lang="en-US" dirty="0">
                <a:latin typeface="Times New Roman" panose="02020603050405020304" pitchFamily="18" charset="0"/>
                <a:ea typeface="Times New Roman" panose="02020603050405020304" pitchFamily="18" charset="0"/>
              </a:rPr>
              <a:t>Step 68: choose appropriate time</a:t>
            </a:r>
          </a:p>
          <a:p>
            <a:pPr algn="just">
              <a:spcAft>
                <a:spcPts val="800"/>
              </a:spcAft>
            </a:pPr>
            <a:r>
              <a:rPr lang="en-US" dirty="0">
                <a:latin typeface="Times New Roman" panose="02020603050405020304" pitchFamily="18" charset="0"/>
                <a:ea typeface="Times New Roman" panose="02020603050405020304" pitchFamily="18" charset="0"/>
              </a:rPr>
              <a:t>Step 69: display Audi</a:t>
            </a:r>
          </a:p>
          <a:p>
            <a:pPr algn="just">
              <a:spcAft>
                <a:spcPts val="800"/>
              </a:spcAft>
            </a:pPr>
            <a:r>
              <a:rPr lang="en-US" dirty="0">
                <a:latin typeface="Times New Roman" panose="02020603050405020304" pitchFamily="18" charset="0"/>
                <a:ea typeface="Times New Roman" panose="02020603050405020304" pitchFamily="18" charset="0"/>
              </a:rPr>
              <a:t>Step 70: choose no. of seats you want to book</a:t>
            </a:r>
          </a:p>
          <a:p>
            <a:pPr algn="just">
              <a:spcAft>
                <a:spcPts val="800"/>
              </a:spcAft>
            </a:pPr>
            <a:r>
              <a:rPr lang="en-US" dirty="0">
                <a:latin typeface="Times New Roman" panose="02020603050405020304" pitchFamily="18" charset="0"/>
                <a:ea typeface="Times New Roman" panose="02020603050405020304" pitchFamily="18" charset="0"/>
              </a:rPr>
              <a:t>Step 71: display Are you sure you want to book(Y/N)</a:t>
            </a:r>
          </a:p>
          <a:p>
            <a:pPr algn="just">
              <a:spcAft>
                <a:spcPts val="800"/>
              </a:spcAft>
            </a:pPr>
            <a:r>
              <a:rPr lang="en-US" dirty="0">
                <a:latin typeface="Times New Roman" panose="02020603050405020304" pitchFamily="18" charset="0"/>
                <a:ea typeface="Times New Roman" panose="02020603050405020304" pitchFamily="18" charset="0"/>
              </a:rPr>
              <a:t>Step 72: If yes display your ticket is booked successfully and goto step 74</a:t>
            </a:r>
          </a:p>
          <a:p>
            <a:pPr algn="just">
              <a:spcAft>
                <a:spcPts val="800"/>
              </a:spcAft>
            </a:pPr>
            <a:r>
              <a:rPr lang="en-US" dirty="0">
                <a:latin typeface="Times New Roman" panose="02020603050405020304" pitchFamily="18" charset="0"/>
                <a:ea typeface="Times New Roman" panose="02020603050405020304" pitchFamily="18" charset="0"/>
              </a:rPr>
              <a:t>Step 73: If no display sorry your booking is cancelled and goto step 56</a:t>
            </a:r>
          </a:p>
          <a:p>
            <a:pPr algn="just">
              <a:spcAft>
                <a:spcPts val="800"/>
              </a:spcAft>
            </a:pPr>
            <a:r>
              <a:rPr lang="en-US" dirty="0">
                <a:latin typeface="Times New Roman" panose="02020603050405020304" pitchFamily="18" charset="0"/>
                <a:ea typeface="Times New Roman" panose="02020603050405020304" pitchFamily="18" charset="0"/>
              </a:rPr>
              <a:t>Step 74: display billing information and goto step 56</a:t>
            </a:r>
          </a:p>
          <a:p>
            <a:pPr algn="just">
              <a:spcAft>
                <a:spcPts val="800"/>
              </a:spcAft>
            </a:pPr>
            <a:r>
              <a:rPr lang="en-US" dirty="0">
                <a:latin typeface="Times New Roman" panose="02020603050405020304" pitchFamily="18" charset="0"/>
                <a:ea typeface="Times New Roman" panose="02020603050405020304" pitchFamily="18" charset="0"/>
              </a:rPr>
              <a:t>Step 75: stop</a:t>
            </a:r>
          </a:p>
        </p:txBody>
      </p:sp>
    </p:spTree>
    <p:extLst>
      <p:ext uri="{BB962C8B-B14F-4D97-AF65-F5344CB8AC3E}">
        <p14:creationId xmlns:p14="http://schemas.microsoft.com/office/powerpoint/2010/main" val="252531857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0091075" y="15376"/>
            <a:ext cx="210092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  FLOWCHART</a:t>
            </a:r>
          </a:p>
        </p:txBody>
      </p:sp>
      <p:pic>
        <p:nvPicPr>
          <p:cNvPr id="2" name="Picture 1">
            <a:extLst>
              <a:ext uri="{FF2B5EF4-FFF2-40B4-BE49-F238E27FC236}">
                <a16:creationId xmlns:a16="http://schemas.microsoft.com/office/drawing/2014/main" id="{A8387FAD-C48E-9CF3-10F5-6E49E67D42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3030" y="193720"/>
            <a:ext cx="5427036" cy="6470559"/>
          </a:xfrm>
          <a:prstGeom prst="rect">
            <a:avLst/>
          </a:prstGeom>
          <a:noFill/>
          <a:ln>
            <a:noFill/>
          </a:ln>
        </p:spPr>
      </p:pic>
    </p:spTree>
    <p:extLst>
      <p:ext uri="{BB962C8B-B14F-4D97-AF65-F5344CB8AC3E}">
        <p14:creationId xmlns:p14="http://schemas.microsoft.com/office/powerpoint/2010/main" val="37965892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10091075" y="15376"/>
            <a:ext cx="210092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  FLOWCHART</a:t>
            </a:r>
          </a:p>
        </p:txBody>
      </p:sp>
      <p:pic>
        <p:nvPicPr>
          <p:cNvPr id="2" name="Picture 1" descr="Diagram&#10;&#10;Description automatically generated">
            <a:extLst>
              <a:ext uri="{FF2B5EF4-FFF2-40B4-BE49-F238E27FC236}">
                <a16:creationId xmlns:a16="http://schemas.microsoft.com/office/drawing/2014/main" id="{A4A3621C-0947-26F8-ABBD-AA26BB8016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24390" y="116788"/>
            <a:ext cx="5300708" cy="6624424"/>
          </a:xfrm>
          <a:prstGeom prst="rect">
            <a:avLst/>
          </a:prstGeom>
          <a:noFill/>
          <a:ln>
            <a:noFill/>
          </a:ln>
        </p:spPr>
      </p:pic>
    </p:spTree>
    <p:extLst>
      <p:ext uri="{BB962C8B-B14F-4D97-AF65-F5344CB8AC3E}">
        <p14:creationId xmlns:p14="http://schemas.microsoft.com/office/powerpoint/2010/main" val="35886345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10091075" y="15376"/>
            <a:ext cx="210092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  FLOWCHART</a:t>
            </a:r>
          </a:p>
        </p:txBody>
      </p:sp>
      <p:pic>
        <p:nvPicPr>
          <p:cNvPr id="2" name="Picture 1" descr="Diagram&#10;&#10;Description automatically generated">
            <a:extLst>
              <a:ext uri="{FF2B5EF4-FFF2-40B4-BE49-F238E27FC236}">
                <a16:creationId xmlns:a16="http://schemas.microsoft.com/office/drawing/2014/main" id="{46191E9A-5730-56DA-4BC8-B150129C03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8622" y="-3402"/>
            <a:ext cx="5743916" cy="6861402"/>
          </a:xfrm>
          <a:prstGeom prst="rect">
            <a:avLst/>
          </a:prstGeom>
          <a:noFill/>
          <a:ln>
            <a:noFill/>
          </a:ln>
        </p:spPr>
      </p:pic>
    </p:spTree>
    <p:extLst>
      <p:ext uri="{BB962C8B-B14F-4D97-AF65-F5344CB8AC3E}">
        <p14:creationId xmlns:p14="http://schemas.microsoft.com/office/powerpoint/2010/main" val="5220850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10091075" y="15376"/>
            <a:ext cx="210092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  FLOWCHART</a:t>
            </a:r>
          </a:p>
        </p:txBody>
      </p:sp>
      <p:pic>
        <p:nvPicPr>
          <p:cNvPr id="2" name="Picture 1">
            <a:extLst>
              <a:ext uri="{FF2B5EF4-FFF2-40B4-BE49-F238E27FC236}">
                <a16:creationId xmlns:a16="http://schemas.microsoft.com/office/drawing/2014/main" id="{14563F9F-23B3-B9DB-0207-7CCCC87F19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0691" y="0"/>
            <a:ext cx="5689482" cy="6795770"/>
          </a:xfrm>
          <a:prstGeom prst="rect">
            <a:avLst/>
          </a:prstGeom>
          <a:noFill/>
          <a:ln>
            <a:noFill/>
          </a:ln>
        </p:spPr>
      </p:pic>
    </p:spTree>
    <p:extLst>
      <p:ext uri="{BB962C8B-B14F-4D97-AF65-F5344CB8AC3E}">
        <p14:creationId xmlns:p14="http://schemas.microsoft.com/office/powerpoint/2010/main" val="31809170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10091075" y="15376"/>
            <a:ext cx="210092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  FLOWCHART</a:t>
            </a:r>
          </a:p>
        </p:txBody>
      </p:sp>
      <p:pic>
        <p:nvPicPr>
          <p:cNvPr id="2" name="Picture 1" descr="Diagram&#10;&#10;Description automatically generated">
            <a:extLst>
              <a:ext uri="{FF2B5EF4-FFF2-40B4-BE49-F238E27FC236}">
                <a16:creationId xmlns:a16="http://schemas.microsoft.com/office/drawing/2014/main" id="{43E56F0E-4A04-EDF8-F69D-DEEA5CD29A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0063" y="52888"/>
            <a:ext cx="5693229" cy="6805112"/>
          </a:xfrm>
          <a:prstGeom prst="rect">
            <a:avLst/>
          </a:prstGeom>
          <a:noFill/>
          <a:ln>
            <a:noFill/>
          </a:ln>
        </p:spPr>
      </p:pic>
    </p:spTree>
    <p:extLst>
      <p:ext uri="{BB962C8B-B14F-4D97-AF65-F5344CB8AC3E}">
        <p14:creationId xmlns:p14="http://schemas.microsoft.com/office/powerpoint/2010/main" val="8863689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84171" y="653143"/>
            <a:ext cx="3411583" cy="614003"/>
          </a:xfrm>
        </p:spPr>
        <p:txBody>
          <a:bodyPr>
            <a:noAutofit/>
          </a:bodyPr>
          <a:lstStyle/>
          <a:p>
            <a:r>
              <a:rPr lang="en-US" sz="4000" dirty="0"/>
              <a:t>Contents</a:t>
            </a:r>
          </a:p>
        </p:txBody>
      </p:sp>
      <p:sp>
        <p:nvSpPr>
          <p:cNvPr id="3" name="Content Placeholder 2"/>
          <p:cNvSpPr>
            <a:spLocks noGrp="1"/>
          </p:cNvSpPr>
          <p:nvPr>
            <p:ph sz="quarter" idx="13"/>
          </p:nvPr>
        </p:nvSpPr>
        <p:spPr>
          <a:xfrm>
            <a:off x="890138" y="1580606"/>
            <a:ext cx="10411097" cy="5277394"/>
          </a:xfrm>
        </p:spPr>
        <p:txBody>
          <a:bodyPr/>
          <a:lstStyle/>
          <a:p>
            <a:pPr fontAlgn="base"/>
            <a:r>
              <a:rPr lang="en-US" dirty="0">
                <a:latin typeface="Times New Roman" panose="02020603050405020304" pitchFamily="18" charset="0"/>
                <a:cs typeface="Times New Roman" panose="02020603050405020304" pitchFamily="18" charset="0"/>
              </a:rPr>
              <a:t>Introduction </a:t>
            </a:r>
          </a:p>
          <a:p>
            <a:pPr fontAlgn="base"/>
            <a:r>
              <a:rPr lang="en-US" dirty="0">
                <a:latin typeface="Times New Roman" panose="02020603050405020304" pitchFamily="18" charset="0"/>
                <a:cs typeface="Times New Roman" panose="02020603050405020304" pitchFamily="18" charset="0"/>
              </a:rPr>
              <a:t>Objective</a:t>
            </a:r>
          </a:p>
          <a:p>
            <a:pPr fontAlgn="base"/>
            <a:r>
              <a:rPr lang="en-US" dirty="0">
                <a:latin typeface="Times New Roman" panose="02020603050405020304" pitchFamily="18" charset="0"/>
                <a:cs typeface="Times New Roman" panose="02020603050405020304" pitchFamily="18" charset="0"/>
              </a:rPr>
              <a:t>Literature Review</a:t>
            </a:r>
          </a:p>
          <a:p>
            <a:pPr fontAlgn="base"/>
            <a:r>
              <a:rPr lang="en-US" dirty="0">
                <a:latin typeface="Times New Roman" panose="02020603050405020304" pitchFamily="18" charset="0"/>
                <a:cs typeface="Times New Roman" panose="02020603050405020304" pitchFamily="18" charset="0"/>
              </a:rPr>
              <a:t>Features</a:t>
            </a:r>
          </a:p>
          <a:p>
            <a:pPr fontAlgn="base"/>
            <a:r>
              <a:rPr lang="en-US" dirty="0">
                <a:latin typeface="Times New Roman" panose="02020603050405020304" pitchFamily="18" charset="0"/>
                <a:cs typeface="Times New Roman" panose="02020603050405020304" pitchFamily="18" charset="0"/>
              </a:rPr>
              <a:t>Algorithm</a:t>
            </a:r>
          </a:p>
          <a:p>
            <a:pPr fontAlgn="base"/>
            <a:r>
              <a:rPr lang="en-US" dirty="0">
                <a:latin typeface="Times New Roman" panose="02020603050405020304" pitchFamily="18" charset="0"/>
                <a:cs typeface="Times New Roman" panose="02020603050405020304" pitchFamily="18" charset="0"/>
              </a:rPr>
              <a:t>Flowchart</a:t>
            </a:r>
          </a:p>
          <a:p>
            <a:pPr fontAlgn="base"/>
            <a:r>
              <a:rPr lang="en-US" dirty="0">
                <a:latin typeface="Times New Roman" panose="02020603050405020304" pitchFamily="18" charset="0"/>
                <a:cs typeface="Times New Roman" panose="02020603050405020304" pitchFamily="18" charset="0"/>
              </a:rPr>
              <a:t>Gantt Chart (Time Scheduling)</a:t>
            </a:r>
          </a:p>
          <a:p>
            <a:pPr fontAlgn="base"/>
            <a:r>
              <a:rPr lang="en-US" dirty="0">
                <a:latin typeface="Times New Roman" panose="02020603050405020304" pitchFamily="18" charset="0"/>
                <a:cs typeface="Times New Roman" panose="02020603050405020304" pitchFamily="18" charset="0"/>
              </a:rPr>
              <a:t>Conclusion</a:t>
            </a:r>
          </a:p>
          <a:p>
            <a:pPr fontAlgn="base"/>
            <a:r>
              <a:rPr lang="en-US" dirty="0">
                <a:latin typeface="Times New Roman" panose="02020603050405020304" pitchFamily="18" charset="0"/>
                <a:cs typeface="Times New Roman" panose="02020603050405020304" pitchFamily="18" charset="0"/>
              </a:rPr>
              <a:t>References (APA Format)</a:t>
            </a:r>
          </a:p>
          <a:p>
            <a:endParaRPr lang="en-US" dirty="0">
              <a:latin typeface="Times New Roman" panose="02020603050405020304" pitchFamily="18" charset="0"/>
              <a:cs typeface="Times New Roman" panose="02020603050405020304" pitchFamily="18" charset="0"/>
            </a:endParaRPr>
          </a:p>
        </p:txBody>
      </p:sp>
      <p:pic>
        <p:nvPicPr>
          <p:cNvPr id="2054" name="Picture 6" descr="The Best Single Screen Cinema Hall in Chandigarh | Wow Chandigar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343" y="2207622"/>
            <a:ext cx="3095896" cy="309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1306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10091075" y="15376"/>
            <a:ext cx="210092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  FLOWCHART</a:t>
            </a:r>
          </a:p>
        </p:txBody>
      </p:sp>
      <p:pic>
        <p:nvPicPr>
          <p:cNvPr id="2" name="Picture 1">
            <a:extLst>
              <a:ext uri="{FF2B5EF4-FFF2-40B4-BE49-F238E27FC236}">
                <a16:creationId xmlns:a16="http://schemas.microsoft.com/office/drawing/2014/main" id="{0A43E939-B178-AC17-EF7C-CC090AA72C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7811" y="37275"/>
            <a:ext cx="5706291" cy="6820725"/>
          </a:xfrm>
          <a:prstGeom prst="rect">
            <a:avLst/>
          </a:prstGeom>
          <a:noFill/>
          <a:ln>
            <a:noFill/>
          </a:ln>
        </p:spPr>
      </p:pic>
    </p:spTree>
    <p:extLst>
      <p:ext uri="{BB962C8B-B14F-4D97-AF65-F5344CB8AC3E}">
        <p14:creationId xmlns:p14="http://schemas.microsoft.com/office/powerpoint/2010/main" val="32006502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10091075" y="15376"/>
            <a:ext cx="210092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  FLOWCHART</a:t>
            </a:r>
          </a:p>
        </p:txBody>
      </p:sp>
      <p:pic>
        <p:nvPicPr>
          <p:cNvPr id="2" name="Picture 1" descr="Diagram&#10;&#10;Description automatically generated">
            <a:extLst>
              <a:ext uri="{FF2B5EF4-FFF2-40B4-BE49-F238E27FC236}">
                <a16:creationId xmlns:a16="http://schemas.microsoft.com/office/drawing/2014/main" id="{60154FB3-9A3D-D6CD-AA39-98724E47B3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18398" y="169069"/>
            <a:ext cx="4305434" cy="6519861"/>
          </a:xfrm>
          <a:prstGeom prst="rect">
            <a:avLst/>
          </a:prstGeom>
          <a:noFill/>
          <a:ln>
            <a:noFill/>
          </a:ln>
        </p:spPr>
      </p:pic>
    </p:spTree>
    <p:extLst>
      <p:ext uri="{BB962C8B-B14F-4D97-AF65-F5344CB8AC3E}">
        <p14:creationId xmlns:p14="http://schemas.microsoft.com/office/powerpoint/2010/main" val="17164156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10091075" y="15376"/>
            <a:ext cx="210092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  FLOWCHART</a:t>
            </a:r>
          </a:p>
        </p:txBody>
      </p:sp>
      <p:pic>
        <p:nvPicPr>
          <p:cNvPr id="2" name="Picture 1">
            <a:extLst>
              <a:ext uri="{FF2B5EF4-FFF2-40B4-BE49-F238E27FC236}">
                <a16:creationId xmlns:a16="http://schemas.microsoft.com/office/drawing/2014/main" id="{5E3D56EF-915E-1899-BF23-87BC58BB53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43293" y="169160"/>
            <a:ext cx="4151175" cy="6519679"/>
          </a:xfrm>
          <a:prstGeom prst="rect">
            <a:avLst/>
          </a:prstGeom>
          <a:noFill/>
          <a:ln>
            <a:noFill/>
          </a:ln>
        </p:spPr>
      </p:pic>
    </p:spTree>
    <p:extLst>
      <p:ext uri="{BB962C8B-B14F-4D97-AF65-F5344CB8AC3E}">
        <p14:creationId xmlns:p14="http://schemas.microsoft.com/office/powerpoint/2010/main" val="31414343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A786E4DD-CDAB-6BA4-57F0-2978FBE6BB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55637" y="164703"/>
            <a:ext cx="4512256" cy="6528593"/>
          </a:xfrm>
          <a:prstGeom prst="rect">
            <a:avLst/>
          </a:prstGeom>
          <a:noFill/>
          <a:ln>
            <a:noFill/>
          </a:ln>
        </p:spPr>
      </p:pic>
      <p:grpSp>
        <p:nvGrpSpPr>
          <p:cNvPr id="5" name="Group 4">
            <a:extLst>
              <a:ext uri="{FF2B5EF4-FFF2-40B4-BE49-F238E27FC236}">
                <a16:creationId xmlns:a16="http://schemas.microsoft.com/office/drawing/2014/main" id="{C295F2BE-1CB3-FA2E-B9EC-6E3ED5A28E96}"/>
              </a:ext>
            </a:extLst>
          </p:cNvPr>
          <p:cNvGrpSpPr/>
          <p:nvPr/>
        </p:nvGrpSpPr>
        <p:grpSpPr>
          <a:xfrm>
            <a:off x="4781550" y="1190624"/>
            <a:ext cx="1771649" cy="714375"/>
            <a:chOff x="0" y="0"/>
            <a:chExt cx="2276475" cy="933450"/>
          </a:xfrm>
        </p:grpSpPr>
        <p:cxnSp>
          <p:nvCxnSpPr>
            <p:cNvPr id="6" name="Connector: Elbow 5">
              <a:extLst>
                <a:ext uri="{FF2B5EF4-FFF2-40B4-BE49-F238E27FC236}">
                  <a16:creationId xmlns:a16="http://schemas.microsoft.com/office/drawing/2014/main" id="{3D3B62FE-43C0-ADB0-91AE-0F4A3222C972}"/>
                </a:ext>
              </a:extLst>
            </p:cNvPr>
            <p:cNvCxnSpPr/>
            <p:nvPr/>
          </p:nvCxnSpPr>
          <p:spPr>
            <a:xfrm flipH="1" flipV="1">
              <a:off x="0" y="0"/>
              <a:ext cx="1479618" cy="933450"/>
            </a:xfrm>
            <a:prstGeom prst="bentConnector3">
              <a:avLst>
                <a:gd name="adj1" fmla="val 986"/>
              </a:avLst>
            </a:prstGeom>
            <a:ln>
              <a:tailEnd type="triangle"/>
            </a:ln>
          </p:spPr>
          <p:style>
            <a:lnRef idx="1">
              <a:schemeClr val="dk1"/>
            </a:lnRef>
            <a:fillRef idx="0">
              <a:schemeClr val="dk1"/>
            </a:fillRef>
            <a:effectRef idx="0">
              <a:schemeClr val="dk1"/>
            </a:effectRef>
            <a:fontRef idx="minor">
              <a:schemeClr val="tx1"/>
            </a:fontRef>
          </p:style>
        </p:cxnSp>
        <p:sp>
          <p:nvSpPr>
            <p:cNvPr id="7" name="Text Box 11">
              <a:extLst>
                <a:ext uri="{FF2B5EF4-FFF2-40B4-BE49-F238E27FC236}">
                  <a16:creationId xmlns:a16="http://schemas.microsoft.com/office/drawing/2014/main" id="{6C704299-31A7-CF8F-FD9D-011D7F53F6E1}"/>
                </a:ext>
              </a:extLst>
            </p:cNvPr>
            <p:cNvSpPr txBox="1"/>
            <p:nvPr/>
          </p:nvSpPr>
          <p:spPr>
            <a:xfrm>
              <a:off x="1495425" y="266700"/>
              <a:ext cx="781050" cy="2476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Mangal" panose="02040503050203030202" pitchFamily="18" charset="0"/>
                </a:rPr>
                <a:t>No</a:t>
              </a:r>
            </a:p>
          </p:txBody>
        </p:sp>
      </p:grpSp>
      <p:grpSp>
        <p:nvGrpSpPr>
          <p:cNvPr id="8" name="Group 7">
            <a:extLst>
              <a:ext uri="{FF2B5EF4-FFF2-40B4-BE49-F238E27FC236}">
                <a16:creationId xmlns:a16="http://schemas.microsoft.com/office/drawing/2014/main" id="{6A6A7342-71B7-019A-EBEB-25C0800A21A5}"/>
              </a:ext>
            </a:extLst>
          </p:cNvPr>
          <p:cNvGrpSpPr/>
          <p:nvPr/>
        </p:nvGrpSpPr>
        <p:grpSpPr>
          <a:xfrm>
            <a:off x="3819525" y="4057650"/>
            <a:ext cx="4424363" cy="810761"/>
            <a:chOff x="0" y="0"/>
            <a:chExt cx="2276475" cy="933450"/>
          </a:xfrm>
        </p:grpSpPr>
        <p:cxnSp>
          <p:nvCxnSpPr>
            <p:cNvPr id="9" name="Connector: Elbow 8">
              <a:extLst>
                <a:ext uri="{FF2B5EF4-FFF2-40B4-BE49-F238E27FC236}">
                  <a16:creationId xmlns:a16="http://schemas.microsoft.com/office/drawing/2014/main" id="{C73297B8-D461-FAC8-94AB-9926CE5BD6B8}"/>
                </a:ext>
              </a:extLst>
            </p:cNvPr>
            <p:cNvCxnSpPr/>
            <p:nvPr/>
          </p:nvCxnSpPr>
          <p:spPr>
            <a:xfrm flipH="1" flipV="1">
              <a:off x="0" y="0"/>
              <a:ext cx="1479618" cy="933450"/>
            </a:xfrm>
            <a:prstGeom prst="bentConnector3">
              <a:avLst>
                <a:gd name="adj1" fmla="val 986"/>
              </a:avLst>
            </a:prstGeom>
            <a:ln>
              <a:tailEnd type="triangle"/>
            </a:ln>
          </p:spPr>
          <p:style>
            <a:lnRef idx="1">
              <a:schemeClr val="dk1"/>
            </a:lnRef>
            <a:fillRef idx="0">
              <a:schemeClr val="dk1"/>
            </a:fillRef>
            <a:effectRef idx="0">
              <a:schemeClr val="dk1"/>
            </a:effectRef>
            <a:fontRef idx="minor">
              <a:schemeClr val="tx1"/>
            </a:fontRef>
          </p:style>
        </p:cxnSp>
        <p:sp>
          <p:nvSpPr>
            <p:cNvPr id="10" name="Text Box 11">
              <a:extLst>
                <a:ext uri="{FF2B5EF4-FFF2-40B4-BE49-F238E27FC236}">
                  <a16:creationId xmlns:a16="http://schemas.microsoft.com/office/drawing/2014/main" id="{22413F99-1522-24B5-E8A0-6FB92A197753}"/>
                </a:ext>
              </a:extLst>
            </p:cNvPr>
            <p:cNvSpPr txBox="1"/>
            <p:nvPr/>
          </p:nvSpPr>
          <p:spPr>
            <a:xfrm>
              <a:off x="1495425" y="266700"/>
              <a:ext cx="781050" cy="2476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Mangal" panose="02040503050203030202" pitchFamily="18" charset="0"/>
                </a:rPr>
                <a:t>No</a:t>
              </a:r>
            </a:p>
          </p:txBody>
        </p:sp>
      </p:grpSp>
    </p:spTree>
    <p:extLst>
      <p:ext uri="{BB962C8B-B14F-4D97-AF65-F5344CB8AC3E}">
        <p14:creationId xmlns:p14="http://schemas.microsoft.com/office/powerpoint/2010/main" val="81421047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C9E681-86F6-306E-B344-DE59271D07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833" y="216881"/>
            <a:ext cx="3071813" cy="6388635"/>
          </a:xfrm>
          <a:prstGeom prst="rect">
            <a:avLst/>
          </a:prstGeom>
          <a:noFill/>
          <a:ln>
            <a:noFill/>
          </a:ln>
        </p:spPr>
      </p:pic>
    </p:spTree>
    <p:extLst>
      <p:ext uri="{BB962C8B-B14F-4D97-AF65-F5344CB8AC3E}">
        <p14:creationId xmlns:p14="http://schemas.microsoft.com/office/powerpoint/2010/main" val="27875385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14" name="TextBox 13"/>
          <p:cNvSpPr txBox="1"/>
          <p:nvPr/>
        </p:nvSpPr>
        <p:spPr>
          <a:xfrm>
            <a:off x="4642164" y="153310"/>
            <a:ext cx="3235569" cy="707886"/>
          </a:xfrm>
          <a:prstGeom prst="rect">
            <a:avLst/>
          </a:prstGeom>
          <a:noFill/>
        </p:spPr>
        <p:txBody>
          <a:bodyPr wrap="square" rtlCol="0">
            <a:spAutoFit/>
          </a:bodyPr>
          <a:lstStyle/>
          <a:p>
            <a:r>
              <a:rPr lang="en-US" sz="4000" dirty="0">
                <a:solidFill>
                  <a:srgbClr val="7030A0"/>
                </a:solidFill>
              </a:rPr>
              <a:t>GANTT CHART</a:t>
            </a:r>
          </a:p>
        </p:txBody>
      </p:sp>
      <p:graphicFrame>
        <p:nvGraphicFramePr>
          <p:cNvPr id="2" name="Table 1"/>
          <p:cNvGraphicFramePr>
            <a:graphicFrameLocks noGrp="1"/>
          </p:cNvGraphicFramePr>
          <p:nvPr>
            <p:extLst>
              <p:ext uri="{D42A27DB-BD31-4B8C-83A1-F6EECF244321}">
                <p14:modId xmlns:p14="http://schemas.microsoft.com/office/powerpoint/2010/main" val="470285952"/>
              </p:ext>
            </p:extLst>
          </p:nvPr>
        </p:nvGraphicFramePr>
        <p:xfrm>
          <a:off x="1556334" y="1522593"/>
          <a:ext cx="8827040" cy="3981292"/>
        </p:xfrm>
        <a:graphic>
          <a:graphicData uri="http://schemas.openxmlformats.org/drawingml/2006/table">
            <a:tbl>
              <a:tblPr firstRow="1" firstCol="1" bandRow="1">
                <a:tableStyleId>{5C22544A-7EE6-4342-B048-85BDC9FD1C3A}</a:tableStyleId>
              </a:tblPr>
              <a:tblGrid>
                <a:gridCol w="2817177">
                  <a:extLst>
                    <a:ext uri="{9D8B030D-6E8A-4147-A177-3AD203B41FA5}">
                      <a16:colId xmlns:a16="http://schemas.microsoft.com/office/drawing/2014/main" val="506463780"/>
                    </a:ext>
                  </a:extLst>
                </a:gridCol>
                <a:gridCol w="981167">
                  <a:extLst>
                    <a:ext uri="{9D8B030D-6E8A-4147-A177-3AD203B41FA5}">
                      <a16:colId xmlns:a16="http://schemas.microsoft.com/office/drawing/2014/main" val="2069860241"/>
                    </a:ext>
                  </a:extLst>
                </a:gridCol>
                <a:gridCol w="858304">
                  <a:extLst>
                    <a:ext uri="{9D8B030D-6E8A-4147-A177-3AD203B41FA5}">
                      <a16:colId xmlns:a16="http://schemas.microsoft.com/office/drawing/2014/main" val="3993975559"/>
                    </a:ext>
                  </a:extLst>
                </a:gridCol>
                <a:gridCol w="981167">
                  <a:extLst>
                    <a:ext uri="{9D8B030D-6E8A-4147-A177-3AD203B41FA5}">
                      <a16:colId xmlns:a16="http://schemas.microsoft.com/office/drawing/2014/main" val="377789134"/>
                    </a:ext>
                  </a:extLst>
                </a:gridCol>
                <a:gridCol w="981167">
                  <a:extLst>
                    <a:ext uri="{9D8B030D-6E8A-4147-A177-3AD203B41FA5}">
                      <a16:colId xmlns:a16="http://schemas.microsoft.com/office/drawing/2014/main" val="1195206304"/>
                    </a:ext>
                  </a:extLst>
                </a:gridCol>
                <a:gridCol w="1104029">
                  <a:extLst>
                    <a:ext uri="{9D8B030D-6E8A-4147-A177-3AD203B41FA5}">
                      <a16:colId xmlns:a16="http://schemas.microsoft.com/office/drawing/2014/main" val="2270194915"/>
                    </a:ext>
                  </a:extLst>
                </a:gridCol>
                <a:gridCol w="1104029">
                  <a:extLst>
                    <a:ext uri="{9D8B030D-6E8A-4147-A177-3AD203B41FA5}">
                      <a16:colId xmlns:a16="http://schemas.microsoft.com/office/drawing/2014/main" val="1988285418"/>
                    </a:ext>
                  </a:extLst>
                </a:gridCol>
              </a:tblGrid>
              <a:tr h="434452">
                <a:tc rowSpan="2">
                  <a:txBody>
                    <a:bodyPr/>
                    <a:lstStyle/>
                    <a:p>
                      <a:pPr marL="0" marR="0" algn="just">
                        <a:lnSpc>
                          <a:spcPct val="150000"/>
                        </a:lnSpc>
                        <a:spcBef>
                          <a:spcPts val="0"/>
                        </a:spcBef>
                        <a:spcAft>
                          <a:spcPts val="0"/>
                        </a:spcAft>
                      </a:pPr>
                      <a:r>
                        <a:rPr lang="en-US" sz="1700">
                          <a:effectLst/>
                        </a:rPr>
                        <a:t> </a:t>
                      </a:r>
                      <a:endParaRPr lang="en-US" sz="1500">
                        <a:effectLst/>
                      </a:endParaRPr>
                    </a:p>
                    <a:p>
                      <a:pPr marL="0" marR="0" algn="just">
                        <a:lnSpc>
                          <a:spcPct val="150000"/>
                        </a:lnSpc>
                        <a:spcBef>
                          <a:spcPts val="0"/>
                        </a:spcBef>
                        <a:spcAft>
                          <a:spcPts val="0"/>
                        </a:spcAft>
                      </a:pPr>
                      <a:r>
                        <a:rPr lang="en-US" sz="1700">
                          <a:effectLst/>
                        </a:rPr>
                        <a:t>Task Name</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gridSpan="6">
                  <a:txBody>
                    <a:bodyPr/>
                    <a:lstStyle/>
                    <a:p>
                      <a:pPr marL="0" marR="0" algn="ctr">
                        <a:lnSpc>
                          <a:spcPct val="150000"/>
                        </a:lnSpc>
                        <a:spcBef>
                          <a:spcPts val="0"/>
                        </a:spcBef>
                        <a:spcAft>
                          <a:spcPts val="0"/>
                        </a:spcAft>
                      </a:pPr>
                      <a:r>
                        <a:rPr lang="en-US" sz="1700">
                          <a:effectLst/>
                        </a:rPr>
                        <a:t>2022</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46555746"/>
                  </a:ext>
                </a:extLst>
              </a:tr>
              <a:tr h="433562">
                <a:tc vMerge="1">
                  <a:txBody>
                    <a:bodyPr/>
                    <a:lstStyle/>
                    <a:p>
                      <a:endParaRPr lang="en-US"/>
                    </a:p>
                  </a:txBody>
                  <a:tcPr/>
                </a:tc>
                <a:tc>
                  <a:txBody>
                    <a:bodyPr/>
                    <a:lstStyle/>
                    <a:p>
                      <a:pPr marL="0" marR="0" algn="just">
                        <a:lnSpc>
                          <a:spcPct val="150000"/>
                        </a:lnSpc>
                        <a:spcBef>
                          <a:spcPts val="0"/>
                        </a:spcBef>
                        <a:spcAft>
                          <a:spcPts val="0"/>
                        </a:spcAft>
                      </a:pPr>
                      <a:r>
                        <a:rPr lang="en-US" sz="1700">
                          <a:effectLst/>
                        </a:rPr>
                        <a:t>March 1</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April1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May 1</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June 1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July 1</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dirty="0">
                          <a:effectLst/>
                        </a:rPr>
                        <a:t>Aug 26</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extLst>
                  <a:ext uri="{0D108BD9-81ED-4DB2-BD59-A6C34878D82A}">
                    <a16:rowId xmlns:a16="http://schemas.microsoft.com/office/drawing/2014/main" val="1524269160"/>
                  </a:ext>
                </a:extLst>
              </a:tr>
              <a:tr h="604494">
                <a:tc>
                  <a:txBody>
                    <a:bodyPr/>
                    <a:lstStyle/>
                    <a:p>
                      <a:pPr marL="0" marR="0" algn="just">
                        <a:lnSpc>
                          <a:spcPct val="150000"/>
                        </a:lnSpc>
                        <a:spcBef>
                          <a:spcPts val="0"/>
                        </a:spcBef>
                        <a:spcAft>
                          <a:spcPts val="0"/>
                        </a:spcAft>
                      </a:pPr>
                      <a:r>
                        <a:rPr lang="en-US" sz="1700">
                          <a:effectLst/>
                        </a:rPr>
                        <a:t>System Analysis</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extLst>
                  <a:ext uri="{0D108BD9-81ED-4DB2-BD59-A6C34878D82A}">
                    <a16:rowId xmlns:a16="http://schemas.microsoft.com/office/drawing/2014/main" val="2655249853"/>
                  </a:ext>
                </a:extLst>
              </a:tr>
              <a:tr h="624970">
                <a:tc>
                  <a:txBody>
                    <a:bodyPr/>
                    <a:lstStyle/>
                    <a:p>
                      <a:pPr marL="0" marR="0" algn="just">
                        <a:lnSpc>
                          <a:spcPct val="150000"/>
                        </a:lnSpc>
                        <a:spcBef>
                          <a:spcPts val="0"/>
                        </a:spcBef>
                        <a:spcAft>
                          <a:spcPts val="0"/>
                        </a:spcAft>
                      </a:pPr>
                      <a:r>
                        <a:rPr lang="en-US" sz="1700">
                          <a:effectLst/>
                        </a:rPr>
                        <a:t>System Design</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endParaRPr lang="en-US" sz="1700">
                        <a:effectLst/>
                        <a:latin typeface="Times New Roman" panose="02020603050405020304" pitchFamily="18"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extLst>
                  <a:ext uri="{0D108BD9-81ED-4DB2-BD59-A6C34878D82A}">
                    <a16:rowId xmlns:a16="http://schemas.microsoft.com/office/drawing/2014/main" val="370860065"/>
                  </a:ext>
                </a:extLst>
              </a:tr>
              <a:tr h="635654">
                <a:tc>
                  <a:txBody>
                    <a:bodyPr/>
                    <a:lstStyle/>
                    <a:p>
                      <a:pPr marL="0" marR="0" algn="just">
                        <a:lnSpc>
                          <a:spcPct val="150000"/>
                        </a:lnSpc>
                        <a:spcBef>
                          <a:spcPts val="0"/>
                        </a:spcBef>
                        <a:spcAft>
                          <a:spcPts val="0"/>
                        </a:spcAft>
                      </a:pPr>
                      <a:r>
                        <a:rPr lang="en-US" sz="1700">
                          <a:effectLst/>
                        </a:rPr>
                        <a:t>Coding</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endParaRPr lang="en-US" sz="1700">
                        <a:effectLst/>
                        <a:latin typeface="Times New Roman" panose="02020603050405020304" pitchFamily="18"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extLst>
                  <a:ext uri="{0D108BD9-81ED-4DB2-BD59-A6C34878D82A}">
                    <a16:rowId xmlns:a16="http://schemas.microsoft.com/office/drawing/2014/main" val="1755519134"/>
                  </a:ext>
                </a:extLst>
              </a:tr>
              <a:tr h="632092">
                <a:tc>
                  <a:txBody>
                    <a:bodyPr/>
                    <a:lstStyle/>
                    <a:p>
                      <a:pPr marL="0" marR="0" algn="just">
                        <a:lnSpc>
                          <a:spcPct val="150000"/>
                        </a:lnSpc>
                        <a:spcBef>
                          <a:spcPts val="0"/>
                        </a:spcBef>
                        <a:spcAft>
                          <a:spcPts val="0"/>
                        </a:spcAft>
                      </a:pPr>
                      <a:r>
                        <a:rPr lang="en-US" sz="1700">
                          <a:effectLst/>
                        </a:rPr>
                        <a:t>Debugging and Testing</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extLst>
                  <a:ext uri="{0D108BD9-81ED-4DB2-BD59-A6C34878D82A}">
                    <a16:rowId xmlns:a16="http://schemas.microsoft.com/office/drawing/2014/main" val="1441850892"/>
                  </a:ext>
                </a:extLst>
              </a:tr>
              <a:tr h="616068">
                <a:tc>
                  <a:txBody>
                    <a:bodyPr/>
                    <a:lstStyle/>
                    <a:p>
                      <a:pPr marL="0" marR="0" algn="just">
                        <a:lnSpc>
                          <a:spcPct val="150000"/>
                        </a:lnSpc>
                        <a:spcBef>
                          <a:spcPts val="0"/>
                        </a:spcBef>
                        <a:spcAft>
                          <a:spcPts val="0"/>
                        </a:spcAft>
                      </a:pPr>
                      <a:r>
                        <a:rPr lang="en-US" sz="1700">
                          <a:effectLst/>
                        </a:rPr>
                        <a:t>Documentation</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dirty="0">
                          <a:effectLst/>
                        </a:rPr>
                        <a:t> </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endParaRPr lang="en-US" sz="1700">
                        <a:effectLst/>
                        <a:latin typeface="Times New Roman" panose="02020603050405020304" pitchFamily="18"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dirty="0">
                          <a:effectLst/>
                        </a:rPr>
                        <a:t> </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extLst>
                  <a:ext uri="{0D108BD9-81ED-4DB2-BD59-A6C34878D82A}">
                    <a16:rowId xmlns:a16="http://schemas.microsoft.com/office/drawing/2014/main" val="1419869791"/>
                  </a:ext>
                </a:extLst>
              </a:tr>
            </a:tbl>
          </a:graphicData>
        </a:graphic>
      </p:graphicFrame>
      <p:grpSp>
        <p:nvGrpSpPr>
          <p:cNvPr id="3" name="Group 2"/>
          <p:cNvGrpSpPr/>
          <p:nvPr/>
        </p:nvGrpSpPr>
        <p:grpSpPr>
          <a:xfrm>
            <a:off x="4380907" y="2523432"/>
            <a:ext cx="5963278" cy="2797670"/>
            <a:chOff x="4642164" y="4079104"/>
            <a:chExt cx="4219575" cy="1979612"/>
          </a:xfrm>
        </p:grpSpPr>
        <p:sp>
          <p:nvSpPr>
            <p:cNvPr id="4" name="Rectangle 3"/>
            <p:cNvSpPr/>
            <p:nvPr/>
          </p:nvSpPr>
          <p:spPr>
            <a:xfrm>
              <a:off x="4642164" y="4079104"/>
              <a:ext cx="266700" cy="1524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Rectangle 4"/>
            <p:cNvSpPr/>
            <p:nvPr/>
          </p:nvSpPr>
          <p:spPr>
            <a:xfrm>
              <a:off x="4642164" y="4536304"/>
              <a:ext cx="895350" cy="1619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5"/>
            <p:cNvSpPr/>
            <p:nvPr/>
          </p:nvSpPr>
          <p:spPr>
            <a:xfrm>
              <a:off x="5537514" y="4955404"/>
              <a:ext cx="3195637" cy="1695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p:cNvSpPr/>
            <p:nvPr/>
          </p:nvSpPr>
          <p:spPr>
            <a:xfrm>
              <a:off x="5371584" y="5462634"/>
              <a:ext cx="3356804" cy="1619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p:cNvSpPr/>
            <p:nvPr/>
          </p:nvSpPr>
          <p:spPr>
            <a:xfrm>
              <a:off x="5013639" y="5879329"/>
              <a:ext cx="3848100" cy="179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17635794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3"/>
          </p:nvPr>
        </p:nvSpPr>
        <p:spPr>
          <a:xfrm>
            <a:off x="822334" y="2118897"/>
            <a:ext cx="10816672" cy="4294965"/>
          </a:xfrm>
        </p:spPr>
        <p:txBody>
          <a:bodyPr>
            <a:normAutofit/>
          </a:bodyPr>
          <a:lstStyle/>
          <a:p>
            <a:pPr marL="0" indent="0" algn="just">
              <a:buNone/>
            </a:pPr>
            <a:r>
              <a:rPr lang="en-US" cap="none" dirty="0">
                <a:latin typeface="Times New Roman" panose="02020603050405020304" pitchFamily="18" charset="0"/>
                <a:cs typeface="Times New Roman" panose="02020603050405020304" pitchFamily="18" charset="0"/>
              </a:rPr>
              <a:t>After the completion of this project CINEMA HUB, we have meet our required objectives. User can book movie tickets and manage different records of manager, cinema, movie, and customer with the use of this project.</a:t>
            </a:r>
          </a:p>
        </p:txBody>
      </p:sp>
    </p:spTree>
    <p:extLst>
      <p:ext uri="{BB962C8B-B14F-4D97-AF65-F5344CB8AC3E}">
        <p14:creationId xmlns:p14="http://schemas.microsoft.com/office/powerpoint/2010/main" val="30066082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48363" y="109067"/>
            <a:ext cx="7694648" cy="557140"/>
          </a:xfrm>
        </p:spPr>
        <p:txBody>
          <a:bodyPr>
            <a:normAutofit fontScale="90000"/>
          </a:bodyPr>
          <a:lstStyle/>
          <a:p>
            <a:r>
              <a:rPr lang="en-US" dirty="0"/>
              <a:t>references</a:t>
            </a:r>
          </a:p>
        </p:txBody>
      </p:sp>
      <p:sp>
        <p:nvSpPr>
          <p:cNvPr id="3" name="Content Placeholder 2"/>
          <p:cNvSpPr>
            <a:spLocks noGrp="1"/>
          </p:cNvSpPr>
          <p:nvPr>
            <p:ph sz="quarter" idx="13"/>
          </p:nvPr>
        </p:nvSpPr>
        <p:spPr>
          <a:xfrm>
            <a:off x="1114697" y="1018906"/>
            <a:ext cx="10907486" cy="5238203"/>
          </a:xfrm>
        </p:spPr>
        <p:txBody>
          <a:bodyPr>
            <a:normAutofit/>
          </a:bodyPr>
          <a:lstStyle/>
          <a:p>
            <a:r>
              <a:rPr lang="en-US" cap="none" dirty="0" err="1">
                <a:latin typeface="Times New Roman" panose="02020603050405020304" pitchFamily="18" charset="0"/>
                <a:cs typeface="Times New Roman" panose="02020603050405020304" pitchFamily="18" charset="0"/>
              </a:rPr>
              <a:t>Balaguruswamy</a:t>
            </a:r>
            <a:r>
              <a:rPr lang="en-US" cap="none" dirty="0">
                <a:latin typeface="Times New Roman" panose="02020603050405020304" pitchFamily="18" charset="0"/>
                <a:cs typeface="Times New Roman" panose="02020603050405020304" pitchFamily="18" charset="0"/>
              </a:rPr>
              <a:t>, E(2011). </a:t>
            </a:r>
            <a:r>
              <a:rPr lang="en-US" i="1" cap="none" dirty="0">
                <a:latin typeface="Times New Roman" panose="02020603050405020304" pitchFamily="18" charset="0"/>
                <a:cs typeface="Times New Roman" panose="02020603050405020304" pitchFamily="18" charset="0"/>
              </a:rPr>
              <a:t>Object oriented programming with C++. </a:t>
            </a:r>
            <a:r>
              <a:rPr lang="en-US" cap="none" dirty="0">
                <a:latin typeface="Times New Roman" panose="02020603050405020304" pitchFamily="18" charset="0"/>
                <a:cs typeface="Times New Roman" panose="02020603050405020304" pitchFamily="18" charset="0"/>
              </a:rPr>
              <a:t>New </a:t>
            </a:r>
            <a:r>
              <a:rPr lang="en-US" cap="none" dirty="0" err="1">
                <a:latin typeface="Times New Roman" panose="02020603050405020304" pitchFamily="18" charset="0"/>
                <a:cs typeface="Times New Roman" panose="02020603050405020304" pitchFamily="18" charset="0"/>
              </a:rPr>
              <a:t>delhi</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tata</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mcgraw</a:t>
            </a:r>
            <a:r>
              <a:rPr lang="en-US" cap="none" dirty="0">
                <a:latin typeface="Times New Roman" panose="02020603050405020304" pitchFamily="18" charset="0"/>
                <a:cs typeface="Times New Roman" panose="02020603050405020304" pitchFamily="18" charset="0"/>
              </a:rPr>
              <a:t> hill education private limited.</a:t>
            </a:r>
          </a:p>
          <a:p>
            <a:r>
              <a:rPr lang="en-US" cap="none" dirty="0" err="1">
                <a:latin typeface="Times New Roman" panose="02020603050405020304" pitchFamily="18" charset="0"/>
                <a:cs typeface="Times New Roman" panose="02020603050405020304" pitchFamily="18" charset="0"/>
              </a:rPr>
              <a:t>Abiral</a:t>
            </a:r>
            <a:r>
              <a:rPr lang="en-US" cap="none" dirty="0">
                <a:latin typeface="Times New Roman" panose="02020603050405020304" pitchFamily="18" charset="0"/>
                <a:cs typeface="Times New Roman" panose="02020603050405020304" pitchFamily="18" charset="0"/>
              </a:rPr>
              <a:t>, b (29 </a:t>
            </a:r>
            <a:r>
              <a:rPr lang="en-US" cap="none" dirty="0" err="1">
                <a:latin typeface="Times New Roman" panose="02020603050405020304" pitchFamily="18" charset="0"/>
                <a:cs typeface="Times New Roman" panose="02020603050405020304" pitchFamily="18" charset="0"/>
              </a:rPr>
              <a:t>june</a:t>
            </a:r>
            <a:r>
              <a:rPr lang="en-US" cap="none" dirty="0">
                <a:latin typeface="Times New Roman" panose="02020603050405020304" pitchFamily="18" charset="0"/>
                <a:cs typeface="Times New Roman" panose="02020603050405020304" pitchFamily="18" charset="0"/>
              </a:rPr>
              <a:t> 2011). </a:t>
            </a:r>
            <a:r>
              <a:rPr lang="en-US" i="1" cap="none" dirty="0">
                <a:latin typeface="Times New Roman" panose="02020603050405020304" pitchFamily="18" charset="0"/>
                <a:cs typeface="Times New Roman" panose="02020603050405020304" pitchFamily="18" charset="0"/>
              </a:rPr>
              <a:t>Project on </a:t>
            </a:r>
            <a:r>
              <a:rPr lang="en-US" i="1" cap="none" dirty="0" err="1">
                <a:latin typeface="Times New Roman" panose="02020603050405020304" pitchFamily="18" charset="0"/>
                <a:cs typeface="Times New Roman" panose="02020603050405020304" pitchFamily="18" charset="0"/>
              </a:rPr>
              <a:t>c++</a:t>
            </a:r>
            <a:r>
              <a:rPr lang="en-US" i="1" cap="none" dirty="0">
                <a:latin typeface="Times New Roman" panose="02020603050405020304" pitchFamily="18" charset="0"/>
                <a:cs typeface="Times New Roman" panose="02020603050405020304" pitchFamily="18" charset="0"/>
              </a:rPr>
              <a:t> programming</a:t>
            </a:r>
            <a:r>
              <a:rPr lang="en-US" cap="none" dirty="0">
                <a:latin typeface="Times New Roman" panose="02020603050405020304" pitchFamily="18" charset="0"/>
                <a:cs typeface="Times New Roman" panose="02020603050405020304" pitchFamily="18" charset="0"/>
              </a:rPr>
              <a:t>. Retrieved </a:t>
            </a:r>
            <a:r>
              <a:rPr lang="en-US" cap="none" dirty="0" err="1">
                <a:latin typeface="Times New Roman" panose="02020603050405020304" pitchFamily="18" charset="0"/>
                <a:cs typeface="Times New Roman" panose="02020603050405020304" pitchFamily="18" charset="0"/>
              </a:rPr>
              <a:t>july</a:t>
            </a:r>
            <a:r>
              <a:rPr lang="en-US" cap="none" dirty="0">
                <a:latin typeface="Times New Roman" panose="02020603050405020304" pitchFamily="18" charset="0"/>
                <a:cs typeface="Times New Roman" panose="02020603050405020304" pitchFamily="18" charset="0"/>
              </a:rPr>
              <a:t> 2, 2022, from </a:t>
            </a:r>
            <a:r>
              <a:rPr lang="en-US" u="sng" cap="none" dirty="0">
                <a:latin typeface="Times New Roman" panose="02020603050405020304" pitchFamily="18" charset="0"/>
                <a:cs typeface="Times New Roman" panose="02020603050405020304" pitchFamily="18" charset="0"/>
                <a:hlinkClick r:id="rId2"/>
              </a:rPr>
              <a:t>https://www.Scribd.Com/document/58979208/project-on-c++-programming</a:t>
            </a:r>
            <a:endParaRPr lang="en-US" cap="none" dirty="0">
              <a:latin typeface="Times New Roman" panose="02020603050405020304" pitchFamily="18" charset="0"/>
              <a:cs typeface="Times New Roman" panose="02020603050405020304" pitchFamily="18" charset="0"/>
            </a:endParaRPr>
          </a:p>
          <a:p>
            <a:r>
              <a:rPr lang="en-US" cap="none" dirty="0" err="1">
                <a:latin typeface="Times New Roman" panose="02020603050405020304" pitchFamily="18" charset="0"/>
                <a:cs typeface="Times New Roman" panose="02020603050405020304" pitchFamily="18" charset="0"/>
              </a:rPr>
              <a:t>Sasidhar</a:t>
            </a:r>
            <a:r>
              <a:rPr lang="en-US" cap="none" dirty="0">
                <a:latin typeface="Times New Roman" panose="02020603050405020304" pitchFamily="18" charset="0"/>
                <a:cs typeface="Times New Roman" panose="02020603050405020304" pitchFamily="18" charset="0"/>
              </a:rPr>
              <a:t>, K (16 </a:t>
            </a:r>
            <a:r>
              <a:rPr lang="en-US" cap="none" dirty="0" err="1">
                <a:latin typeface="Times New Roman" panose="02020603050405020304" pitchFamily="18" charset="0"/>
                <a:cs typeface="Times New Roman" panose="02020603050405020304" pitchFamily="18" charset="0"/>
              </a:rPr>
              <a:t>sep</a:t>
            </a:r>
            <a:r>
              <a:rPr lang="en-US" cap="none" dirty="0">
                <a:latin typeface="Times New Roman" panose="02020603050405020304" pitchFamily="18" charset="0"/>
                <a:cs typeface="Times New Roman" panose="02020603050405020304" pitchFamily="18" charset="0"/>
              </a:rPr>
              <a:t> 2014). </a:t>
            </a:r>
            <a:r>
              <a:rPr lang="en-US" i="1" cap="none" dirty="0">
                <a:latin typeface="Times New Roman" panose="02020603050405020304" pitchFamily="18" charset="0"/>
                <a:cs typeface="Times New Roman" panose="02020603050405020304" pitchFamily="18" charset="0"/>
              </a:rPr>
              <a:t>Mini project on </a:t>
            </a:r>
            <a:r>
              <a:rPr lang="en-US" i="1" cap="none" dirty="0" err="1">
                <a:latin typeface="Times New Roman" panose="02020603050405020304" pitchFamily="18" charset="0"/>
                <a:cs typeface="Times New Roman" panose="02020603050405020304" pitchFamily="18" charset="0"/>
              </a:rPr>
              <a:t>c++</a:t>
            </a:r>
            <a:r>
              <a:rPr lang="en-US" i="1" cap="none" dirty="0">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cs typeface="Times New Roman" panose="02020603050405020304" pitchFamily="18" charset="0"/>
              </a:rPr>
              <a:t>Retrieved </a:t>
            </a:r>
            <a:r>
              <a:rPr lang="en-US" cap="none" dirty="0" err="1">
                <a:latin typeface="Times New Roman" panose="02020603050405020304" pitchFamily="18" charset="0"/>
                <a:cs typeface="Times New Roman" panose="02020603050405020304" pitchFamily="18" charset="0"/>
              </a:rPr>
              <a:t>july</a:t>
            </a:r>
            <a:r>
              <a:rPr lang="en-US" cap="none" dirty="0">
                <a:latin typeface="Times New Roman" panose="02020603050405020304" pitchFamily="18" charset="0"/>
                <a:cs typeface="Times New Roman" panose="02020603050405020304" pitchFamily="18" charset="0"/>
              </a:rPr>
              <a:t> 22, 2022</a:t>
            </a:r>
          </a:p>
          <a:p>
            <a:r>
              <a:rPr lang="en-US" cap="none" dirty="0">
                <a:latin typeface="Times New Roman" panose="02020603050405020304" pitchFamily="18" charset="0"/>
                <a:cs typeface="Times New Roman" panose="02020603050405020304" pitchFamily="18" charset="0"/>
              </a:rPr>
              <a:t>Tutorials points, (</a:t>
            </a:r>
            <a:r>
              <a:rPr lang="en-US" cap="none" dirty="0" err="1">
                <a:latin typeface="Times New Roman" panose="02020603050405020304" pitchFamily="18" charset="0"/>
                <a:cs typeface="Times New Roman" panose="02020603050405020304" pitchFamily="18" charset="0"/>
              </a:rPr>
              <a:t>jan</a:t>
            </a:r>
            <a:r>
              <a:rPr lang="en-US" cap="none" dirty="0">
                <a:latin typeface="Times New Roman" panose="02020603050405020304" pitchFamily="18" charset="0"/>
                <a:cs typeface="Times New Roman" panose="02020603050405020304" pitchFamily="18" charset="0"/>
              </a:rPr>
              <a:t> 4,2015). </a:t>
            </a:r>
            <a:r>
              <a:rPr lang="en-US" i="1" cap="none" dirty="0">
                <a:latin typeface="Times New Roman" panose="02020603050405020304" pitchFamily="18" charset="0"/>
                <a:cs typeface="Times New Roman" panose="02020603050405020304" pitchFamily="18" charset="0"/>
              </a:rPr>
              <a:t>C++ tutorial</a:t>
            </a:r>
            <a:r>
              <a:rPr lang="en-US" cap="none" dirty="0">
                <a:latin typeface="Times New Roman" panose="02020603050405020304" pitchFamily="18" charset="0"/>
                <a:cs typeface="Times New Roman" panose="02020603050405020304" pitchFamily="18" charset="0"/>
              </a:rPr>
              <a:t>. Retrieved </a:t>
            </a:r>
            <a:r>
              <a:rPr lang="en-US" cap="none" dirty="0" err="1">
                <a:latin typeface="Times New Roman" panose="02020603050405020304" pitchFamily="18" charset="0"/>
                <a:cs typeface="Times New Roman" panose="02020603050405020304" pitchFamily="18" charset="0"/>
              </a:rPr>
              <a:t>aug</a:t>
            </a:r>
            <a:r>
              <a:rPr lang="en-US" cap="none" dirty="0">
                <a:latin typeface="Times New Roman" panose="02020603050405020304" pitchFamily="18" charset="0"/>
                <a:cs typeface="Times New Roman" panose="02020603050405020304" pitchFamily="18" charset="0"/>
              </a:rPr>
              <a:t> 10, 2022</a:t>
            </a:r>
          </a:p>
          <a:p>
            <a:r>
              <a:rPr lang="en-US" cap="none" dirty="0" err="1">
                <a:latin typeface="Times New Roman" panose="02020603050405020304" pitchFamily="18" charset="0"/>
                <a:cs typeface="Times New Roman" panose="02020603050405020304" pitchFamily="18" charset="0"/>
              </a:rPr>
              <a:t>Jaydeep</a:t>
            </a:r>
            <a:r>
              <a:rPr lang="en-US" cap="none" dirty="0">
                <a:latin typeface="Times New Roman" panose="02020603050405020304" pitchFamily="18" charset="0"/>
                <a:cs typeface="Times New Roman" panose="02020603050405020304" pitchFamily="18" charset="0"/>
              </a:rPr>
              <a:t>, D(</a:t>
            </a:r>
            <a:r>
              <a:rPr lang="en-US" cap="none" dirty="0" err="1">
                <a:latin typeface="Times New Roman" panose="02020603050405020304" pitchFamily="18" charset="0"/>
                <a:cs typeface="Times New Roman" panose="02020603050405020304" pitchFamily="18" charset="0"/>
              </a:rPr>
              <a:t>n.D</a:t>
            </a:r>
            <a:r>
              <a:rPr lang="en-US" cap="none" dirty="0">
                <a:latin typeface="Times New Roman" panose="02020603050405020304" pitchFamily="18" charset="0"/>
                <a:cs typeface="Times New Roman" panose="02020603050405020304" pitchFamily="18" charset="0"/>
              </a:rPr>
              <a:t>). </a:t>
            </a:r>
            <a:r>
              <a:rPr lang="en-US" i="1" cap="none" dirty="0">
                <a:latin typeface="Times New Roman" panose="02020603050405020304" pitchFamily="18" charset="0"/>
                <a:cs typeface="Times New Roman" panose="02020603050405020304" pitchFamily="18" charset="0"/>
              </a:rPr>
              <a:t>50+ interesting </a:t>
            </a:r>
            <a:r>
              <a:rPr lang="en-US" i="1" cap="none" dirty="0" err="1">
                <a:latin typeface="Times New Roman" panose="02020603050405020304" pitchFamily="18" charset="0"/>
                <a:cs typeface="Times New Roman" panose="02020603050405020304" pitchFamily="18" charset="0"/>
              </a:rPr>
              <a:t>c++</a:t>
            </a:r>
            <a:r>
              <a:rPr lang="en-US" i="1" cap="none" dirty="0">
                <a:latin typeface="Times New Roman" panose="02020603050405020304" pitchFamily="18" charset="0"/>
                <a:cs typeface="Times New Roman" panose="02020603050405020304" pitchFamily="18" charset="0"/>
              </a:rPr>
              <a:t> project</a:t>
            </a:r>
            <a:r>
              <a:rPr lang="en-US" cap="none" dirty="0">
                <a:latin typeface="Times New Roman" panose="02020603050405020304" pitchFamily="18" charset="0"/>
                <a:cs typeface="Times New Roman" panose="02020603050405020304" pitchFamily="18" charset="0"/>
              </a:rPr>
              <a:t>. Retrieved </a:t>
            </a:r>
            <a:r>
              <a:rPr lang="en-US" cap="none" dirty="0" err="1">
                <a:latin typeface="Times New Roman" panose="02020603050405020304" pitchFamily="18" charset="0"/>
                <a:cs typeface="Times New Roman" panose="02020603050405020304" pitchFamily="18" charset="0"/>
              </a:rPr>
              <a:t>aug</a:t>
            </a:r>
            <a:r>
              <a:rPr lang="en-US" cap="none" dirty="0">
                <a:latin typeface="Times New Roman" panose="02020603050405020304" pitchFamily="18" charset="0"/>
                <a:cs typeface="Times New Roman" panose="02020603050405020304" pitchFamily="18" charset="0"/>
              </a:rPr>
              <a:t> 02, 2022</a:t>
            </a:r>
          </a:p>
          <a:p>
            <a:r>
              <a:rPr lang="en-US" cap="none" dirty="0" err="1">
                <a:latin typeface="Times New Roman" panose="02020603050405020304" pitchFamily="18" charset="0"/>
                <a:cs typeface="Times New Roman" panose="02020603050405020304" pitchFamily="18" charset="0"/>
              </a:rPr>
              <a:t>Codewithcteam</a:t>
            </a:r>
            <a:r>
              <a:rPr lang="en-US" cap="none" dirty="0">
                <a:latin typeface="Times New Roman" panose="02020603050405020304" pitchFamily="18" charset="0"/>
                <a:cs typeface="Times New Roman" panose="02020603050405020304" pitchFamily="18" charset="0"/>
              </a:rPr>
              <a:t>, (22 mar 2018)</a:t>
            </a:r>
            <a:r>
              <a:rPr lang="en-US" i="1" cap="none" dirty="0">
                <a:latin typeface="Times New Roman" panose="02020603050405020304" pitchFamily="18" charset="0"/>
                <a:cs typeface="Times New Roman" panose="02020603050405020304" pitchFamily="18" charset="0"/>
              </a:rPr>
              <a:t>. 50++ C++ project</a:t>
            </a:r>
            <a:r>
              <a:rPr lang="en-US" cap="none" dirty="0">
                <a:latin typeface="Times New Roman" panose="02020603050405020304" pitchFamily="18" charset="0"/>
                <a:cs typeface="Times New Roman" panose="02020603050405020304" pitchFamily="18" charset="0"/>
              </a:rPr>
              <a:t>. Retrieved </a:t>
            </a:r>
            <a:r>
              <a:rPr lang="en-US" cap="none" dirty="0" err="1">
                <a:latin typeface="Times New Roman" panose="02020603050405020304" pitchFamily="18" charset="0"/>
                <a:cs typeface="Times New Roman" panose="02020603050405020304" pitchFamily="18" charset="0"/>
              </a:rPr>
              <a:t>aug</a:t>
            </a:r>
            <a:r>
              <a:rPr lang="en-US" cap="none" dirty="0">
                <a:latin typeface="Times New Roman" panose="02020603050405020304" pitchFamily="18" charset="0"/>
                <a:cs typeface="Times New Roman" panose="02020603050405020304" pitchFamily="18" charset="0"/>
              </a:rPr>
              <a:t> 04, 2022</a:t>
            </a:r>
          </a:p>
          <a:p>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209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1295401" y="2556932"/>
            <a:ext cx="9601196" cy="3318936"/>
          </a:xfrm>
          <a:prstGeom prst="rect">
            <a:avLst/>
          </a:prstGeom>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8" y="0"/>
            <a:ext cx="12205068" cy="6869482"/>
          </a:xfrm>
          <a:prstGeom prst="rect">
            <a:avLst/>
          </a:prstGeom>
        </p:spPr>
      </p:pic>
    </p:spTree>
    <p:extLst>
      <p:ext uri="{BB962C8B-B14F-4D97-AF65-F5344CB8AC3E}">
        <p14:creationId xmlns:p14="http://schemas.microsoft.com/office/powerpoint/2010/main" val="1874680765"/>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 y="0"/>
            <a:ext cx="12189938" cy="6858000"/>
          </a:xfrm>
          <a:prstGeom prst="rect">
            <a:avLst/>
          </a:prstGeom>
        </p:spPr>
      </p:pic>
    </p:spTree>
    <p:extLst>
      <p:ext uri="{BB962C8B-B14F-4D97-AF65-F5344CB8AC3E}">
        <p14:creationId xmlns:p14="http://schemas.microsoft.com/office/powerpoint/2010/main" val="252041336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3"/>
          </p:nvPr>
        </p:nvSpPr>
        <p:spPr/>
        <p:txBody>
          <a:bodyPr>
            <a:normAutofit/>
          </a:bodyPr>
          <a:lstStyle/>
          <a:p>
            <a:pPr algn="just"/>
            <a:r>
              <a:rPr lang="en-US" cap="none" dirty="0">
                <a:latin typeface="Times New Roman" panose="02020603050405020304" pitchFamily="18" charset="0"/>
                <a:cs typeface="Times New Roman" panose="02020603050405020304" pitchFamily="18" charset="0"/>
              </a:rPr>
              <a:t>CINEMA HUB is the project that helps in maintaining different management records like movie details and cinema details in cinema along with its ticket booking related information. </a:t>
            </a:r>
          </a:p>
          <a:p>
            <a:pPr algn="just"/>
            <a:r>
              <a:rPr lang="en-US" cap="none" dirty="0">
                <a:latin typeface="Times New Roman" panose="02020603050405020304" pitchFamily="18" charset="0"/>
                <a:cs typeface="Times New Roman" panose="02020603050405020304" pitchFamily="18" charset="0"/>
              </a:rPr>
              <a:t>The records includes cinema details, movie details, customer details, booking &amp; billing details, manager details and so on.</a:t>
            </a:r>
          </a:p>
          <a:p>
            <a:pPr algn="just"/>
            <a:endParaRPr lang="en-US" cap="none" dirty="0"/>
          </a:p>
        </p:txBody>
      </p:sp>
    </p:spTree>
    <p:extLst>
      <p:ext uri="{BB962C8B-B14F-4D97-AF65-F5344CB8AC3E}">
        <p14:creationId xmlns:p14="http://schemas.microsoft.com/office/powerpoint/2010/main" val="37204419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Hexagon 3"/>
          <p:cNvSpPr/>
          <p:nvPr/>
        </p:nvSpPr>
        <p:spPr>
          <a:xfrm>
            <a:off x="682172" y="2342954"/>
            <a:ext cx="943428" cy="793376"/>
          </a:xfrm>
          <a:prstGeom prst="hexagon">
            <a:avLst/>
          </a:prstGeom>
          <a:gradFill>
            <a:gsLst>
              <a:gs pos="44000">
                <a:srgbClr val="D5D5D5"/>
              </a:gs>
              <a:gs pos="0">
                <a:schemeClr val="accent3">
                  <a:lumMod val="100000"/>
                </a:schemeClr>
              </a:gs>
              <a:gs pos="45000">
                <a:schemeClr val="accent3">
                  <a:lumMod val="100000"/>
                </a:schemeClr>
              </a:gs>
            </a:gsLst>
            <a:path path="circle">
              <a:fillToRect l="50000" t="-80000" r="50000" b="180000"/>
            </a:path>
          </a:gradFill>
          <a:ln>
            <a:noFill/>
          </a:ln>
          <a:effectLst>
            <a:glow rad="101600">
              <a:schemeClr val="accent1">
                <a:satMod val="175000"/>
                <a:alpha val="40000"/>
              </a:schemeClr>
            </a:glow>
            <a:outerShdw blurRad="50800" dist="50800" dir="16200000"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Black" panose="020B0A04020102020204" pitchFamily="34" charset="0"/>
              </a:rPr>
              <a:t>1</a:t>
            </a:r>
          </a:p>
        </p:txBody>
      </p:sp>
      <p:sp>
        <p:nvSpPr>
          <p:cNvPr id="14" name="Rectangle 13"/>
          <p:cNvSpPr/>
          <p:nvPr/>
        </p:nvSpPr>
        <p:spPr>
          <a:xfrm>
            <a:off x="1618339" y="1426266"/>
            <a:ext cx="87085" cy="4815840"/>
          </a:xfrm>
          <a:prstGeom prst="rect">
            <a:avLst/>
          </a:prstGeom>
          <a:gradFill flip="none" rotWithShape="1">
            <a:gsLst>
              <a:gs pos="44000">
                <a:srgbClr val="D5D5D5"/>
              </a:gs>
              <a:gs pos="0">
                <a:schemeClr val="accent3">
                  <a:lumMod val="100000"/>
                </a:schemeClr>
              </a:gs>
              <a:gs pos="45000">
                <a:schemeClr val="accent3">
                  <a:lumMod val="100000"/>
                </a:schemeClr>
              </a:gs>
            </a:gsLst>
            <a:path path="circle">
              <a:fillToRect l="50000" t="-80000" r="50000" b="180000"/>
            </a:path>
            <a:tileRect/>
          </a:gradFill>
          <a:ln>
            <a:noFill/>
          </a:ln>
          <a:effectLst>
            <a:outerShdw blurRad="50800" dist="38100" dir="8100000" sx="90000" sy="9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137468" y="331040"/>
            <a:ext cx="3399801" cy="830997"/>
          </a:xfrm>
          <a:prstGeom prst="rect">
            <a:avLst/>
          </a:prstGeom>
          <a:noFill/>
        </p:spPr>
        <p:txBody>
          <a:bodyPr wrap="square" rtlCol="0">
            <a:spAutoFit/>
          </a:bodyPr>
          <a:lstStyle/>
          <a:p>
            <a:r>
              <a:rPr lang="en-US" sz="4800" dirty="0"/>
              <a:t>OBJECTIVES</a:t>
            </a:r>
          </a:p>
        </p:txBody>
      </p:sp>
      <p:sp>
        <p:nvSpPr>
          <p:cNvPr id="5" name="Pentagon 4"/>
          <p:cNvSpPr/>
          <p:nvPr/>
        </p:nvSpPr>
        <p:spPr>
          <a:xfrm>
            <a:off x="1712685" y="2329506"/>
            <a:ext cx="9429932" cy="806824"/>
          </a:xfrm>
          <a:prstGeom prst="homePlate">
            <a:avLst/>
          </a:prstGeom>
          <a:solidFill>
            <a:srgbClr val="7937AB"/>
          </a:solidFill>
          <a:ln>
            <a:solidFill>
              <a:schemeClr val="tx1"/>
            </a:solidFill>
          </a:ln>
          <a:effectLst>
            <a:innerShdw blurRad="63500" dist="76200" dir="13500000">
              <a:prstClr val="black">
                <a:alpha val="50000"/>
              </a:prstClr>
            </a:innerShdw>
            <a:softEdge rad="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200" dirty="0"/>
              <a:t>To Provide User The Ticket Booking Facilities Of Movie</a:t>
            </a:r>
          </a:p>
        </p:txBody>
      </p:sp>
    </p:spTree>
    <p:extLst>
      <p:ext uri="{BB962C8B-B14F-4D97-AF65-F5344CB8AC3E}">
        <p14:creationId xmlns:p14="http://schemas.microsoft.com/office/powerpoint/2010/main" val="2198893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913149" y="-7402"/>
            <a:ext cx="9945351" cy="982979"/>
          </a:xfrm>
        </p:spPr>
        <p:txBody>
          <a:bodyPr/>
          <a:lstStyle/>
          <a:p>
            <a:r>
              <a:rPr lang="en-US" dirty="0"/>
              <a:t>Literature review</a:t>
            </a:r>
          </a:p>
        </p:txBody>
      </p:sp>
      <p:sp>
        <p:nvSpPr>
          <p:cNvPr id="6" name="Rectangle 5"/>
          <p:cNvSpPr/>
          <p:nvPr/>
        </p:nvSpPr>
        <p:spPr>
          <a:xfrm>
            <a:off x="1080081" y="1566420"/>
            <a:ext cx="10270666" cy="255454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During our research we found some management and ticket booking related project that has already been developed. But those projects were lacking some of the important features. The interface of the project wasn’t user friendly, and this system also lacked security function. Likewise, those projects didn’t have the feature to manipulate some of the records. Hence, we included all the mentioned features in our program CINEMA HUB.</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PROJECT REFERENCES:</a:t>
            </a:r>
          </a:p>
          <a:p>
            <a:pPr algn="just"/>
            <a:r>
              <a:rPr lang="en-US" sz="2000" dirty="0">
                <a:latin typeface="Times New Roman" panose="02020603050405020304" pitchFamily="18" charset="0"/>
                <a:cs typeface="Times New Roman" panose="02020603050405020304" pitchFamily="18" charset="0"/>
              </a:rPr>
              <a:t>Ticket Reservation System</a:t>
            </a:r>
          </a:p>
        </p:txBody>
      </p:sp>
    </p:spTree>
    <p:extLst>
      <p:ext uri="{BB962C8B-B14F-4D97-AF65-F5344CB8AC3E}">
        <p14:creationId xmlns:p14="http://schemas.microsoft.com/office/powerpoint/2010/main" val="1968209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Round Same Side Corner Rectangle 1"/>
          <p:cNvSpPr/>
          <p:nvPr/>
        </p:nvSpPr>
        <p:spPr>
          <a:xfrm rot="16200000">
            <a:off x="3223109" y="434493"/>
            <a:ext cx="1103352" cy="4402954"/>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 Same Side Corner Rectangle 3"/>
          <p:cNvSpPr/>
          <p:nvPr/>
        </p:nvSpPr>
        <p:spPr>
          <a:xfrm rot="5400000" flipH="1">
            <a:off x="7076647" y="1566653"/>
            <a:ext cx="1103352" cy="4402951"/>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Same Side Corner Rectangle 6"/>
          <p:cNvSpPr/>
          <p:nvPr/>
        </p:nvSpPr>
        <p:spPr>
          <a:xfrm rot="16200000">
            <a:off x="3223109" y="2571715"/>
            <a:ext cx="1103352" cy="4402953"/>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Same Side Corner Rectangle 7"/>
          <p:cNvSpPr/>
          <p:nvPr/>
        </p:nvSpPr>
        <p:spPr>
          <a:xfrm rot="5400000" flipH="1">
            <a:off x="6998526" y="3705278"/>
            <a:ext cx="1103352" cy="4402951"/>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12686" y="2164614"/>
            <a:ext cx="954741" cy="955918"/>
          </a:xfrm>
          <a:prstGeom prst="ellipse">
            <a:avLst/>
          </a:prstGeom>
          <a:solidFill>
            <a:srgbClr val="FF000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Arial Black" panose="020B0A04020102020204" pitchFamily="34" charset="0"/>
              </a:rPr>
              <a:t>1</a:t>
            </a:r>
          </a:p>
        </p:txBody>
      </p:sp>
      <p:sp>
        <p:nvSpPr>
          <p:cNvPr id="9" name="Oval 8"/>
          <p:cNvSpPr/>
          <p:nvPr/>
        </p:nvSpPr>
        <p:spPr>
          <a:xfrm>
            <a:off x="8677301" y="5423158"/>
            <a:ext cx="954741" cy="955918"/>
          </a:xfrm>
          <a:prstGeom prst="ellipse">
            <a:avLst/>
          </a:prstGeom>
          <a:solidFill>
            <a:srgbClr val="00B0F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tx1"/>
                </a:solidFill>
                <a:latin typeface="Arial Black" panose="020B0A04020102020204" pitchFamily="34" charset="0"/>
              </a:rPr>
              <a:t>4</a:t>
            </a:r>
          </a:p>
        </p:txBody>
      </p:sp>
      <p:sp>
        <p:nvSpPr>
          <p:cNvPr id="10" name="Oval 9"/>
          <p:cNvSpPr/>
          <p:nvPr/>
        </p:nvSpPr>
        <p:spPr>
          <a:xfrm>
            <a:off x="1616049" y="4290999"/>
            <a:ext cx="954741" cy="955918"/>
          </a:xfrm>
          <a:prstGeom prst="ellipse">
            <a:avLst/>
          </a:prstGeom>
          <a:solidFill>
            <a:srgbClr val="FFC00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Arial Black" panose="020B0A04020102020204" pitchFamily="34" charset="0"/>
              </a:rPr>
              <a:t>3</a:t>
            </a:r>
          </a:p>
        </p:txBody>
      </p:sp>
      <p:sp>
        <p:nvSpPr>
          <p:cNvPr id="12" name="Oval 11"/>
          <p:cNvSpPr/>
          <p:nvPr/>
        </p:nvSpPr>
        <p:spPr>
          <a:xfrm>
            <a:off x="8761454" y="3297475"/>
            <a:ext cx="954741" cy="955918"/>
          </a:xfrm>
          <a:prstGeom prst="ellipse">
            <a:avLst/>
          </a:prstGeom>
          <a:solidFill>
            <a:srgbClr val="00B05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Arial Black" panose="020B0A04020102020204" pitchFamily="34" charset="0"/>
              </a:rPr>
              <a:t>2</a:t>
            </a:r>
          </a:p>
        </p:txBody>
      </p:sp>
      <p:sp>
        <p:nvSpPr>
          <p:cNvPr id="13" name="Rectangle 12"/>
          <p:cNvSpPr/>
          <p:nvPr/>
        </p:nvSpPr>
        <p:spPr>
          <a:xfrm>
            <a:off x="2606806" y="2443558"/>
            <a:ext cx="5932720" cy="400110"/>
          </a:xfrm>
          <a:prstGeom prst="rect">
            <a:avLst/>
          </a:prstGeom>
        </p:spPr>
        <p:txBody>
          <a:bodyPr wrap="square">
            <a:spAutoFit/>
          </a:bodyPr>
          <a:lstStyle/>
          <a:p>
            <a:pPr lvl="0"/>
            <a:r>
              <a:rPr lang="en-US" sz="2000" dirty="0"/>
              <a:t>Lacked to manipulate different records like movie details</a:t>
            </a:r>
          </a:p>
        </p:txBody>
      </p:sp>
      <p:sp>
        <p:nvSpPr>
          <p:cNvPr id="14" name="Rectangle 13"/>
          <p:cNvSpPr/>
          <p:nvPr/>
        </p:nvSpPr>
        <p:spPr>
          <a:xfrm>
            <a:off x="3999359" y="3560430"/>
            <a:ext cx="4675575" cy="400110"/>
          </a:xfrm>
          <a:prstGeom prst="rect">
            <a:avLst/>
          </a:prstGeom>
        </p:spPr>
        <p:txBody>
          <a:bodyPr wrap="none">
            <a:spAutoFit/>
          </a:bodyPr>
          <a:lstStyle/>
          <a:p>
            <a:pPr lvl="0"/>
            <a:r>
              <a:rPr lang="en-US" sz="2000" dirty="0"/>
              <a:t>Lacked to maintain validation of the records</a:t>
            </a:r>
          </a:p>
        </p:txBody>
      </p:sp>
      <p:sp>
        <p:nvSpPr>
          <p:cNvPr id="16" name="Title 1"/>
          <p:cNvSpPr>
            <a:spLocks noGrp="1"/>
          </p:cNvSpPr>
          <p:nvPr>
            <p:ph type="title"/>
          </p:nvPr>
        </p:nvSpPr>
        <p:spPr>
          <a:xfrm>
            <a:off x="1003586" y="478636"/>
            <a:ext cx="9945351" cy="982979"/>
          </a:xfrm>
        </p:spPr>
        <p:txBody>
          <a:bodyPr/>
          <a:lstStyle/>
          <a:p>
            <a:r>
              <a:rPr lang="en-US" dirty="0"/>
              <a:t>Limitation of existing system</a:t>
            </a:r>
          </a:p>
        </p:txBody>
      </p:sp>
      <p:sp>
        <p:nvSpPr>
          <p:cNvPr id="17" name="Rectangle 16"/>
          <p:cNvSpPr/>
          <p:nvPr/>
        </p:nvSpPr>
        <p:spPr>
          <a:xfrm>
            <a:off x="2628118" y="4582183"/>
            <a:ext cx="3709029" cy="400110"/>
          </a:xfrm>
          <a:prstGeom prst="rect">
            <a:avLst/>
          </a:prstGeom>
        </p:spPr>
        <p:txBody>
          <a:bodyPr wrap="none">
            <a:spAutoFit/>
          </a:bodyPr>
          <a:lstStyle/>
          <a:p>
            <a:pPr lvl="0"/>
            <a:r>
              <a:rPr lang="en-US" sz="2000" dirty="0"/>
              <a:t>Unmanaged seats booking process</a:t>
            </a:r>
          </a:p>
        </p:txBody>
      </p:sp>
      <p:sp>
        <p:nvSpPr>
          <p:cNvPr id="18" name="Rectangle 17"/>
          <p:cNvSpPr/>
          <p:nvPr/>
        </p:nvSpPr>
        <p:spPr>
          <a:xfrm>
            <a:off x="2314167" y="5701062"/>
            <a:ext cx="6225359" cy="400110"/>
          </a:xfrm>
          <a:prstGeom prst="rect">
            <a:avLst/>
          </a:prstGeom>
        </p:spPr>
        <p:txBody>
          <a:bodyPr wrap="none">
            <a:spAutoFit/>
          </a:bodyPr>
          <a:lstStyle/>
          <a:p>
            <a:pPr lvl="0"/>
            <a:r>
              <a:rPr lang="en-US" sz="2000" dirty="0"/>
              <a:t>No provision of control and access to authorized individuals</a:t>
            </a:r>
          </a:p>
        </p:txBody>
      </p:sp>
    </p:spTree>
    <p:extLst>
      <p:ext uri="{BB962C8B-B14F-4D97-AF65-F5344CB8AC3E}">
        <p14:creationId xmlns:p14="http://schemas.microsoft.com/office/powerpoint/2010/main" val="1240834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9" name="Arc 8"/>
          <p:cNvSpPr/>
          <p:nvPr/>
        </p:nvSpPr>
        <p:spPr>
          <a:xfrm>
            <a:off x="-3374190" y="1055076"/>
            <a:ext cx="6748380" cy="5802923"/>
          </a:xfrm>
          <a:prstGeom prst="arc">
            <a:avLst>
              <a:gd name="adj1" fmla="val 16200000"/>
              <a:gd name="adj2" fmla="val 5417416"/>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9" name="Group 18"/>
          <p:cNvGrpSpPr/>
          <p:nvPr/>
        </p:nvGrpSpPr>
        <p:grpSpPr>
          <a:xfrm>
            <a:off x="2444260" y="5163553"/>
            <a:ext cx="6474393" cy="679430"/>
            <a:chOff x="1185397" y="587745"/>
            <a:chExt cx="7118663" cy="734095"/>
          </a:xfrm>
        </p:grpSpPr>
        <p:sp>
          <p:nvSpPr>
            <p:cNvPr id="20" name="Oval 19"/>
            <p:cNvSpPr/>
            <p:nvPr/>
          </p:nvSpPr>
          <p:spPr>
            <a:xfrm>
              <a:off x="1185397" y="587745"/>
              <a:ext cx="721216" cy="734095"/>
            </a:xfrm>
            <a:prstGeom prst="ellipse">
              <a:avLst/>
            </a:prstGeom>
            <a:solidFill>
              <a:srgbClr val="FFC000"/>
            </a:solidFill>
            <a:ln>
              <a:solidFill>
                <a:srgbClr val="FF000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a:solidFill>
                      <a:srgbClr val="FFC000"/>
                    </a:solidFill>
                  </a:ln>
                  <a:solidFill>
                    <a:schemeClr val="tx1"/>
                  </a:solidFill>
                  <a:latin typeface="Arial Black" panose="020B0A04020102020204" pitchFamily="34" charset="0"/>
                </a:rPr>
                <a:t>4</a:t>
              </a:r>
            </a:p>
          </p:txBody>
        </p:sp>
        <p:sp>
          <p:nvSpPr>
            <p:cNvPr id="21" name="Rounded Rectangle 20"/>
            <p:cNvSpPr/>
            <p:nvPr/>
          </p:nvSpPr>
          <p:spPr>
            <a:xfrm>
              <a:off x="2207865" y="689447"/>
              <a:ext cx="6096195" cy="551967"/>
            </a:xfrm>
            <a:prstGeom prst="round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dirty="0">
                <a:solidFill>
                  <a:schemeClr val="tx1"/>
                </a:solidFill>
              </a:endParaRPr>
            </a:p>
            <a:p>
              <a:pPr algn="ctr"/>
              <a:endParaRPr lang="en-US" sz="2800" dirty="0">
                <a:solidFill>
                  <a:schemeClr val="tx1"/>
                </a:solidFill>
              </a:endParaRPr>
            </a:p>
            <a:p>
              <a:pPr algn="ctr"/>
              <a:r>
                <a:rPr lang="en-US" sz="2800" dirty="0">
                  <a:solidFill>
                    <a:schemeClr val="tx1"/>
                  </a:solidFill>
                </a:rPr>
                <a:t>Billing of movie tickets</a:t>
              </a:r>
            </a:p>
            <a:p>
              <a:pPr lvl="0" algn="ctr"/>
              <a:endParaRPr lang="en-US" sz="2800" dirty="0">
                <a:solidFill>
                  <a:schemeClr val="tx1"/>
                </a:solidFill>
              </a:endParaRPr>
            </a:p>
            <a:p>
              <a:pPr algn="ctr"/>
              <a:endParaRPr lang="en-US" sz="2800" dirty="0">
                <a:solidFill>
                  <a:schemeClr val="tx1"/>
                </a:solidFill>
                <a:latin typeface="Arial Black" panose="020B0A04020102020204" pitchFamily="34" charset="0"/>
              </a:endParaRPr>
            </a:p>
          </p:txBody>
        </p:sp>
      </p:grpSp>
      <p:sp>
        <p:nvSpPr>
          <p:cNvPr id="22" name="TextBox 21"/>
          <p:cNvSpPr txBox="1"/>
          <p:nvPr/>
        </p:nvSpPr>
        <p:spPr>
          <a:xfrm>
            <a:off x="2893114" y="-72366"/>
            <a:ext cx="3984172" cy="707886"/>
          </a:xfrm>
          <a:prstGeom prst="rect">
            <a:avLst/>
          </a:prstGeom>
          <a:noFill/>
        </p:spPr>
        <p:txBody>
          <a:bodyPr wrap="square" rtlCol="0">
            <a:spAutoFit/>
          </a:bodyPr>
          <a:lstStyle/>
          <a:p>
            <a:r>
              <a:rPr lang="en-US" sz="4000" dirty="0"/>
              <a:t>              Features</a:t>
            </a:r>
          </a:p>
        </p:txBody>
      </p:sp>
      <p:grpSp>
        <p:nvGrpSpPr>
          <p:cNvPr id="35" name="Group 34"/>
          <p:cNvGrpSpPr/>
          <p:nvPr/>
        </p:nvGrpSpPr>
        <p:grpSpPr>
          <a:xfrm>
            <a:off x="2956762" y="2944380"/>
            <a:ext cx="7598027" cy="679430"/>
            <a:chOff x="2956762" y="2944380"/>
            <a:chExt cx="7598027" cy="679430"/>
          </a:xfrm>
          <a:scene3d>
            <a:camera prst="orthographicFront">
              <a:rot lat="0" lon="0" rev="0"/>
            </a:camera>
            <a:lightRig rig="balanced" dir="t">
              <a:rot lat="0" lon="0" rev="8700000"/>
            </a:lightRig>
          </a:scene3d>
        </p:grpSpPr>
        <p:sp>
          <p:nvSpPr>
            <p:cNvPr id="25" name="Oval 24"/>
            <p:cNvSpPr/>
            <p:nvPr/>
          </p:nvSpPr>
          <p:spPr>
            <a:xfrm>
              <a:off x="2956762" y="2944380"/>
              <a:ext cx="721216" cy="679430"/>
            </a:xfrm>
            <a:prstGeom prst="ellipse">
              <a:avLst/>
            </a:prstGeom>
            <a:solidFill>
              <a:srgbClr val="FFC000"/>
            </a:solidFill>
            <a:ln>
              <a:solidFill>
                <a:srgbClr val="FF0000"/>
              </a:solid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a:solidFill>
                      <a:srgbClr val="FFC000"/>
                    </a:solidFill>
                  </a:ln>
                  <a:solidFill>
                    <a:schemeClr val="tx1"/>
                  </a:solidFill>
                  <a:latin typeface="Arial Black" panose="020B0A04020102020204" pitchFamily="34" charset="0"/>
                </a:rPr>
                <a:t>2</a:t>
              </a:r>
            </a:p>
          </p:txBody>
        </p:sp>
        <p:sp>
          <p:nvSpPr>
            <p:cNvPr id="26" name="Rounded Rectangle 25"/>
            <p:cNvSpPr/>
            <p:nvPr/>
          </p:nvSpPr>
          <p:spPr>
            <a:xfrm>
              <a:off x="4048316" y="3011196"/>
              <a:ext cx="6506473" cy="510864"/>
            </a:xfrm>
            <a:prstGeom prst="roundRect">
              <a:avLst/>
            </a:prstGeom>
            <a:blipFill>
              <a:blip r:embed="rId2"/>
              <a:tile tx="0" ty="0" sx="100000" sy="100000" flip="none" algn="tl"/>
            </a:bli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dirty="0">
                <a:solidFill>
                  <a:schemeClr val="tx1"/>
                </a:solidFill>
              </a:endParaRPr>
            </a:p>
            <a:p>
              <a:pPr lvl="0" algn="ctr"/>
              <a:r>
                <a:rPr lang="en-US" sz="2800" dirty="0">
                  <a:solidFill>
                    <a:schemeClr val="tx1"/>
                  </a:solidFill>
                </a:rPr>
                <a:t>Cancelation of existing booked movies</a:t>
              </a:r>
            </a:p>
            <a:p>
              <a:pPr algn="ctr"/>
              <a:endParaRPr lang="en-US" sz="2800" dirty="0">
                <a:solidFill>
                  <a:schemeClr val="tx1"/>
                </a:solidFill>
                <a:latin typeface="Arial Black" panose="020B0A04020102020204" pitchFamily="34" charset="0"/>
              </a:endParaRPr>
            </a:p>
          </p:txBody>
        </p:sp>
      </p:grpSp>
      <p:grpSp>
        <p:nvGrpSpPr>
          <p:cNvPr id="36" name="Group 35"/>
          <p:cNvGrpSpPr/>
          <p:nvPr/>
        </p:nvGrpSpPr>
        <p:grpSpPr>
          <a:xfrm>
            <a:off x="2956762" y="4077330"/>
            <a:ext cx="8643054" cy="679430"/>
            <a:chOff x="2956762" y="4077330"/>
            <a:chExt cx="8643054" cy="679430"/>
          </a:xfrm>
          <a:blipFill>
            <a:blip r:embed="rId3"/>
            <a:tile tx="0" ty="0" sx="100000" sy="100000" flip="none" algn="tl"/>
          </a:blipFill>
          <a:scene3d>
            <a:camera prst="orthographicFront">
              <a:rot lat="0" lon="0" rev="0"/>
            </a:camera>
            <a:lightRig rig="balanced" dir="t">
              <a:rot lat="0" lon="0" rev="8700000"/>
            </a:lightRig>
          </a:scene3d>
        </p:grpSpPr>
        <p:sp>
          <p:nvSpPr>
            <p:cNvPr id="27" name="Oval 26"/>
            <p:cNvSpPr/>
            <p:nvPr/>
          </p:nvSpPr>
          <p:spPr>
            <a:xfrm>
              <a:off x="2956762" y="4077330"/>
              <a:ext cx="721216" cy="679430"/>
            </a:xfrm>
            <a:prstGeom prst="ellipse">
              <a:avLst/>
            </a:prstGeom>
            <a:solidFill>
              <a:srgbClr val="FFC000"/>
            </a:solidFill>
            <a:ln>
              <a:solidFill>
                <a:srgbClr val="FF0000"/>
              </a:solid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a:solidFill>
                      <a:srgbClr val="FFC000"/>
                    </a:solidFill>
                  </a:ln>
                  <a:solidFill>
                    <a:schemeClr val="tx1"/>
                  </a:solidFill>
                  <a:latin typeface="Arial Black" panose="020B0A04020102020204" pitchFamily="34" charset="0"/>
                </a:rPr>
                <a:t>3</a:t>
              </a:r>
            </a:p>
          </p:txBody>
        </p:sp>
        <p:sp>
          <p:nvSpPr>
            <p:cNvPr id="28" name="Rounded Rectangle 27"/>
            <p:cNvSpPr/>
            <p:nvPr/>
          </p:nvSpPr>
          <p:spPr>
            <a:xfrm>
              <a:off x="4048315" y="4147203"/>
              <a:ext cx="7551501" cy="510864"/>
            </a:xfrm>
            <a:prstGeom prst="roundRect">
              <a:avLst/>
            </a:prstGeom>
            <a:solidFill>
              <a:schemeClr val="accent3">
                <a:lumMod val="60000"/>
                <a:lumOff val="40000"/>
              </a:schemeClr>
            </a:soli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a:p>
              <a:pPr algn="ctr"/>
              <a:r>
                <a:rPr lang="en-US" sz="2800" dirty="0">
                  <a:solidFill>
                    <a:schemeClr val="tx1"/>
                  </a:solidFill>
                </a:rPr>
                <a:t>Different logins for users </a:t>
              </a:r>
            </a:p>
            <a:p>
              <a:pPr lvl="0" algn="ctr"/>
              <a:endParaRPr lang="en-US" sz="2800" b="1" dirty="0">
                <a:solidFill>
                  <a:schemeClr val="tx1"/>
                </a:solidFill>
              </a:endParaRPr>
            </a:p>
          </p:txBody>
        </p:sp>
      </p:grpSp>
      <p:grpSp>
        <p:nvGrpSpPr>
          <p:cNvPr id="34" name="Group 33"/>
          <p:cNvGrpSpPr/>
          <p:nvPr/>
        </p:nvGrpSpPr>
        <p:grpSpPr>
          <a:xfrm>
            <a:off x="2444260" y="1929677"/>
            <a:ext cx="9284356" cy="679430"/>
            <a:chOff x="2444260" y="1929677"/>
            <a:chExt cx="9284356" cy="679430"/>
          </a:xfrm>
        </p:grpSpPr>
        <p:sp>
          <p:nvSpPr>
            <p:cNvPr id="14" name="Oval 13"/>
            <p:cNvSpPr/>
            <p:nvPr/>
          </p:nvSpPr>
          <p:spPr>
            <a:xfrm>
              <a:off x="2444260" y="1929677"/>
              <a:ext cx="721216" cy="679430"/>
            </a:xfrm>
            <a:prstGeom prst="ellipse">
              <a:avLst/>
            </a:prstGeom>
            <a:solidFill>
              <a:srgbClr val="FFC000"/>
            </a:solidFill>
            <a:ln>
              <a:solidFill>
                <a:srgbClr val="FF000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a:solidFill>
                      <a:srgbClr val="FFC000"/>
                    </a:solidFill>
                  </a:ln>
                  <a:solidFill>
                    <a:schemeClr val="tx1"/>
                  </a:solidFill>
                  <a:latin typeface="Arial Black" panose="020B0A04020102020204" pitchFamily="34" charset="0"/>
                </a:rPr>
                <a:t>1</a:t>
              </a:r>
            </a:p>
          </p:txBody>
        </p:sp>
        <p:sp>
          <p:nvSpPr>
            <p:cNvPr id="31" name="Rounded Rectangle 30"/>
            <p:cNvSpPr/>
            <p:nvPr/>
          </p:nvSpPr>
          <p:spPr>
            <a:xfrm>
              <a:off x="3397294" y="2009256"/>
              <a:ext cx="8331322" cy="510864"/>
            </a:xfrm>
            <a:prstGeom prst="roundRect">
              <a:avLst/>
            </a:prstGeom>
            <a:blipFill>
              <a:blip r:embed="rId4"/>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dirty="0">
                <a:solidFill>
                  <a:schemeClr val="tx1"/>
                </a:solidFill>
              </a:endParaRPr>
            </a:p>
            <a:p>
              <a:pPr lvl="0" algn="ctr"/>
              <a:r>
                <a:rPr lang="en-US" sz="2800" dirty="0">
                  <a:solidFill>
                    <a:schemeClr val="tx1"/>
                  </a:solidFill>
                </a:rPr>
                <a:t>Booking of different seats of cinema</a:t>
              </a:r>
            </a:p>
            <a:p>
              <a:pPr algn="ctr"/>
              <a:endParaRPr lang="en-US" sz="2800" dirty="0">
                <a:solidFill>
                  <a:schemeClr val="tx1"/>
                </a:solidFill>
                <a:latin typeface="Arial Black" panose="020B0A04020102020204" pitchFamily="34" charset="0"/>
              </a:endParaRPr>
            </a:p>
          </p:txBody>
        </p:sp>
      </p:grpSp>
      <p:grpSp>
        <p:nvGrpSpPr>
          <p:cNvPr id="42" name="Group 41"/>
          <p:cNvGrpSpPr/>
          <p:nvPr/>
        </p:nvGrpSpPr>
        <p:grpSpPr>
          <a:xfrm rot="3599231">
            <a:off x="-177844" y="1156456"/>
            <a:ext cx="450762" cy="5450905"/>
            <a:chOff x="649860" y="1716036"/>
            <a:chExt cx="450762" cy="5263167"/>
          </a:xfrm>
        </p:grpSpPr>
        <p:sp>
          <p:nvSpPr>
            <p:cNvPr id="7" name="Isosceles Triangle 6"/>
            <p:cNvSpPr/>
            <p:nvPr/>
          </p:nvSpPr>
          <p:spPr>
            <a:xfrm>
              <a:off x="649860" y="1716036"/>
              <a:ext cx="450761" cy="2634283"/>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flipV="1">
              <a:off x="649861" y="4344920"/>
              <a:ext cx="450761" cy="2634283"/>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5"/>
          <p:cNvSpPr/>
          <p:nvPr/>
        </p:nvSpPr>
        <p:spPr>
          <a:xfrm>
            <a:off x="-349170" y="3522060"/>
            <a:ext cx="721216" cy="67942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9496975"/>
      </p:ext>
    </p:extLst>
  </p:cSld>
  <p:clrMapOvr>
    <a:masterClrMapping/>
  </p:clrMapOvr>
  <mc:AlternateContent xmlns:mc="http://schemas.openxmlformats.org/markup-compatibility/2006" xmlns:p14="http://schemas.microsoft.com/office/powerpoint/2010/main">
    <mc:Choice Requires="p14">
      <p:transition spd="slow" p14:dur="1600">
        <p14:prism dir="r"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nodeType="clickEffect">
                                  <p:stCondLst>
                                    <p:cond delay="0"/>
                                  </p:stCondLst>
                                  <p:childTnLst>
                                    <p:animRot by="1200000">
                                      <p:cBhvr>
                                        <p:cTn id="16" dur="500" fill="hold"/>
                                        <p:tgtEl>
                                          <p:spTgt spid="4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mph" presetSubtype="0" fill="hold" nodeType="clickEffect">
                                  <p:stCondLst>
                                    <p:cond delay="0"/>
                                  </p:stCondLst>
                                  <p:childTnLst>
                                    <p:animRot by="1200000">
                                      <p:cBhvr>
                                        <p:cTn id="25" dur="500" fill="hold"/>
                                        <p:tgtEl>
                                          <p:spTgt spid="42"/>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left)">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mph" presetSubtype="0" fill="hold" nodeType="clickEffect">
                                  <p:stCondLst>
                                    <p:cond delay="0"/>
                                  </p:stCondLst>
                                  <p:childTnLst>
                                    <p:animRot by="1200000">
                                      <p:cBhvr>
                                        <p:cTn id="34" dur="500" fill="hold"/>
                                        <p:tgtEl>
                                          <p:spTgt spid="42"/>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ALGORITHM</a:t>
            </a:r>
          </a:p>
        </p:txBody>
      </p:sp>
      <p:sp>
        <p:nvSpPr>
          <p:cNvPr id="2" name="TextBox 1"/>
          <p:cNvSpPr txBox="1"/>
          <p:nvPr/>
        </p:nvSpPr>
        <p:spPr>
          <a:xfrm>
            <a:off x="1164593" y="700496"/>
            <a:ext cx="4885508" cy="5909310"/>
          </a:xfrm>
          <a:prstGeom prst="rect">
            <a:avLst/>
          </a:prstGeom>
          <a:noFill/>
        </p:spPr>
        <p:txBody>
          <a:bodyPr wrap="square" rtlCol="0">
            <a:spAutoFit/>
          </a:bodyPr>
          <a:lstStyle/>
          <a:p>
            <a:r>
              <a:rPr lang="en-US" dirty="0"/>
              <a:t>Step 1:    Start</a:t>
            </a:r>
          </a:p>
          <a:p>
            <a:r>
              <a:rPr lang="en-US" dirty="0"/>
              <a:t>Step 2:    Display Login Interface: choose</a:t>
            </a:r>
          </a:p>
          <a:p>
            <a:pPr lvl="0"/>
            <a:r>
              <a:rPr lang="en-US" dirty="0"/>
              <a:t>		Admin login</a:t>
            </a:r>
          </a:p>
          <a:p>
            <a:pPr lvl="0"/>
            <a:r>
              <a:rPr lang="en-US" dirty="0"/>
              <a:t>		Manager login</a:t>
            </a:r>
          </a:p>
          <a:p>
            <a:pPr lvl="0"/>
            <a:r>
              <a:rPr lang="en-US" dirty="0"/>
              <a:t>		Staff login</a:t>
            </a:r>
          </a:p>
          <a:p>
            <a:pPr lvl="0"/>
            <a:r>
              <a:rPr lang="en-US" dirty="0"/>
              <a:t>		Customer login</a:t>
            </a:r>
          </a:p>
          <a:p>
            <a:pPr lvl="0"/>
            <a:r>
              <a:rPr lang="en-US" dirty="0"/>
              <a:t>		Exit</a:t>
            </a:r>
          </a:p>
          <a:p>
            <a:r>
              <a:rPr lang="en-US" dirty="0"/>
              <a:t>Step 3:    if user choose 1 go to step 4</a:t>
            </a:r>
          </a:p>
          <a:p>
            <a:r>
              <a:rPr lang="en-US" dirty="0"/>
              <a:t>		Else if user choose 2 go to step 37</a:t>
            </a:r>
          </a:p>
          <a:p>
            <a:r>
              <a:rPr lang="en-US" dirty="0"/>
              <a:t>		Else if user choose 3 go to step 41</a:t>
            </a:r>
          </a:p>
          <a:p>
            <a:r>
              <a:rPr lang="en-US" dirty="0"/>
              <a:t>		Else if user choose 4 go to step 52</a:t>
            </a:r>
          </a:p>
          <a:p>
            <a:r>
              <a:rPr lang="en-US" dirty="0"/>
              <a:t>		Else terminate the program</a:t>
            </a:r>
          </a:p>
          <a:p>
            <a:r>
              <a:rPr lang="en-US" dirty="0"/>
              <a:t>Step 4:    Display admin registration form if </a:t>
            </a:r>
          </a:p>
          <a:p>
            <a:r>
              <a:rPr lang="en-US" dirty="0"/>
              <a:t>		already register then go to </a:t>
            </a:r>
          </a:p>
          <a:p>
            <a:r>
              <a:rPr lang="en-US" dirty="0"/>
              <a:t>              step 5 else register and go to step 5                            </a:t>
            </a:r>
          </a:p>
          <a:p>
            <a:r>
              <a:rPr lang="en-US" dirty="0"/>
              <a:t>Step 5:    Display login page for admin  </a:t>
            </a:r>
          </a:p>
          <a:p>
            <a:r>
              <a:rPr lang="en-US" dirty="0"/>
              <a:t>Step 6:    Input username and password if true </a:t>
            </a:r>
          </a:p>
          <a:p>
            <a:r>
              <a:rPr lang="en-US" dirty="0"/>
              <a:t>		then display login successful     </a:t>
            </a:r>
          </a:p>
          <a:p>
            <a:r>
              <a:rPr lang="en-US" dirty="0"/>
              <a:t>              and go to step 7 else display </a:t>
            </a:r>
          </a:p>
          <a:p>
            <a:r>
              <a:rPr lang="en-US" dirty="0"/>
              <a:t>		Error !! Please try again and goto step 5</a:t>
            </a:r>
          </a:p>
          <a:p>
            <a:endParaRPr lang="en-US" dirty="0"/>
          </a:p>
        </p:txBody>
      </p:sp>
      <p:sp>
        <p:nvSpPr>
          <p:cNvPr id="6" name="TextBox 5"/>
          <p:cNvSpPr txBox="1"/>
          <p:nvPr/>
        </p:nvSpPr>
        <p:spPr>
          <a:xfrm>
            <a:off x="7003689" y="700496"/>
            <a:ext cx="5040649" cy="5909310"/>
          </a:xfrm>
          <a:prstGeom prst="rect">
            <a:avLst/>
          </a:prstGeom>
          <a:noFill/>
        </p:spPr>
        <p:txBody>
          <a:bodyPr wrap="square" rtlCol="0">
            <a:spAutoFit/>
          </a:bodyPr>
          <a:lstStyle/>
          <a:p>
            <a:r>
              <a:rPr lang="en-US" dirty="0"/>
              <a:t>Step 7:   Display Admin menu choose:</a:t>
            </a:r>
          </a:p>
          <a:p>
            <a:pPr lvl="0"/>
            <a:r>
              <a:rPr lang="en-US" dirty="0"/>
              <a:t>		Manage manager</a:t>
            </a:r>
          </a:p>
          <a:p>
            <a:pPr lvl="0"/>
            <a:r>
              <a:rPr lang="en-US" dirty="0"/>
              <a:t>		Manage Staff</a:t>
            </a:r>
          </a:p>
          <a:p>
            <a:pPr lvl="0"/>
            <a:r>
              <a:rPr lang="en-US" dirty="0"/>
              <a:t>		Manage Cinema</a:t>
            </a:r>
          </a:p>
          <a:p>
            <a:pPr lvl="0"/>
            <a:r>
              <a:rPr lang="en-US" dirty="0"/>
              <a:t>		Manage Movie</a:t>
            </a:r>
          </a:p>
          <a:p>
            <a:pPr lvl="0"/>
            <a:r>
              <a:rPr lang="en-US" dirty="0"/>
              <a:t>		Book movie</a:t>
            </a:r>
          </a:p>
          <a:p>
            <a:pPr lvl="0"/>
            <a:r>
              <a:rPr lang="en-US" dirty="0"/>
              <a:t>		Exit</a:t>
            </a:r>
          </a:p>
          <a:p>
            <a:r>
              <a:rPr lang="en-US" dirty="0"/>
              <a:t>Step 8:    if user choose 1 go to step 9</a:t>
            </a:r>
          </a:p>
          <a:p>
            <a:r>
              <a:rPr lang="en-US" dirty="0"/>
              <a:t>		Else if user choose 2 go to step 16 </a:t>
            </a:r>
          </a:p>
          <a:p>
            <a:r>
              <a:rPr lang="en-US" dirty="0"/>
              <a:t>		Else if user choose 3 go to step 23</a:t>
            </a:r>
          </a:p>
          <a:p>
            <a:r>
              <a:rPr lang="en-US" dirty="0"/>
              <a:t>		Else if user choose 4 go to step 30</a:t>
            </a:r>
          </a:p>
          <a:p>
            <a:r>
              <a:rPr lang="en-US" dirty="0"/>
              <a:t>		Else if user choose 5 go to step 61</a:t>
            </a:r>
          </a:p>
          <a:p>
            <a:r>
              <a:rPr lang="en-US" dirty="0"/>
              <a:t>		Else go to previous menu i.e., step 2</a:t>
            </a:r>
          </a:p>
          <a:p>
            <a:r>
              <a:rPr lang="en-US" dirty="0"/>
              <a:t>Step 9:    Display manage manager page choose:</a:t>
            </a:r>
          </a:p>
          <a:p>
            <a:pPr lvl="0"/>
            <a:r>
              <a:rPr lang="en-US" dirty="0"/>
              <a:t>		Add</a:t>
            </a:r>
          </a:p>
          <a:p>
            <a:pPr lvl="0"/>
            <a:r>
              <a:rPr lang="en-US" dirty="0"/>
              <a:t>		Remove</a:t>
            </a:r>
          </a:p>
          <a:p>
            <a:pPr lvl="0"/>
            <a:r>
              <a:rPr lang="en-US" dirty="0"/>
              <a:t>		View</a:t>
            </a:r>
          </a:p>
          <a:p>
            <a:pPr lvl="0"/>
            <a:r>
              <a:rPr lang="en-US" dirty="0"/>
              <a:t>		Modify</a:t>
            </a:r>
          </a:p>
          <a:p>
            <a:pPr lvl="0"/>
            <a:r>
              <a:rPr lang="en-US" dirty="0"/>
              <a:t>		Search</a:t>
            </a:r>
          </a:p>
          <a:p>
            <a:pPr lvl="0"/>
            <a:r>
              <a:rPr lang="en-US" dirty="0"/>
              <a:t>		Back</a:t>
            </a:r>
          </a:p>
          <a:p>
            <a:endParaRPr lang="en-US" dirty="0"/>
          </a:p>
        </p:txBody>
      </p:sp>
    </p:spTree>
    <p:extLst>
      <p:ext uri="{BB962C8B-B14F-4D97-AF65-F5344CB8AC3E}">
        <p14:creationId xmlns:p14="http://schemas.microsoft.com/office/powerpoint/2010/main" val="13908363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51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ALGORITHM</a:t>
            </a:r>
          </a:p>
        </p:txBody>
      </p:sp>
      <p:sp>
        <p:nvSpPr>
          <p:cNvPr id="3" name="TextBox 2"/>
          <p:cNvSpPr txBox="1"/>
          <p:nvPr/>
        </p:nvSpPr>
        <p:spPr>
          <a:xfrm>
            <a:off x="156399" y="1672046"/>
            <a:ext cx="9718766" cy="5078313"/>
          </a:xfrm>
          <a:prstGeom prst="rect">
            <a:avLst/>
          </a:prstGeom>
          <a:noFill/>
        </p:spPr>
        <p:txBody>
          <a:bodyPr wrap="square" rtlCol="0">
            <a:spAutoFit/>
          </a:bodyPr>
          <a:lstStyle/>
          <a:p>
            <a:r>
              <a:rPr lang="en-US" dirty="0"/>
              <a:t>Step 10:	  if user choose 1 then display form to add manager </a:t>
            </a:r>
          </a:p>
          <a:p>
            <a:r>
              <a:rPr lang="en-US" dirty="0"/>
              <a:t>		  and go to step 11</a:t>
            </a:r>
          </a:p>
          <a:p>
            <a:r>
              <a:rPr lang="en-US" dirty="0"/>
              <a:t>		  Else if user choose 2 then go to step 12 </a:t>
            </a:r>
          </a:p>
          <a:p>
            <a:r>
              <a:rPr lang="en-US" dirty="0"/>
              <a:t>  		  Else if user choose 3 then go to step 13</a:t>
            </a:r>
          </a:p>
          <a:p>
            <a:r>
              <a:rPr lang="en-US" dirty="0"/>
              <a:t>  		  Else if user choose 4 then go to step 14</a:t>
            </a:r>
          </a:p>
          <a:p>
            <a:r>
              <a:rPr lang="en-US" dirty="0"/>
              <a:t>  		  Else if user choose 5 then go to step 15</a:t>
            </a:r>
          </a:p>
          <a:p>
            <a:r>
              <a:rPr lang="en-US" dirty="0"/>
              <a:t>  		  Else go to previous menu i.e. step 9</a:t>
            </a:r>
          </a:p>
          <a:p>
            <a:r>
              <a:rPr lang="en-US" dirty="0"/>
              <a:t>Step 11:	  Input Name, user id, Password, position, cinema </a:t>
            </a:r>
          </a:p>
          <a:p>
            <a:r>
              <a:rPr lang="en-US" dirty="0"/>
              <a:t>		  and phone no and return to step 9</a:t>
            </a:r>
          </a:p>
          <a:p>
            <a:r>
              <a:rPr lang="en-US" dirty="0"/>
              <a:t>Step 12:    Input The manager id to remove particular manager record </a:t>
            </a:r>
          </a:p>
          <a:p>
            <a:r>
              <a:rPr lang="en-US" dirty="0"/>
              <a:t>		  and press Yes/No and return to step 9</a:t>
            </a:r>
          </a:p>
          <a:p>
            <a:r>
              <a:rPr lang="en-US" dirty="0"/>
              <a:t>Step 13:    Display Manager records like Name, user id, Password, position,</a:t>
            </a:r>
          </a:p>
          <a:p>
            <a:r>
              <a:rPr lang="en-US" dirty="0"/>
              <a:t>                cinema and phone no and return to step 9</a:t>
            </a:r>
          </a:p>
          <a:p>
            <a:r>
              <a:rPr lang="en-US" dirty="0"/>
              <a:t>Step 14:    Input manager id to modify the particular manager record, </a:t>
            </a:r>
          </a:p>
          <a:p>
            <a:r>
              <a:rPr lang="en-US" dirty="0"/>
              <a:t>		  modify it and return to step 9</a:t>
            </a:r>
          </a:p>
          <a:p>
            <a:r>
              <a:rPr lang="en-US" dirty="0"/>
              <a:t>Step 15:    Input manager id to show the particular manager record </a:t>
            </a:r>
          </a:p>
          <a:p>
            <a:r>
              <a:rPr lang="en-US" dirty="0"/>
              <a:t>		  and return to step 9</a:t>
            </a:r>
          </a:p>
          <a:p>
            <a:endParaRPr lang="en-US" dirty="0"/>
          </a:p>
        </p:txBody>
      </p:sp>
      <p:sp>
        <p:nvSpPr>
          <p:cNvPr id="8" name="Rectangle 7"/>
          <p:cNvSpPr/>
          <p:nvPr/>
        </p:nvSpPr>
        <p:spPr>
          <a:xfrm>
            <a:off x="7113139" y="1835050"/>
            <a:ext cx="7326723" cy="3785652"/>
          </a:xfrm>
          <a:prstGeom prst="rect">
            <a:avLst/>
          </a:prstGeom>
        </p:spPr>
        <p:txBody>
          <a:bodyPr wrap="square">
            <a:spAutoFit/>
          </a:bodyPr>
          <a:lstStyle/>
          <a:p>
            <a:pPr>
              <a:spcAft>
                <a:spcPts val="800"/>
              </a:spcAft>
            </a:pPr>
            <a:r>
              <a:rPr lang="en-US" dirty="0"/>
              <a:t>Step 16: Display manage Staff page choose:</a:t>
            </a:r>
          </a:p>
          <a:p>
            <a:pPr>
              <a:spcAft>
                <a:spcPts val="800"/>
              </a:spcAft>
            </a:pPr>
            <a:r>
              <a:rPr lang="en-US" dirty="0"/>
              <a:t>		1.Add	      2.Remove	     3.View		</a:t>
            </a:r>
          </a:p>
          <a:p>
            <a:pPr>
              <a:spcAft>
                <a:spcPts val="800"/>
              </a:spcAft>
            </a:pPr>
            <a:r>
              <a:rPr lang="en-US" dirty="0"/>
              <a:t>		4. Modify      5.Search	     6.Back</a:t>
            </a:r>
          </a:p>
          <a:p>
            <a:pPr>
              <a:spcAft>
                <a:spcPts val="800"/>
              </a:spcAft>
            </a:pPr>
            <a:r>
              <a:rPr lang="en-US" dirty="0"/>
              <a:t>Step 17: if user choose 1 then display form to</a:t>
            </a:r>
          </a:p>
          <a:p>
            <a:pPr>
              <a:spcAft>
                <a:spcPts val="800"/>
              </a:spcAft>
            </a:pPr>
            <a:r>
              <a:rPr lang="en-US" dirty="0"/>
              <a:t>	      add staff and go to step 18</a:t>
            </a:r>
          </a:p>
          <a:p>
            <a:pPr indent="457200">
              <a:spcAft>
                <a:spcPts val="800"/>
              </a:spcAft>
            </a:pPr>
            <a:r>
              <a:rPr lang="en-US" dirty="0"/>
              <a:t>      Else if user choose 2 then go to step 19</a:t>
            </a:r>
          </a:p>
          <a:p>
            <a:pPr indent="457200">
              <a:spcAft>
                <a:spcPts val="800"/>
              </a:spcAft>
            </a:pPr>
            <a:r>
              <a:rPr lang="en-US" dirty="0"/>
              <a:t>      Else if user choose 3 then go to step 20</a:t>
            </a:r>
          </a:p>
          <a:p>
            <a:pPr indent="457200">
              <a:spcAft>
                <a:spcPts val="800"/>
              </a:spcAft>
            </a:pPr>
            <a:r>
              <a:rPr lang="en-US" dirty="0"/>
              <a:t>      Else if user choose 4 then go to step 21</a:t>
            </a:r>
          </a:p>
          <a:p>
            <a:pPr indent="457200">
              <a:spcAft>
                <a:spcPts val="800"/>
              </a:spcAft>
            </a:pPr>
            <a:r>
              <a:rPr lang="en-US" dirty="0"/>
              <a:t>      Else if user choose 5 then go to step 22</a:t>
            </a:r>
          </a:p>
          <a:p>
            <a:pPr indent="457200">
              <a:spcAft>
                <a:spcPts val="800"/>
              </a:spcAft>
            </a:pPr>
            <a:r>
              <a:rPr lang="en-US" dirty="0"/>
              <a:t>      Else go to previous menu </a:t>
            </a:r>
            <a:r>
              <a:rPr lang="en-US" dirty="0" err="1"/>
              <a:t>i.e</a:t>
            </a:r>
            <a:r>
              <a:rPr lang="en-US" dirty="0"/>
              <a:t> step 16</a:t>
            </a:r>
          </a:p>
        </p:txBody>
      </p:sp>
    </p:spTree>
    <p:extLst>
      <p:ext uri="{BB962C8B-B14F-4D97-AF65-F5344CB8AC3E}">
        <p14:creationId xmlns:p14="http://schemas.microsoft.com/office/powerpoint/2010/main" val="3793949917"/>
      </p:ext>
    </p:extLst>
  </p:cSld>
  <p:clrMapOvr>
    <a:masterClrMapping/>
  </p:clrMapOvr>
  <p:transition spd="slow">
    <p:push dir="u"/>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1774</TotalTime>
  <Words>2447</Words>
  <Application>Microsoft Office PowerPoint</Application>
  <PresentationFormat>Widescreen</PresentationFormat>
  <Paragraphs>314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Times New Roman</vt:lpstr>
      <vt:lpstr>Tw Cen MT</vt:lpstr>
      <vt:lpstr>Droplet</vt:lpstr>
      <vt:lpstr>PowerPoint Presentation</vt:lpstr>
      <vt:lpstr>Contents</vt:lpstr>
      <vt:lpstr>Introduction</vt:lpstr>
      <vt:lpstr>PowerPoint Presentation</vt:lpstr>
      <vt:lpstr>Literature review</vt:lpstr>
      <vt:lpstr>Limitation of existing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Shubham  Ghimire</cp:lastModifiedBy>
  <cp:revision>186</cp:revision>
  <dcterms:created xsi:type="dcterms:W3CDTF">2021-09-22T02:14:43Z</dcterms:created>
  <dcterms:modified xsi:type="dcterms:W3CDTF">2022-08-25T09:33:58Z</dcterms:modified>
</cp:coreProperties>
</file>