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456" y="6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352539" y="295728"/>
            <a:ext cx="838198" cy="767687"/>
          </a:xfrm>
        </p:spPr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536664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fill="norm" stroke="1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19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54954" y="5109106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1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570172" y="5109105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2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82775" y="5109104"/>
            <a:ext cx="3051096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61111" y="6391838"/>
            <a:ext cx="3644282" cy="3048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1278467"/>
            <a:ext cx="6256025" cy="474859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4954" y="2603500"/>
            <a:ext cx="8825659" cy="3416300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199998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7FFCA2B-36BF-49B7-89A7-7B9078BBD79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2B7954-464D-462B-ACD5-8BA24F7017E4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b="0" i="0">
          <a:solidFill>
            <a:schemeClr val="bg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jsrcseit.com/paper/CSEIT172380.pdf" TargetMode="External"/><Relationship Id="rId3" Type="http://schemas.openxmlformats.org/officeDocument/2006/relationships/hyperlink" Target="https://www.electronicshub.org/password-based-door-lock-system-using-8051-microcontroller/" TargetMode="External"/><Relationship Id="rId4" Type="http://schemas.openxmlformats.org/officeDocument/2006/relationships/hyperlink" Target="https://github.com/kmhmubin/Password-based-doorlock-system-in-8051-microprocessor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0" y="631456"/>
            <a:ext cx="12192000" cy="21111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sz="4000" b="1"/>
            </a:br>
            <a:br>
              <a:rPr lang="en-US" sz="4000" b="1"/>
            </a:br>
            <a:r>
              <a:rPr lang="en-US" sz="4000" b="1"/>
              <a:t>A</a:t>
            </a:r>
            <a:br>
              <a:rPr lang="en-US" sz="4000" b="1"/>
            </a:br>
            <a:r>
              <a:rPr lang="en-US" sz="4000" b="1"/>
              <a:t>Project </a:t>
            </a:r>
            <a:r>
              <a:rPr lang="en-US" sz="4000" b="1"/>
              <a:t>On</a:t>
            </a:r>
            <a:br>
              <a:rPr lang="en-US" sz="4000" b="1"/>
            </a:br>
            <a:br>
              <a:rPr lang="en-US" sz="4000" b="1"/>
            </a:br>
            <a:r>
              <a:rPr lang="en-US" sz="4000" b="1" u="sng"/>
              <a:t>PASSWORD BASED HOME SECURITY SYSTEM</a:t>
            </a:r>
            <a:endParaRPr lang="en-US" sz="4000" u="sng"/>
          </a:p>
        </p:txBody>
      </p:sp>
      <p:sp>
        <p:nvSpPr>
          <p:cNvPr id="7" name="Content Placeholder 4"/>
          <p:cNvSpPr>
            <a:spLocks noGrp="1"/>
          </p:cNvSpPr>
          <p:nvPr>
            <p:ph type="subTitle" idx="1"/>
          </p:nvPr>
        </p:nvSpPr>
        <p:spPr bwMode="auto">
          <a:xfrm>
            <a:off x="7620000" y="2742644"/>
            <a:ext cx="3931024" cy="256687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800" b="1" u="sng">
              <a:solidFill>
                <a:schemeClr val="bg1"/>
              </a:solidFill>
              <a:latin typeface="+mj-lt"/>
              <a:cs typeface="Calibri"/>
            </a:endParaRPr>
          </a:p>
          <a:p>
            <a:pPr marL="0" indent="0">
              <a:buNone/>
              <a:defRPr/>
            </a:pPr>
            <a:r>
              <a:rPr lang="en-US" sz="2800" b="1" u="sng">
                <a:solidFill>
                  <a:schemeClr val="bg1"/>
                </a:solidFill>
                <a:latin typeface="+mj-lt"/>
                <a:cs typeface="Calibri"/>
              </a:rPr>
              <a:t>Submitted by</a:t>
            </a:r>
            <a:r>
              <a:rPr lang="en-US" sz="2800" b="1">
                <a:solidFill>
                  <a:schemeClr val="bg1"/>
                </a:solidFill>
                <a:latin typeface="+mj-lt"/>
                <a:cs typeface="Calibri"/>
              </a:rPr>
              <a:t>:</a:t>
            </a:r>
            <a:endParaRPr/>
          </a:p>
          <a:p>
            <a:pPr marL="0" indent="0">
              <a:buNone/>
              <a:defRPr/>
            </a:pPr>
            <a:r>
              <a:rPr lang="en-US" sz="2800" b="1">
                <a:solidFill>
                  <a:schemeClr val="bg1"/>
                </a:solidFill>
                <a:latin typeface="+mj-lt"/>
                <a:cs typeface="Calibri"/>
              </a:rPr>
              <a:t>Sagar </a:t>
            </a:r>
            <a:r>
              <a:rPr lang="en-US" sz="2800" b="1">
                <a:solidFill>
                  <a:schemeClr val="bg1"/>
                </a:solidFill>
                <a:latin typeface="+mj-lt"/>
                <a:cs typeface="Calibri"/>
              </a:rPr>
              <a:t>Upadhyaya</a:t>
            </a:r>
            <a:endParaRPr lang="en-US" sz="2800" b="1">
              <a:solidFill>
                <a:schemeClr val="bg1"/>
              </a:solidFill>
              <a:latin typeface="+mj-lt"/>
              <a:cs typeface="Calibri"/>
            </a:endParaRPr>
          </a:p>
          <a:p>
            <a:pPr marL="0" indent="0">
              <a:buNone/>
              <a:defRPr/>
            </a:pPr>
            <a:r>
              <a:rPr lang="en-US" sz="2800" b="1">
                <a:solidFill>
                  <a:schemeClr val="bg1"/>
                </a:solidFill>
                <a:latin typeface="+mj-lt"/>
                <a:cs typeface="Calibri"/>
              </a:rPr>
              <a:t>Ashim Sapkota</a:t>
            </a:r>
            <a:endParaRPr/>
          </a:p>
          <a:p>
            <a:pPr marL="0" indent="0">
              <a:buNone/>
              <a:defRPr/>
            </a:pPr>
            <a:r>
              <a:rPr lang="en-US" sz="2800" b="1">
                <a:solidFill>
                  <a:schemeClr val="bg1"/>
                </a:solidFill>
                <a:latin typeface="+mj-lt"/>
                <a:cs typeface="Calibri"/>
              </a:rPr>
              <a:t>Shubham Ghimire</a:t>
            </a:r>
            <a:endParaRPr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90239" y="3028950"/>
            <a:ext cx="6382929" cy="2438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8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8761413" cy="7080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B31166"/>
                </a:solidFill>
              </a:rPr>
              <a:t>Flowchart</a:t>
            </a:r>
            <a:endParaRPr lang="en-US">
              <a:solidFill>
                <a:srgbClr val="B311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94049" y="55116"/>
            <a:ext cx="5803900" cy="6733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8761413" cy="7080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B31166"/>
                </a:solidFill>
              </a:rPr>
              <a:t>Keypad Working Principle</a:t>
            </a:r>
            <a:endParaRPr lang="en-US">
              <a:solidFill>
                <a:srgbClr val="B311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73175" y="1927225"/>
            <a:ext cx="9460167" cy="381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b="1"/>
              <a:t>Applications of Password Based Door Lock System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28435" y="2438400"/>
            <a:ext cx="10662971" cy="41275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/>
              <a:t>Password-based </a:t>
            </a:r>
            <a:r>
              <a:rPr lang="en-US"/>
              <a:t>door locking systems have a wide range of applications in various </a:t>
            </a:r>
            <a:r>
              <a:rPr lang="en-US"/>
              <a:t>fields such as :</a:t>
            </a:r>
            <a:endParaRPr lang="en-US"/>
          </a:p>
          <a:p>
            <a:pPr>
              <a:defRPr/>
            </a:pPr>
            <a:r>
              <a:rPr lang="en-US"/>
              <a:t>Residential</a:t>
            </a:r>
            <a:endParaRPr/>
          </a:p>
          <a:p>
            <a:pPr>
              <a:defRPr/>
            </a:pPr>
            <a:r>
              <a:rPr lang="en-US"/>
              <a:t>Commercial</a:t>
            </a:r>
            <a:endParaRPr/>
          </a:p>
          <a:p>
            <a:pPr>
              <a:defRPr/>
            </a:pPr>
            <a:r>
              <a:rPr lang="en-US"/>
              <a:t>Educational</a:t>
            </a:r>
            <a:endParaRPr/>
          </a:p>
          <a:p>
            <a:pPr>
              <a:defRPr/>
            </a:pPr>
            <a:r>
              <a:rPr lang="en-US"/>
              <a:t>Healthcare</a:t>
            </a:r>
            <a:endParaRPr/>
          </a:p>
          <a:p>
            <a:pPr>
              <a:defRPr/>
            </a:pPr>
            <a:r>
              <a:rPr lang="en-US"/>
              <a:t>Hospitality</a:t>
            </a:r>
            <a:endParaRPr/>
          </a:p>
          <a:p>
            <a:pPr>
              <a:defRPr/>
            </a:pPr>
            <a:r>
              <a:rPr lang="en-US"/>
              <a:t>Government</a:t>
            </a:r>
            <a:endParaRPr/>
          </a:p>
          <a:p>
            <a:pPr>
              <a:defRPr/>
            </a:pPr>
            <a:r>
              <a:rPr lang="en-US"/>
              <a:t>Industrial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Overall</a:t>
            </a:r>
            <a:r>
              <a:rPr lang="en-US"/>
              <a:t>, password-based door locking systems are a versatile and secure solution for controlling access to various types of buildings and areas.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Gantt Chart</a:t>
            </a:r>
            <a:endParaRPr lang="en-US"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1574799" y="2099626"/>
          <a:ext cx="8938468" cy="474377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852739"/>
                <a:gridCol w="1104689"/>
                <a:gridCol w="1052662"/>
                <a:gridCol w="958911"/>
                <a:gridCol w="733537"/>
                <a:gridCol w="1117965"/>
                <a:gridCol w="1117965"/>
              </a:tblGrid>
              <a:tr h="439937">
                <a:tc rowSpan="2"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/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Task Name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 gridSpan="6">
                  <a:txBody>
                    <a:bodyPr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2022-2023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51265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Oct 1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Nov</a:t>
                      </a:r>
                      <a:r>
                        <a:rPr lang="en-US" sz="1700"/>
                        <a:t> 1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Dec</a:t>
                      </a:r>
                      <a:r>
                        <a:rPr lang="en-US" sz="1700"/>
                        <a:t> </a:t>
                      </a:r>
                      <a:r>
                        <a:rPr lang="en-US" sz="1700"/>
                        <a:t>1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Jan1 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Feb 1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March </a:t>
                      </a:r>
                      <a:r>
                        <a:rPr lang="en-US" sz="1700"/>
                        <a:t>23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</a:tr>
              <a:tr h="612125"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System Analysis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</a:tr>
              <a:tr h="632859"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System Design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</a:tr>
              <a:tr h="643678"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System Implementation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</a:tr>
              <a:tr h="640071"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Debugging and Testing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</a:tr>
              <a:tr h="623844"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Documentation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  <a:tc>
                  <a:txBody>
                    <a:bodyPr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700"/>
                        <a:t> 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97362" marR="97362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427021" y="3814225"/>
            <a:ext cx="652979" cy="358536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427021" y="4426496"/>
            <a:ext cx="1180278" cy="36407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762997" y="5131745"/>
            <a:ext cx="4479801" cy="32925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 flipH="0" flipV="0">
            <a:off x="5359399" y="5747288"/>
            <a:ext cx="5003798" cy="30214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67300" y="6373966"/>
            <a:ext cx="5397500" cy="27971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Conclusion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Times New Roman"/>
              </a:rPr>
              <a:t>Traditional lock systems using mechanical lock and key mechanism are being replaced by new advanced techniques of locking system. </a:t>
            </a:r>
            <a:endParaRPr lang="en-US">
              <a:solidFill>
                <a:srgbClr val="000000"/>
              </a:solidFill>
              <a:cs typeface="Times New Roman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cs typeface="Times New Roman"/>
              </a:rPr>
              <a:t>This </a:t>
            </a:r>
            <a:r>
              <a:rPr lang="en-US">
                <a:solidFill>
                  <a:srgbClr val="000000"/>
                </a:solidFill>
                <a:cs typeface="Times New Roman"/>
              </a:rPr>
              <a:t>project is an integration of mechanical and electronic devices whose prominent feature is it’s simplicity and high efficiency</a:t>
            </a:r>
            <a:r>
              <a:rPr lang="en-US">
                <a:solidFill>
                  <a:srgbClr val="000000"/>
                </a:solidFill>
                <a:cs typeface="Times New Roman"/>
              </a:rPr>
              <a:t>.</a:t>
            </a:r>
            <a:endParaRPr lang="en-US"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Future Enhancement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We will make it more effective by adding GSM module, bluetooth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/>
              <a:t>Balaguruswamy, E(2011). </a:t>
            </a:r>
            <a:r>
              <a:rPr lang="en-US" i="1"/>
              <a:t>Programming in C.</a:t>
            </a:r>
            <a:r>
              <a:rPr lang="en-US"/>
              <a:t> New Delhi, Tata McGraw Hill Education Private Limited.</a:t>
            </a:r>
            <a:endParaRPr/>
          </a:p>
          <a:p>
            <a:pPr lvl="0">
              <a:defRPr/>
            </a:pPr>
            <a:r>
              <a:rPr lang="en-US"/>
              <a:t>Shaba </a:t>
            </a:r>
            <a:r>
              <a:rPr lang="en-US"/>
              <a:t>Firdosh</a:t>
            </a:r>
            <a:r>
              <a:rPr lang="en-US"/>
              <a:t>, </a:t>
            </a:r>
            <a:r>
              <a:rPr lang="en-US"/>
              <a:t>Shikha</a:t>
            </a:r>
            <a:r>
              <a:rPr lang="en-US"/>
              <a:t>, </a:t>
            </a:r>
            <a:r>
              <a:rPr lang="en-US"/>
              <a:t>Prisha</a:t>
            </a:r>
            <a:r>
              <a:rPr lang="en-US"/>
              <a:t> </a:t>
            </a:r>
            <a:r>
              <a:rPr lang="en-US"/>
              <a:t>Kashyap</a:t>
            </a:r>
            <a:r>
              <a:rPr lang="en-US"/>
              <a:t>, </a:t>
            </a:r>
            <a:r>
              <a:rPr lang="en-US"/>
              <a:t>Bhavana</a:t>
            </a:r>
            <a:r>
              <a:rPr lang="en-US"/>
              <a:t> </a:t>
            </a:r>
            <a:r>
              <a:rPr lang="en-US"/>
              <a:t>Durgam</a:t>
            </a:r>
            <a:r>
              <a:rPr lang="en-US"/>
              <a:t>, </a:t>
            </a:r>
            <a:r>
              <a:rPr lang="en-US"/>
              <a:t>Nikhar</a:t>
            </a:r>
            <a:r>
              <a:rPr lang="en-US"/>
              <a:t> Begum, </a:t>
            </a:r>
            <a:r>
              <a:rPr lang="en-US"/>
              <a:t>Shailendra</a:t>
            </a:r>
            <a:r>
              <a:rPr lang="en-US"/>
              <a:t> Kumar Singh. (2017, May). </a:t>
            </a:r>
            <a:r>
              <a:rPr lang="en-US" i="1"/>
              <a:t>home security system</a:t>
            </a:r>
            <a:r>
              <a:rPr lang="en-US"/>
              <a:t>. International Journal of Scientific Research in Computer Science and Technology. </a:t>
            </a:r>
            <a:r>
              <a:rPr lang="en-US" u="sng">
                <a:hlinkClick r:id="rId2" tooltip="https://ijsrcseit.com/paper/CSEIT172380.pdf"/>
              </a:rPr>
              <a:t>https://ijsrcseit.com/paper/CSEIT172380.pdf</a:t>
            </a:r>
            <a:endParaRPr lang="en-US"/>
          </a:p>
          <a:p>
            <a:pPr lvl="0">
              <a:defRPr/>
            </a:pPr>
            <a:r>
              <a:rPr lang="en-US"/>
              <a:t>ElectronicsHub</a:t>
            </a:r>
            <a:r>
              <a:rPr lang="en-US"/>
              <a:t>. (2017, August 22). </a:t>
            </a:r>
            <a:r>
              <a:rPr lang="en-US" i="1"/>
              <a:t>Password based door lock system using 8051 Microcontroller</a:t>
            </a:r>
            <a:r>
              <a:rPr lang="en-US"/>
              <a:t>. Electronics Hub.  </a:t>
            </a:r>
            <a:r>
              <a:rPr lang="en-US" u="sng">
                <a:hlinkClick r:id="rId3" tooltip="https://www.electronicshub.org/password-based-door-lock-system-using-8051-microcontroller/"/>
              </a:rPr>
              <a:t>https://www.electronicshub.org/password-based-door-lock-system-using-8051-microcontroller/</a:t>
            </a:r>
            <a:endParaRPr lang="en-US"/>
          </a:p>
          <a:p>
            <a:pPr lvl="0">
              <a:defRPr/>
            </a:pPr>
            <a:r>
              <a:rPr lang="en-US"/>
              <a:t>Kmhmubin</a:t>
            </a:r>
            <a:r>
              <a:rPr lang="en-US"/>
              <a:t>. (2020, October 2). </a:t>
            </a:r>
            <a:r>
              <a:rPr lang="en-US" i="1"/>
              <a:t>Kmhmubin</a:t>
            </a:r>
            <a:r>
              <a:rPr lang="en-US" i="1"/>
              <a:t>/password-based-doorlock-system-in-8051-microprocessor</a:t>
            </a:r>
            <a:r>
              <a:rPr lang="en-US"/>
              <a:t>. GitHub. </a:t>
            </a:r>
            <a:r>
              <a:rPr lang="en-US" u="sng">
                <a:hlinkClick r:id="rId4" tooltip="https://github.com/kmhmubin/Password-based-doorlock-system-in-8051-microprocessor"/>
              </a:rPr>
              <a:t>https://github.com/kmhmubin/Password-based-doorlock-system-in-8051-microprocessor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13068" y="0"/>
            <a:ext cx="12205068" cy="6869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Contents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3521" y="2165027"/>
            <a:ext cx="8825658" cy="469620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400"/>
              <a:t>Introduction</a:t>
            </a:r>
            <a:endParaRPr/>
          </a:p>
          <a:p>
            <a:pPr>
              <a:defRPr/>
            </a:pPr>
            <a:r>
              <a:rPr lang="en-US" sz="1400"/>
              <a:t>Objective</a:t>
            </a:r>
            <a:endParaRPr/>
          </a:p>
          <a:p>
            <a:pPr>
              <a:defRPr/>
            </a:pPr>
            <a:r>
              <a:rPr lang="en-US" sz="1400"/>
              <a:t>Literature Review</a:t>
            </a:r>
            <a:endParaRPr/>
          </a:p>
          <a:p>
            <a:pPr>
              <a:defRPr/>
            </a:pPr>
            <a:r>
              <a:rPr lang="en-US" sz="1400"/>
              <a:t>Features</a:t>
            </a:r>
            <a:endParaRPr/>
          </a:p>
          <a:p>
            <a:pPr>
              <a:defRPr/>
            </a:pPr>
            <a:r>
              <a:rPr lang="en-US" sz="1400"/>
              <a:t>Components</a:t>
            </a:r>
            <a:endParaRPr/>
          </a:p>
          <a:p>
            <a:pPr>
              <a:defRPr/>
            </a:pPr>
            <a:r>
              <a:rPr lang="en-US" sz="1400"/>
              <a:t>Block Diagram</a:t>
            </a:r>
            <a:endParaRPr/>
          </a:p>
          <a:p>
            <a:pPr>
              <a:defRPr/>
            </a:pPr>
            <a:r>
              <a:rPr lang="en-US" sz="1400"/>
              <a:t>Circuit Diagram</a:t>
            </a:r>
            <a:endParaRPr/>
          </a:p>
          <a:p>
            <a:pPr>
              <a:defRPr/>
            </a:pPr>
            <a:r>
              <a:rPr lang="en-US" sz="1400"/>
              <a:t>Flowchart</a:t>
            </a:r>
            <a:endParaRPr/>
          </a:p>
          <a:p>
            <a:pPr>
              <a:defRPr/>
            </a:pPr>
            <a:r>
              <a:rPr lang="en-US" sz="1400"/>
              <a:t>Keypad Working Principle</a:t>
            </a:r>
            <a:endParaRPr/>
          </a:p>
          <a:p>
            <a:pPr>
              <a:defRPr/>
            </a:pPr>
            <a:r>
              <a:rPr lang="en-US" sz="1400"/>
              <a:t>Applications</a:t>
            </a:r>
            <a:endParaRPr lang="en-US" sz="1400"/>
          </a:p>
          <a:p>
            <a:pPr>
              <a:defRPr/>
            </a:pPr>
            <a:r>
              <a:rPr lang="en-US" sz="1400"/>
              <a:t>Gantt chart</a:t>
            </a:r>
            <a:endParaRPr/>
          </a:p>
          <a:p>
            <a:pPr>
              <a:defRPr/>
            </a:pPr>
            <a:r>
              <a:rPr lang="en-US" sz="1400"/>
              <a:t>Conclusion </a:t>
            </a:r>
            <a:endParaRPr/>
          </a:p>
          <a:p>
            <a:pPr>
              <a:defRPr/>
            </a:pPr>
            <a:r>
              <a:rPr lang="en-US" sz="1400"/>
              <a:t>Future Enhancement</a:t>
            </a:r>
            <a:endParaRPr/>
          </a:p>
          <a:p>
            <a:pPr>
              <a:defRPr/>
            </a:pPr>
            <a:r>
              <a:rPr lang="en-US" sz="1400"/>
              <a:t>References</a:t>
            </a:r>
            <a:endParaRPr/>
          </a:p>
          <a:p>
            <a:pPr>
              <a:defRPr/>
            </a:pP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653144"/>
            <a:ext cx="8761413" cy="613954"/>
          </a:xfrm>
        </p:spPr>
        <p:txBody>
          <a:bodyPr/>
          <a:lstStyle/>
          <a:p>
            <a:pPr>
              <a:defRPr/>
            </a:pPr>
            <a:br>
              <a:rPr lang="en-US" b="1"/>
            </a:br>
            <a:r>
              <a:rPr lang="en-US" b="1"/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Times New Roman"/>
              </a:rPr>
              <a:t>Password Based Home Security System using 8051 Microcontroller is a simple project where a secure password will act as a door unlocking </a:t>
            </a:r>
            <a:r>
              <a:rPr lang="en-US">
                <a:solidFill>
                  <a:srgbClr val="000000"/>
                </a:solidFill>
                <a:cs typeface="Times New Roman"/>
              </a:rPr>
              <a:t>system.</a:t>
            </a:r>
            <a:endParaRPr/>
          </a:p>
          <a:p>
            <a:pPr>
              <a:defRPr/>
            </a:pPr>
            <a:r>
              <a:rPr lang="en-US">
                <a:cs typeface="Times New Roman"/>
              </a:rPr>
              <a:t>Here </a:t>
            </a:r>
            <a:r>
              <a:rPr lang="en-US">
                <a:cs typeface="Times New Roman"/>
              </a:rPr>
              <a:t>once the correct code or password is entered, the door is opened, and the concerned person is allowed access to the secured area. </a:t>
            </a:r>
            <a:endParaRPr lang="en-US">
              <a:cs typeface="Times New Roman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cs typeface="Times New Roman"/>
              </a:rPr>
              <a:t>If </a:t>
            </a:r>
            <a:r>
              <a:rPr lang="en-US">
                <a:solidFill>
                  <a:srgbClr val="000000"/>
                </a:solidFill>
                <a:cs typeface="Times New Roman"/>
              </a:rPr>
              <a:t>the password is wrong, then door would remain closed, denying access to the person.</a:t>
            </a:r>
            <a:endParaRPr lang="en-US">
              <a:cs typeface="Times New Roman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provide genuine security</a:t>
            </a:r>
            <a:endParaRPr/>
          </a:p>
          <a:p>
            <a:pPr>
              <a:defRPr/>
            </a:pPr>
            <a:r>
              <a:rPr lang="en-US"/>
              <a:t>To digitalize the locking system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Literature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 lang="en-US">
                <a:latin typeface="+mj-lt"/>
                <a:cs typeface="Times New Roman"/>
              </a:rPr>
              <a:t>During our research we found some </a:t>
            </a:r>
            <a:r>
              <a:rPr lang="en-US">
                <a:latin typeface="+mj-lt"/>
                <a:cs typeface="Times New Roman"/>
              </a:rPr>
              <a:t>door locking </a:t>
            </a:r>
            <a:r>
              <a:rPr lang="en-US">
                <a:latin typeface="+mj-lt"/>
                <a:cs typeface="Times New Roman"/>
              </a:rPr>
              <a:t>project that has already been </a:t>
            </a:r>
            <a:r>
              <a:rPr lang="en-US">
                <a:latin typeface="+mj-lt"/>
                <a:cs typeface="Times New Roman"/>
              </a:rPr>
              <a:t>developed which varies in their working mechanism. </a:t>
            </a:r>
            <a:endParaRPr/>
          </a:p>
          <a:p>
            <a:pPr algn="just">
              <a:defRPr/>
            </a:pPr>
            <a:r>
              <a:rPr lang="en-US">
                <a:latin typeface="+mj-lt"/>
                <a:cs typeface="Times New Roman"/>
              </a:rPr>
              <a:t>Some were password based, some of them worked on finger print sensor, some worked on Movement Sensor, message verification and so on. </a:t>
            </a:r>
            <a:endParaRPr/>
          </a:p>
          <a:p>
            <a:pPr algn="just">
              <a:defRPr/>
            </a:pPr>
            <a:r>
              <a:rPr lang="en-US">
                <a:latin typeface="+mj-lt"/>
                <a:cs typeface="Times New Roman"/>
              </a:rPr>
              <a:t>A</a:t>
            </a:r>
            <a:r>
              <a:rPr lang="en-US">
                <a:latin typeface="+mj-lt"/>
                <a:cs typeface="Times New Roman"/>
              </a:rPr>
              <a:t>fter overall research we choose to develop password based door locking system that suits our academic project using 8051 microcontroller.</a:t>
            </a:r>
            <a:endParaRPr/>
          </a:p>
          <a:p>
            <a:pPr marL="0" indent="0" algn="just">
              <a:buNone/>
              <a:defRPr/>
            </a:pPr>
            <a:endParaRPr lang="en-US">
              <a:latin typeface="+mj-lt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+mj-lt"/>
                <a:cs typeface="Times New Roman"/>
              </a:rPr>
              <a:t>Project References: Door Locking System</a:t>
            </a:r>
            <a:endParaRPr/>
          </a:p>
          <a:p>
            <a:pPr algn="just">
              <a:defRPr/>
            </a:pPr>
            <a:endParaRPr lang="en-US">
              <a:latin typeface="+mj-lt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Features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Times New Roman"/>
              </a:rPr>
              <a:t>Secure password will act as a door unlocking system</a:t>
            </a:r>
            <a:endParaRPr lang="en-US">
              <a:cs typeface="Times New Roman"/>
            </a:endParaRPr>
          </a:p>
          <a:p>
            <a:pPr>
              <a:defRPr/>
            </a:pPr>
            <a:r>
              <a:rPr lang="en-US">
                <a:cs typeface="Times New Roman"/>
              </a:rPr>
              <a:t>L</a:t>
            </a:r>
            <a:r>
              <a:rPr lang="en-US">
                <a:solidFill>
                  <a:schemeClr val="tx1"/>
                </a:solidFill>
                <a:cs typeface="Times New Roman"/>
              </a:rPr>
              <a:t>CD display shows if the access is granted or not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Multiple user </a:t>
            </a:r>
            <a:r>
              <a:rPr lang="en-US">
                <a:solidFill>
                  <a:schemeClr val="tx1"/>
                </a:solidFill>
              </a:rPr>
              <a:t>support</a:t>
            </a:r>
            <a:endParaRPr>
              <a:solidFill>
                <a:schemeClr val="tx1"/>
              </a:solidFill>
              <a:cs typeface="Times New Roman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  <a:cs typeface="Times New Roman"/>
              </a:rPr>
              <a:t>Buzzer makes alarming sound if wrong code entered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Required Components 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8051 Microcontroller</a:t>
            </a:r>
            <a:endParaRPr/>
          </a:p>
          <a:p>
            <a:pPr>
              <a:defRPr/>
            </a:pPr>
            <a:r>
              <a:rPr lang="en-US"/>
              <a:t>8051 Development Board</a:t>
            </a:r>
            <a:endParaRPr/>
          </a:p>
          <a:p>
            <a:pPr>
              <a:defRPr/>
            </a:pPr>
            <a:r>
              <a:rPr lang="en-US"/>
              <a:t>8051 Programmer</a:t>
            </a:r>
            <a:endParaRPr/>
          </a:p>
          <a:p>
            <a:pPr>
              <a:defRPr/>
            </a:pPr>
            <a:r>
              <a:rPr lang="en-US"/>
              <a:t>4×4 Matrix Keypad</a:t>
            </a:r>
            <a:endParaRPr/>
          </a:p>
          <a:p>
            <a:pPr>
              <a:defRPr/>
            </a:pPr>
            <a:r>
              <a:rPr lang="en-US"/>
              <a:t>16×2 </a:t>
            </a:r>
            <a:r>
              <a:rPr lang="en-US"/>
              <a:t>LCD</a:t>
            </a:r>
            <a:endParaRPr lang="en-US"/>
          </a:p>
          <a:p>
            <a:pPr>
              <a:defRPr/>
            </a:pPr>
            <a:r>
              <a:rPr lang="en-US"/>
              <a:t>Electric Lock</a:t>
            </a:r>
            <a:endParaRPr lang="en-US"/>
          </a:p>
          <a:p>
            <a:pPr>
              <a:defRPr/>
            </a:pPr>
            <a:r>
              <a:rPr lang="en-US"/>
              <a:t>10K</a:t>
            </a:r>
            <a:r>
              <a:rPr lang="el-GR"/>
              <a:t>Ω </a:t>
            </a:r>
            <a:r>
              <a:rPr lang="en-US"/>
              <a:t>Potentiometer</a:t>
            </a:r>
            <a:endParaRPr/>
          </a:p>
          <a:p>
            <a:pPr>
              <a:defRPr/>
            </a:pPr>
            <a:r>
              <a:rPr lang="en-US"/>
              <a:t>Connecting wires</a:t>
            </a:r>
            <a:endParaRPr/>
          </a:p>
          <a:p>
            <a:pPr>
              <a:defRPr/>
            </a:pPr>
            <a:r>
              <a:rPr lang="en-US"/>
              <a:t>Power </a:t>
            </a:r>
            <a:r>
              <a:rPr lang="en-US"/>
              <a:t>Supply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8761413" cy="7080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B31166"/>
                </a:solidFill>
              </a:rPr>
              <a:t>Block Diagram</a:t>
            </a:r>
            <a:endParaRPr lang="en-US">
              <a:solidFill>
                <a:srgbClr val="B311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1209997" y="0"/>
            <a:ext cx="9782877" cy="6546755"/>
            <a:chOff x="1196935" y="216032"/>
            <a:chExt cx="9782877" cy="6546755"/>
          </a:xfrm>
        </p:grpSpPr>
        <p:grpSp>
          <p:nvGrpSpPr>
            <p:cNvPr id="16" name="Group 15"/>
            <p:cNvGrpSpPr/>
            <p:nvPr/>
          </p:nvGrpSpPr>
          <p:grpSpPr bwMode="auto">
            <a:xfrm>
              <a:off x="1196935" y="216032"/>
              <a:ext cx="9782877" cy="6546755"/>
              <a:chOff x="1196935" y="216032"/>
              <a:chExt cx="9782877" cy="6546755"/>
            </a:xfrm>
          </p:grpSpPr>
          <p:pic>
            <p:nvPicPr>
              <p:cNvPr id="1028" name="Picture 4" descr="16x2 LCD Display at Rs 125 | LCD Display in Thane | ID: 16416752488"/>
              <p:cNvPicPr>
                <a:picLocks noChangeAspect="1" noChangeArrowheads="1"/>
              </p:cNvPicPr>
              <p:nvPr/>
            </p:nvPicPr>
            <p:blipFill>
              <a:blip r:embed="rId2"/>
              <a:stretch/>
            </p:blipFill>
            <p:spPr bwMode="auto">
              <a:xfrm>
                <a:off x="5117163" y="216032"/>
                <a:ext cx="2201092" cy="1476608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Arduino 4x4 Keypad Interfacing With Arduino Uno | Arduino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1196935" y="2010723"/>
                <a:ext cx="2492984" cy="2675803"/>
              </a:xfrm>
              <a:prstGeom prst="rect">
                <a:avLst/>
              </a:prstGeom>
              <a:noFill/>
            </p:spPr>
          </p:pic>
          <p:pic>
            <p:nvPicPr>
              <p:cNvPr id="1030" name="Picture 6" descr="Buzzer:Amazon.com:Appstore for Android"/>
              <p:cNvPicPr>
                <a:picLocks noChangeAspect="1" noChangeArrowheads="1"/>
              </p:cNvPicPr>
              <p:nvPr/>
            </p:nvPicPr>
            <p:blipFill>
              <a:blip r:embed="rId4"/>
              <a:stretch/>
            </p:blipFill>
            <p:spPr bwMode="auto">
              <a:xfrm>
                <a:off x="9147055" y="5304207"/>
                <a:ext cx="1097416" cy="1097416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4G LTE-CAT1 GSM Modem with GNSS and Bluetooth"/>
              <p:cNvPicPr>
                <a:picLocks noChangeAspect="1" noChangeArrowheads="1"/>
              </p:cNvPicPr>
              <p:nvPr/>
            </p:nvPicPr>
            <p:blipFill>
              <a:blip r:embed="rId5"/>
              <a:stretch/>
            </p:blipFill>
            <p:spPr bwMode="auto">
              <a:xfrm rot="1664620">
                <a:off x="8977256" y="3273680"/>
                <a:ext cx="2002556" cy="1679287"/>
              </a:xfrm>
              <a:prstGeom prst="rect">
                <a:avLst/>
              </a:prstGeom>
              <a:noFill/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5254323" y="2010723"/>
                <a:ext cx="1946366" cy="4390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B311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Elbow Connector 6"/>
              <p:cNvCxnSpPr>
                <a:cxnSpLocks/>
                <a:stCxn id="1026" idx="2"/>
              </p:cNvCxnSpPr>
              <p:nvPr/>
            </p:nvCxnSpPr>
            <p:spPr bwMode="auto">
              <a:xfrm rot="16199998" flipH="1">
                <a:off x="3389984" y="3739969"/>
                <a:ext cx="917783" cy="281089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cxnSpLocks/>
              </p:cNvCxnSpPr>
              <p:nvPr/>
            </p:nvCxnSpPr>
            <p:spPr bwMode="auto">
              <a:xfrm>
                <a:off x="7200688" y="2358846"/>
                <a:ext cx="17436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  <a:stCxn id="4" idx="3"/>
              </p:cNvCxnSpPr>
              <p:nvPr/>
            </p:nvCxnSpPr>
            <p:spPr bwMode="auto">
              <a:xfrm>
                <a:off x="7200688" y="4206173"/>
                <a:ext cx="17436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 bwMode="auto">
              <a:xfrm>
                <a:off x="7200688" y="5827544"/>
                <a:ext cx="19041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 bwMode="auto">
              <a:xfrm>
                <a:off x="5215029" y="3950564"/>
                <a:ext cx="2005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8051 MICROCONTROLLER</a:t>
                </a:r>
                <a:endParaRPr lang="en-US" sz="1400" b="1"/>
              </a:p>
            </p:txBody>
          </p:sp>
          <p:sp>
            <p:nvSpPr>
              <p:cNvPr id="23" name="Text Box 2"/>
              <p:cNvSpPr txBox="1">
                <a:spLocks noChangeArrowheads="1"/>
              </p:cNvSpPr>
              <p:nvPr/>
            </p:nvSpPr>
            <p:spPr bwMode="auto">
              <a:xfrm>
                <a:off x="1743339" y="1496235"/>
                <a:ext cx="1400175" cy="309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US" b="1">
                    <a:latin typeface="Calibri"/>
                    <a:ea typeface="Calibri"/>
                    <a:cs typeface="Mangal"/>
                  </a:rPr>
                  <a:t>4*4 KEYPAD</a:t>
                </a:r>
                <a:endParaRPr/>
              </a:p>
            </p:txBody>
          </p:sp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5413118" y="216032"/>
                <a:ext cx="1905137" cy="2929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US" sz="1600" b="1">
                    <a:latin typeface="Calibri"/>
                    <a:ea typeface="Calibri"/>
                    <a:cs typeface="Mangal"/>
                  </a:rPr>
                  <a:t>2*16 LCD DISPLAY</a:t>
                </a:r>
                <a:endParaRPr/>
              </a:p>
            </p:txBody>
          </p:sp>
          <p:sp>
            <p:nvSpPr>
              <p:cNvPr id="26" name="Text Box 2"/>
              <p:cNvSpPr txBox="1">
                <a:spLocks noChangeArrowheads="1"/>
              </p:cNvSpPr>
              <p:nvPr/>
            </p:nvSpPr>
            <p:spPr bwMode="auto">
              <a:xfrm>
                <a:off x="9299289" y="4686525"/>
                <a:ext cx="1595134" cy="2565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US" sz="1600" b="1">
                    <a:latin typeface="Calibri"/>
                    <a:ea typeface="Calibri"/>
                    <a:cs typeface="Mangal"/>
                  </a:rPr>
                  <a:t>GSM MODULE</a:t>
                </a:r>
                <a:endParaRPr/>
              </a:p>
            </p:txBody>
          </p:sp>
          <p:sp>
            <p:nvSpPr>
              <p:cNvPr id="27" name="Text Box 2"/>
              <p:cNvSpPr txBox="1">
                <a:spLocks noChangeArrowheads="1"/>
              </p:cNvSpPr>
              <p:nvPr/>
            </p:nvSpPr>
            <p:spPr bwMode="auto">
              <a:xfrm>
                <a:off x="9299289" y="6452907"/>
                <a:ext cx="1400175" cy="309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US" sz="1600" b="1">
                    <a:latin typeface="Calibri"/>
                    <a:ea typeface="Calibri"/>
                    <a:cs typeface="Mangal"/>
                  </a:rPr>
                  <a:t>BUZZER</a:t>
                </a:r>
                <a:endParaRPr/>
              </a:p>
            </p:txBody>
          </p:sp>
          <p:sp>
            <p:nvSpPr>
              <p:cNvPr id="25" name="Text Box 2"/>
              <p:cNvSpPr txBox="1">
                <a:spLocks noChangeArrowheads="1"/>
              </p:cNvSpPr>
              <p:nvPr/>
            </p:nvSpPr>
            <p:spPr bwMode="auto">
              <a:xfrm>
                <a:off x="8995675" y="1443468"/>
                <a:ext cx="1400175" cy="309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US" sz="1600" b="1">
                    <a:latin typeface="Calibri"/>
                    <a:ea typeface="Calibri"/>
                    <a:cs typeface="Mangal"/>
                  </a:rPr>
                  <a:t>Electric Lock</a:t>
                </a:r>
                <a:endParaRPr lang="en-US" sz="1600" b="1">
                  <a:latin typeface="Calibri"/>
                  <a:ea typeface="Calibri"/>
                  <a:cs typeface="Mangal"/>
                </a:endParaRPr>
              </a:p>
            </p:txBody>
          </p:sp>
        </p:grpSp>
        <p:cxnSp>
          <p:nvCxnSpPr>
            <p:cNvPr id="9" name="Straight Arrow Connector 8"/>
            <p:cNvCxnSpPr>
              <a:cxnSpLocks/>
              <a:stCxn id="4" idx="0"/>
            </p:cNvCxnSpPr>
            <p:nvPr/>
          </p:nvCxnSpPr>
          <p:spPr bwMode="auto">
            <a:xfrm flipH="1" flipV="1">
              <a:off x="6211660" y="1496235"/>
              <a:ext cx="15846" cy="51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Zinc Alloy UniEye UEEL1 Electric Security Lock at Rs 1200 in Hyderabad |  ID: 15126685448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9160118" y="1472399"/>
            <a:ext cx="1552409" cy="1552409"/>
          </a:xfrm>
          <a:prstGeom prst="rect">
            <a:avLst/>
          </a:prstGeom>
          <a:noFill/>
        </p:spPr>
      </p:pic>
      <p:sp>
        <p:nvSpPr>
          <p:cNvPr id="371054894" name=""/>
          <p:cNvSpPr/>
          <p:nvPr/>
        </p:nvSpPr>
        <p:spPr bwMode="auto">
          <a:xfrm flipH="0" flipV="0">
            <a:off x="7282626" y="3083516"/>
            <a:ext cx="4019872" cy="1759703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8761413" cy="7080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B31166"/>
                </a:solidFill>
              </a:rPr>
              <a:t>Circuit Diagram</a:t>
            </a:r>
            <a:endParaRPr lang="en-US">
              <a:solidFill>
                <a:srgbClr val="B31166"/>
              </a:solidFill>
            </a:endParaRPr>
          </a:p>
        </p:txBody>
      </p:sp>
      <p:pic>
        <p:nvPicPr>
          <p:cNvPr id="1839897229" name="Picture 25" descr="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68643" y="708024"/>
            <a:ext cx="8997847" cy="6024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on Boardroom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Ion Boardroom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>
    <a:extraClrScheme>
      <a:clrScheme name="Ion Boardroom">
        <a:dk1>
          <a:sysClr val="windowText" lastClr="000000"/>
        </a:dk1>
        <a:lt1>
          <a:sysClr val="window" lastClr="FFFFFF"/>
        </a:lt1>
        <a:dk2>
          <a:srgbClr val="3B3059"/>
        </a:dk2>
        <a:lt2>
          <a:srgbClr val="EBEBEB"/>
        </a:lt2>
        <a:accent1>
          <a:srgbClr val="B31166"/>
        </a:accent1>
        <a:accent2>
          <a:srgbClr val="E33D6F"/>
        </a:accent2>
        <a:accent3>
          <a:srgbClr val="E45F3C"/>
        </a:accent3>
        <a:accent4>
          <a:srgbClr val="E9943A"/>
        </a:accent4>
        <a:accent5>
          <a:srgbClr val="9B6BF2"/>
        </a:accent5>
        <a:accent6>
          <a:srgbClr val="D53DD0"/>
        </a:accent6>
        <a:hlink>
          <a:srgbClr val="8F8F8F"/>
        </a:hlink>
        <a:folHlink>
          <a:srgbClr val="A5A5A5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ONLYOFFICE/7.3.3.50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dc:identifier/>
  <dc:language/>
  <cp:lastModifiedBy/>
  <cp:revision>71</cp:revision>
  <dcterms:created xsi:type="dcterms:W3CDTF">2022-09-23T12:25:54Z</dcterms:created>
  <dcterms:modified xsi:type="dcterms:W3CDTF">2023-03-23T02:06:53Z</dcterms:modified>
  <cp:category/>
  <cp:contentStatus/>
  <cp:version/>
</cp:coreProperties>
</file>