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33"/>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0" r:id="rId22"/>
    <p:sldId id="361" r:id="rId23"/>
    <p:sldId id="344" r:id="rId24"/>
    <p:sldId id="343" r:id="rId25"/>
    <p:sldId id="338" r:id="rId26"/>
    <p:sldId id="339" r:id="rId27"/>
    <p:sldId id="340" r:id="rId28"/>
    <p:sldId id="341" r:id="rId29"/>
    <p:sldId id="271" r:id="rId30"/>
    <p:sldId id="327" r:id="rId31"/>
    <p:sldId id="308" r:id="rId32"/>
  </p:sldIdLst>
  <p:sldSz cx="9144000" cy="5143500" type="screen16x9"/>
  <p:notesSz cx="6858000" cy="9144000"/>
  <p:embeddedFontLst>
    <p:embeddedFont>
      <p:font typeface="Microsoft YaHei" panose="020B0503020204020204" pitchFamily="34" charset="-122"/>
      <p:regular r:id="rId34"/>
      <p:bold r:id="rId35"/>
    </p:embeddedFont>
    <p:embeddedFont>
      <p:font typeface="Montserrat" panose="00000500000000000000" pitchFamily="50" charset="0"/>
      <p:regular r:id="rId36"/>
      <p:bold r:id="rId37"/>
      <p:italic r:id="rId38"/>
      <p:boldItalic r:id="rId39"/>
    </p:embeddedFont>
    <p:embeddedFont>
      <p:font typeface="Sarala"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10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620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717630" y="289274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3473758886"/>
              </p:ext>
            </p:extLst>
          </p:nvPr>
        </p:nvGraphicFramePr>
        <p:xfrm>
          <a:off x="219455" y="806735"/>
          <a:ext cx="8611679" cy="4302816"/>
        </p:xfrm>
        <a:graphic>
          <a:graphicData uri="http://schemas.openxmlformats.org/drawingml/2006/table">
            <a:tbl>
              <a:tblPr>
                <a:tableStyleId>{5940675A-B579-460E-94D1-54222C63F5DA}</a:tableStyleId>
              </a:tblPr>
              <a:tblGrid>
                <a:gridCol w="684094">
                  <a:extLst>
                    <a:ext uri="{9D8B030D-6E8A-4147-A177-3AD203B41FA5}">
                      <a16:colId xmlns:a16="http://schemas.microsoft.com/office/drawing/2014/main" val="3443994796"/>
                    </a:ext>
                  </a:extLst>
                </a:gridCol>
                <a:gridCol w="4304379">
                  <a:extLst>
                    <a:ext uri="{9D8B030D-6E8A-4147-A177-3AD203B41FA5}">
                      <a16:colId xmlns:a16="http://schemas.microsoft.com/office/drawing/2014/main" val="986020255"/>
                    </a:ext>
                  </a:extLst>
                </a:gridCol>
                <a:gridCol w="3623206">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input.</a:t>
                      </a:r>
                      <a:endParaRPr lang="en-US" sz="1800" b="0" dirty="0">
                        <a:effectLst/>
                      </a:endParaRPr>
                    </a:p>
                  </a:txBody>
                  <a:tcPr marL="92834" marR="92834" marT="129968" marB="129968" anchor="ctr"/>
                </a:tc>
                <a:tc>
                  <a:txBody>
                    <a:bodyPr/>
                    <a:lstStyle/>
                    <a:p>
                      <a:pPr algn="l" fontAlgn="base"/>
                      <a:r>
                        <a:rPr lang="en-US" sz="1800">
                          <a:effectLst/>
                        </a:rPr>
                        <a:t>raw_input() function takes the input from the user.</a:t>
                      </a:r>
                      <a:endParaRPr lang="en-US" sz="1800" b="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631273">
                <a:tc>
                  <a:txBody>
                    <a:bodyPr/>
                    <a:lstStyle/>
                    <a:p>
                      <a:pPr algn="l" fontAlgn="base"/>
                      <a:r>
                        <a:rPr lang="en-US" sz="1800">
                          <a:effectLst/>
                        </a:rPr>
                        <a:t>3.</a:t>
                      </a:r>
                      <a:endParaRPr lang="en-US" sz="1800" b="0">
                        <a:effectLst/>
                      </a:endParaRPr>
                    </a:p>
                  </a:txBody>
                  <a:tcPr marL="92834" marR="92834" marT="129968" marB="129968" anchor="ctr"/>
                </a:tc>
                <a:tc>
                  <a:txBody>
                    <a:bodyPr/>
                    <a:lstStyle/>
                    <a:p>
                      <a:pPr algn="l" fontAlgn="base"/>
                      <a:r>
                        <a:rPr lang="en-US" sz="1800" dirty="0">
                          <a:effectLst/>
                        </a:rPr>
                        <a:t>It takes only one parameter that is prompt.</a:t>
                      </a:r>
                      <a:endParaRPr lang="en-US" sz="1800" b="0" dirty="0">
                        <a:effectLst/>
                      </a:endParaRPr>
                    </a:p>
                  </a:txBody>
                  <a:tcPr marL="92834" marR="92834" marT="129968" marB="129968" anchor="ctr"/>
                </a:tc>
                <a:tc>
                  <a:txBody>
                    <a:bodyPr/>
                    <a:lstStyle/>
                    <a:p>
                      <a:pPr algn="l" fontAlgn="base"/>
                      <a:r>
                        <a:rPr lang="en-US" sz="1800">
                          <a:effectLst/>
                        </a:rPr>
                        <a:t>It takes only one parameter that is the input.</a:t>
                      </a:r>
                      <a:endParaRPr lang="en-US" sz="1800" b="0">
                        <a:effectLst/>
                      </a:endParaRPr>
                    </a:p>
                  </a:txBody>
                  <a:tcPr marL="92834" marR="92834" marT="129968" marB="129968" anchor="ctr"/>
                </a:tc>
                <a:extLst>
                  <a:ext uri="{0D108BD9-81ED-4DB2-BD59-A6C34878D82A}">
                    <a16:rowId xmlns:a16="http://schemas.microsoft.com/office/drawing/2014/main" val="1560335745"/>
                  </a:ext>
                </a:extLst>
              </a:tr>
              <a:tr h="445604">
                <a:tc>
                  <a:txBody>
                    <a:bodyPr/>
                    <a:lstStyle/>
                    <a:p>
                      <a:pPr algn="l" fontAlgn="base"/>
                      <a:r>
                        <a:rPr lang="en-US" sz="1800">
                          <a:effectLst/>
                        </a:rPr>
                        <a:t>4.</a:t>
                      </a:r>
                      <a:endParaRPr lang="en-US" sz="1800" b="0">
                        <a:effectLst/>
                      </a:endParaRPr>
                    </a:p>
                  </a:txBody>
                  <a:tcPr marL="92834" marR="92834" marT="129968" marB="129968" anchor="ctr"/>
                </a:tc>
                <a:tc>
                  <a:txBody>
                    <a:bodyPr/>
                    <a:lstStyle/>
                    <a:p>
                      <a:pPr algn="l" fontAlgn="base"/>
                      <a:r>
                        <a:rPr lang="en-US" sz="1800" dirty="0">
                          <a:effectLst/>
                        </a:rPr>
                        <a:t>It return the input that it takes.</a:t>
                      </a:r>
                      <a:endParaRPr lang="en-US" sz="1800" b="0" dirty="0">
                        <a:effectLst/>
                      </a:endParaRPr>
                    </a:p>
                  </a:txBody>
                  <a:tcPr marL="92834" marR="92834" marT="129968" marB="129968" anchor="ctr"/>
                </a:tc>
                <a:tc>
                  <a:txBody>
                    <a:bodyPr/>
                    <a:lstStyle/>
                    <a:p>
                      <a:pPr algn="l" fontAlgn="base"/>
                      <a:r>
                        <a:rPr lang="en-US" sz="1800" dirty="0">
                          <a:effectLst/>
                        </a:rPr>
                        <a:t>Its return type is of string.</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a:effectLst/>
                        </a:rPr>
                        <a:t>5.</a:t>
                      </a:r>
                      <a:endParaRPr lang="en-US" sz="1800" b="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version</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File Access Modes</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File Access Modes</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File Access Modes</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949525"/>
          </a:xfrm>
          <a:prstGeom prst="rect">
            <a:avLst/>
          </a:prstGeom>
        </p:spPr>
        <p:txBody>
          <a:bodyPr wrap="square">
            <a:spAutoFit/>
          </a:bodyPr>
          <a:lstStyle/>
          <a:p>
            <a:pPr algn="just">
              <a:lnSpc>
                <a:spcPct val="150000"/>
              </a:lnSpc>
            </a:pPr>
            <a:endParaRPr lang="en-US" sz="1800" dirty="0"/>
          </a:p>
          <a:p>
            <a:pPr algn="just">
              <a:lnSpc>
                <a:spcPct val="150000"/>
              </a:lnSpc>
            </a:pPr>
            <a:r>
              <a:rPr lang="en-US" sz="1800" dirty="0"/>
              <a:t>Write 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endParaRPr lang="en-US" sz="1800" dirty="0"/>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File Access Modes</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Opening a File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Opening a File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a:t>
            </a:r>
            <a:r>
              <a:rPr lang="en-US" sz="2400" dirty="0" smtClean="0">
                <a:solidFill>
                  <a:srgbClr val="2C363A"/>
                </a:solidFill>
              </a:rPr>
              <a:t>closing </a:t>
            </a:r>
            <a:r>
              <a:rPr lang="en-US" sz="2400" dirty="0">
                <a:solidFill>
                  <a:srgbClr val="2C363A"/>
                </a:solidFill>
              </a:rPr>
              <a:t>a File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a:t>
            </a:r>
            <a:r>
              <a:rPr lang="en-US" sz="2400" dirty="0">
                <a:solidFill>
                  <a:srgbClr val="2C363A"/>
                </a:solidFill>
              </a:rPr>
              <a:t>files - Writing to a file</a:t>
            </a: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50700" y="951392"/>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205978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170303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error</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scripts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961030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rgbClr val="2C363A"/>
                </a:solidFill>
              </a:rPr>
              <a:t>Write &amp; run scripts </a:t>
            </a:r>
            <a:r>
              <a:rPr lang="en-US" sz="2400" dirty="0" smtClean="0">
                <a:solidFill>
                  <a:srgbClr val="2C363A"/>
                </a:solidFill>
              </a:rPr>
              <a:t>locally</a:t>
            </a:r>
            <a:endParaRPr sz="2400" dirty="0">
              <a:solidFill>
                <a:schemeClr val="bg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62000" y="1294597"/>
            <a:ext cx="6108700" cy="2169825"/>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r>
              <a:rPr lang="en-US" sz="1800" dirty="0" smtClean="0"/>
              <a:t>Ex: </a:t>
            </a: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304300"/>
            <a:ext cx="7701900" cy="2031325"/>
          </a:xfrm>
          <a:prstGeom prst="rect">
            <a:avLst/>
          </a:prstGeom>
        </p:spPr>
        <p:txBody>
          <a:bodyPr wrap="square">
            <a:spAutoFit/>
          </a:bodyPr>
          <a:lstStyle/>
          <a:p>
            <a:r>
              <a:rPr lang="en-US" sz="1800" dirty="0"/>
              <a:t>Python provides us with two inbuilt functions to read the input from the keyboard</a:t>
            </a:r>
            <a:r>
              <a:rPr lang="en-US" sz="1800" dirty="0" smtClean="0"/>
              <a:t>.</a:t>
            </a:r>
          </a:p>
          <a:p>
            <a:endParaRPr lang="en-US" sz="1800" dirty="0"/>
          </a:p>
          <a:p>
            <a:pPr marL="342900" indent="-342900">
              <a:buFont typeface="+mj-lt"/>
              <a:buAutoNum type="arabicPeriod"/>
            </a:pPr>
            <a:r>
              <a:rPr lang="en-US" sz="1800" b="1" dirty="0" smtClean="0"/>
              <a:t>input</a:t>
            </a:r>
            <a:r>
              <a:rPr lang="en-US" sz="1800" b="1" dirty="0"/>
              <a:t>() </a:t>
            </a:r>
          </a:p>
          <a:p>
            <a:pPr marL="342900" indent="-342900">
              <a:buFont typeface="+mj-lt"/>
              <a:buAutoNum type="arabicPeriod"/>
            </a:pPr>
            <a:r>
              <a:rPr lang="en-US" sz="1800" b="1" dirty="0" err="1" smtClean="0"/>
              <a:t>raw_input</a:t>
            </a:r>
            <a:r>
              <a:rPr lang="en-US" sz="1800" b="1" dirty="0"/>
              <a:t>() functions in </a:t>
            </a:r>
            <a:r>
              <a:rPr lang="en-US" sz="1800" b="1" dirty="0" smtClean="0"/>
              <a:t>Python</a:t>
            </a:r>
          </a:p>
          <a:p>
            <a:endParaRPr lang="en-US" sz="1800" b="1" dirty="0"/>
          </a:p>
          <a:p>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1052708"/>
            <a:ext cx="7701900" cy="1477328"/>
          </a:xfrm>
          <a:prstGeom prst="rect">
            <a:avLst/>
          </a:prstGeom>
        </p:spPr>
        <p:txBody>
          <a:bodyPr wrap="square">
            <a:spAutoFit/>
          </a:bodyPr>
          <a:lstStyle/>
          <a:p>
            <a:r>
              <a:rPr lang="en-US" sz="1800" b="1" dirty="0">
                <a:solidFill>
                  <a:schemeClr val="accent1"/>
                </a:solidFill>
              </a:rPr>
              <a:t>input() </a:t>
            </a:r>
            <a:r>
              <a:rPr lang="en-US" sz="1800" b="1" dirty="0" smtClean="0">
                <a:solidFill>
                  <a:schemeClr val="accent1"/>
                </a:solidFill>
              </a:rPr>
              <a:t>function</a:t>
            </a:r>
          </a:p>
          <a:p>
            <a:r>
              <a:rPr lang="en-US" sz="1800" dirty="0"/>
              <a:t>Python input() function is used to take the values from the user. This function is called to tell the program to stop and wait for the user to input the values. It is a built-in function</a:t>
            </a:r>
            <a:r>
              <a:rPr lang="en-US" sz="1800" b="1" dirty="0"/>
              <a:t>.</a:t>
            </a:r>
          </a:p>
          <a:p>
            <a:endParaRPr lang="en-US" sz="1800" b="1" dirty="0"/>
          </a:p>
        </p:txBody>
      </p:sp>
      <p:sp>
        <p:nvSpPr>
          <p:cNvPr id="5" name="Rectangle 4"/>
          <p:cNvSpPr/>
          <p:nvPr/>
        </p:nvSpPr>
        <p:spPr>
          <a:xfrm>
            <a:off x="854884" y="2496477"/>
            <a:ext cx="7447868" cy="923330"/>
          </a:xfrm>
          <a:prstGeom prst="rect">
            <a:avLst/>
          </a:prstGeom>
        </p:spPr>
        <p:txBody>
          <a:bodyPr wrap="square">
            <a:spAutoFit/>
          </a:bodyPr>
          <a:lstStyle/>
          <a:p>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831944" y="1056532"/>
            <a:ext cx="4028012" cy="3693319"/>
          </a:xfrm>
          <a:prstGeom prst="rect">
            <a:avLst/>
          </a:prstGeom>
        </p:spPr>
        <p:txBody>
          <a:bodyPr wrap="square">
            <a:spAutoFit/>
          </a:bodyPr>
          <a:lstStyle/>
          <a:p>
            <a:r>
              <a:rPr lang="en-US" sz="1800" dirty="0">
                <a:solidFill>
                  <a:schemeClr val="tx1"/>
                </a:solidFill>
              </a:rPr>
              <a:t>val1 = input("Enter the name: ")</a:t>
            </a:r>
          </a:p>
          <a:p>
            <a:r>
              <a:rPr lang="en-US" sz="1800" dirty="0">
                <a:solidFill>
                  <a:schemeClr val="tx1"/>
                </a:solidFill>
              </a:rPr>
              <a:t> </a:t>
            </a:r>
          </a:p>
          <a:p>
            <a:r>
              <a:rPr lang="en-US" sz="1800" dirty="0">
                <a:solidFill>
                  <a:schemeClr val="tx1"/>
                </a:solidFill>
              </a:rPr>
              <a:t># print the type of input value</a:t>
            </a:r>
          </a:p>
          <a:p>
            <a:r>
              <a:rPr lang="en-US" sz="1800" dirty="0">
                <a:solidFill>
                  <a:schemeClr val="tx1"/>
                </a:solidFill>
              </a:rPr>
              <a:t>print(type(val1))</a:t>
            </a:r>
          </a:p>
          <a:p>
            <a:r>
              <a:rPr lang="en-US" sz="1800" dirty="0">
                <a:solidFill>
                  <a:schemeClr val="tx1"/>
                </a:solidFill>
              </a:rPr>
              <a:t>print(val1)</a:t>
            </a:r>
          </a:p>
          <a:p>
            <a:r>
              <a:rPr lang="en-US" sz="1800" dirty="0">
                <a:solidFill>
                  <a:schemeClr val="tx1"/>
                </a:solidFill>
              </a:rPr>
              <a:t> </a:t>
            </a:r>
          </a:p>
          <a:p>
            <a:r>
              <a:rPr lang="en-US" sz="1800" dirty="0">
                <a:solidFill>
                  <a:schemeClr val="tx1"/>
                </a:solidFill>
              </a:rPr>
              <a:t> </a:t>
            </a:r>
          </a:p>
          <a:p>
            <a:r>
              <a:rPr lang="en-US" sz="1800" dirty="0">
                <a:solidFill>
                  <a:schemeClr val="tx1"/>
                </a:solidFill>
              </a:rPr>
              <a:t>val2 = input("Enter the number: ")</a:t>
            </a:r>
          </a:p>
          <a:p>
            <a:r>
              <a:rPr lang="en-US" sz="1800" dirty="0">
                <a:solidFill>
                  <a:schemeClr val="tx1"/>
                </a:solidFill>
              </a:rPr>
              <a:t>print(type(val2))</a:t>
            </a:r>
          </a:p>
          <a:p>
            <a:r>
              <a:rPr lang="en-US" sz="1800" dirty="0">
                <a:solidFill>
                  <a:schemeClr val="tx1"/>
                </a:solidFill>
              </a:rPr>
              <a:t> </a:t>
            </a:r>
          </a:p>
          <a:p>
            <a:r>
              <a:rPr lang="en-US" sz="1800" dirty="0">
                <a:solidFill>
                  <a:schemeClr val="tx1"/>
                </a:solidFill>
              </a:rPr>
              <a:t>val2 = </a:t>
            </a:r>
            <a:r>
              <a:rPr lang="en-US" sz="1800" dirty="0" err="1">
                <a:solidFill>
                  <a:schemeClr val="tx1"/>
                </a:solidFill>
              </a:rPr>
              <a:t>int</a:t>
            </a:r>
            <a:r>
              <a:rPr lang="en-US" sz="1800" dirty="0">
                <a:solidFill>
                  <a:schemeClr val="tx1"/>
                </a:solidFill>
              </a:rPr>
              <a:t>(val2)</a:t>
            </a:r>
          </a:p>
          <a:p>
            <a:r>
              <a:rPr lang="en-US" sz="1800" dirty="0">
                <a:solidFill>
                  <a:schemeClr val="tx1"/>
                </a:solidFill>
              </a:rPr>
              <a:t>print(type(val2))</a:t>
            </a:r>
          </a:p>
          <a:p>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1001667"/>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516683" y="1166434"/>
            <a:ext cx="4028012" cy="2308324"/>
          </a:xfrm>
          <a:prstGeom prst="rect">
            <a:avLst/>
          </a:prstGeom>
        </p:spPr>
        <p:txBody>
          <a:bodyPr wrap="square">
            <a:spAutoFit/>
          </a:bodyPr>
          <a:lstStyle/>
          <a:p>
            <a:r>
              <a:rPr lang="en-US" sz="1800" dirty="0">
                <a:solidFill>
                  <a:schemeClr val="tx1"/>
                </a:solidFill>
              </a:rPr>
              <a:t> </a:t>
            </a:r>
          </a:p>
          <a:p>
            <a:r>
              <a:rPr lang="en-US" sz="1800" dirty="0">
                <a:solidFill>
                  <a:schemeClr val="tx1"/>
                </a:solidFill>
              </a:rPr>
              <a:t>val1 = input("Enter the name: ")</a:t>
            </a:r>
          </a:p>
          <a:p>
            <a:r>
              <a:rPr lang="en-US" sz="1800" dirty="0">
                <a:solidFill>
                  <a:schemeClr val="tx1"/>
                </a:solidFill>
              </a:rPr>
              <a:t>print(type(val1))</a:t>
            </a:r>
          </a:p>
          <a:p>
            <a:r>
              <a:rPr lang="en-US" sz="1800" dirty="0">
                <a:solidFill>
                  <a:schemeClr val="tx1"/>
                </a:solidFill>
              </a:rPr>
              <a:t>print(val1)</a:t>
            </a:r>
          </a:p>
          <a:p>
            <a:r>
              <a:rPr lang="en-US" sz="1800" dirty="0">
                <a:solidFill>
                  <a:schemeClr val="tx1"/>
                </a:solidFill>
              </a:rPr>
              <a:t> </a:t>
            </a:r>
          </a:p>
          <a:p>
            <a:r>
              <a:rPr lang="en-US" sz="1800" dirty="0">
                <a:solidFill>
                  <a:schemeClr val="tx1"/>
                </a:solidFill>
              </a:rPr>
              <a:t>val2 = input("Enter the number: ")</a:t>
            </a:r>
          </a:p>
          <a:p>
            <a:r>
              <a:rPr lang="en-US" sz="1800" dirty="0">
                <a:solidFill>
                  <a:schemeClr val="tx1"/>
                </a:solidFill>
              </a:rPr>
              <a:t>print(type(val2))</a:t>
            </a:r>
          </a:p>
          <a:p>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166434"/>
            <a:ext cx="39433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854884" y="1166434"/>
            <a:ext cx="4572000" cy="2893100"/>
          </a:xfrm>
          <a:prstGeom prst="rect">
            <a:avLst/>
          </a:prstGeom>
        </p:spPr>
        <p:txBody>
          <a:bodyPr>
            <a:spAutoFit/>
          </a:bodyPr>
          <a:lstStyle/>
          <a:p>
            <a:r>
              <a:rPr lang="en-US" dirty="0"/>
              <a:t># Python program to demonstrate</a:t>
            </a:r>
          </a:p>
          <a:p>
            <a:r>
              <a:rPr lang="en-US" dirty="0"/>
              <a:t># input() function in Python2.x</a:t>
            </a:r>
          </a:p>
          <a:p>
            <a:r>
              <a:rPr lang="en-US" dirty="0"/>
              <a:t> </a:t>
            </a:r>
          </a:p>
          <a:p>
            <a:r>
              <a:rPr lang="en-US" dirty="0"/>
              <a:t> </a:t>
            </a:r>
          </a:p>
          <a:p>
            <a:r>
              <a:rPr lang="en-US" dirty="0"/>
              <a:t>val1 = </a:t>
            </a:r>
            <a:r>
              <a:rPr lang="en-US" dirty="0" err="1"/>
              <a:t>raw_input</a:t>
            </a:r>
            <a:r>
              <a:rPr lang="en-US" dirty="0"/>
              <a:t>("Enter the name: ")</a:t>
            </a:r>
          </a:p>
          <a:p>
            <a:r>
              <a:rPr lang="en-US" dirty="0"/>
              <a:t>print(type(val1))</a:t>
            </a:r>
          </a:p>
          <a:p>
            <a:r>
              <a:rPr lang="en-US" dirty="0"/>
              <a:t>print(val1)</a:t>
            </a:r>
          </a:p>
          <a:p>
            <a:r>
              <a:rPr lang="en-US" dirty="0"/>
              <a:t> </a:t>
            </a:r>
          </a:p>
          <a:p>
            <a:r>
              <a:rPr lang="en-US" dirty="0"/>
              <a:t>val2 = </a:t>
            </a:r>
            <a:r>
              <a:rPr lang="en-US" dirty="0" err="1"/>
              <a:t>raw_input</a:t>
            </a:r>
            <a:r>
              <a:rPr lang="en-US" dirty="0"/>
              <a:t>("Enter the number: ")</a:t>
            </a:r>
          </a:p>
          <a:p>
            <a:r>
              <a:rPr lang="en-US" dirty="0"/>
              <a:t>print(type(val2))</a:t>
            </a:r>
          </a:p>
          <a:p>
            <a:r>
              <a:rPr lang="en-US" dirty="0"/>
              <a:t>val2 = </a:t>
            </a:r>
            <a:r>
              <a:rPr lang="en-US" dirty="0" err="1"/>
              <a:t>int</a:t>
            </a:r>
            <a:r>
              <a:rPr lang="en-US" dirty="0"/>
              <a:t>(val2)</a:t>
            </a:r>
          </a:p>
          <a:p>
            <a:r>
              <a:rPr lang="en-US" dirty="0"/>
              <a:t>print(type(val2))</a:t>
            </a:r>
          </a:p>
          <a:p>
            <a:r>
              <a:rPr lang="en-US"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786678"/>
            <a:ext cx="4284262" cy="396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4865</TotalTime>
  <Words>1677</Words>
  <Application>Microsoft Office PowerPoint</Application>
  <PresentationFormat>On-screen Show (16:9)</PresentationFormat>
  <Paragraphs>195</Paragraphs>
  <Slides>31</Slides>
  <Notes>30</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Microsoft YaHei</vt:lpstr>
      <vt:lpstr>Montserrat</vt:lpstr>
      <vt:lpstr>Lato</vt:lpstr>
      <vt:lpstr>Sarala</vt:lpstr>
      <vt:lpstr>Work Sans ExtraBold</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Read and write files - Reading from a file </vt:lpstr>
      <vt:lpstr>Handle File error</vt:lpstr>
      <vt:lpstr>Import Local scripts</vt:lpstr>
      <vt:lpstr>Reading and loading text, csv data files using python</vt:lpstr>
      <vt:lpstr>Using Modules from standard library &amp; third party</vt:lpstr>
      <vt:lpstr>Debugging python code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291</cp:revision>
  <dcterms:modified xsi:type="dcterms:W3CDTF">2022-08-24T03:22:18Z</dcterms:modified>
</cp:coreProperties>
</file>