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Questrial" pitchFamily="2" charset="0"/>
      <p:regular r:id="rId14"/>
    </p:embeddedFont>
    <p:embeddedFont>
      <p:font typeface="Raleway" panose="020B0604020202020204"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39D595-F216-4F36-80B2-1C774F2EDB31}">
  <a:tblStyle styleId="{3639D595-F216-4F36-80B2-1C774F2EDB31}"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1A64A77-7CBE-4C8E-9C3E-B5031A5C1DAF}"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sz="3600" dirty="0">
                <a:solidFill>
                  <a:schemeClr val="dk1"/>
                </a:solidFill>
                <a:latin typeface="Questrial"/>
                <a:ea typeface="Questrial"/>
                <a:cs typeface="Questrial"/>
                <a:sym typeface="Questrial"/>
              </a:rPr>
              <a:t>Integrating Data Science with Existing e-Commerce business – Challenges and Opportunities </a:t>
            </a:r>
            <a:endParaRPr sz="3600" dirty="0">
              <a:solidFill>
                <a:schemeClr val="dk1"/>
              </a:solidFill>
              <a:latin typeface="Questrial"/>
              <a:ea typeface="Questrial"/>
              <a:cs typeface="Questrial"/>
              <a:sym typeface="Questrial"/>
            </a:endParaRPr>
          </a:p>
        </p:txBody>
      </p:sp>
      <p:sp>
        <p:nvSpPr>
          <p:cNvPr id="112" name="Google Shape;112;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b="1" dirty="0">
                <a:solidFill>
                  <a:schemeClr val="dk1"/>
                </a:solidFill>
                <a:latin typeface="Questrial"/>
                <a:ea typeface="Questrial"/>
                <a:cs typeface="Questrial"/>
                <a:sym typeface="Questrial"/>
              </a:rPr>
              <a:t>Sagarika Shukla	</a:t>
            </a:r>
          </a:p>
          <a:p>
            <a:pPr marL="0" lvl="0" indent="0" algn="l" rtl="0">
              <a:lnSpc>
                <a:spcPct val="100000"/>
              </a:lnSpc>
              <a:spcBef>
                <a:spcPts val="0"/>
              </a:spcBef>
              <a:spcAft>
                <a:spcPts val="0"/>
              </a:spcAft>
              <a:buSzPts val="1600"/>
              <a:buNone/>
            </a:pPr>
            <a:r>
              <a:rPr lang="en-US" b="1" dirty="0">
                <a:solidFill>
                  <a:schemeClr val="dk1"/>
                </a:solidFill>
                <a:latin typeface="Questrial"/>
                <a:ea typeface="Questrial"/>
                <a:cs typeface="Questrial"/>
                <a:sym typeface="Questrial"/>
              </a:rPr>
              <a:t>10-Jan-24</a:t>
            </a:r>
            <a:endParaRPr b="1" dirty="0">
              <a:solidFill>
                <a:schemeClr val="dk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Candidate Data Science Projects</a:t>
            </a:r>
            <a:endParaRPr sz="21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1703823358"/>
              </p:ext>
            </p:extLst>
          </p:nvPr>
        </p:nvGraphicFramePr>
        <p:xfrm>
          <a:off x="572450" y="1164500"/>
          <a:ext cx="7999100" cy="3480309"/>
        </p:xfrm>
        <a:graphic>
          <a:graphicData uri="http://schemas.openxmlformats.org/drawingml/2006/table">
            <a:tbl>
              <a:tblPr>
                <a:noFill/>
                <a:tableStyleId>{3639D595-F216-4F36-80B2-1C774F2EDB31}</a:tableStyleId>
              </a:tblPr>
              <a:tblGrid>
                <a:gridCol w="1756475">
                  <a:extLst>
                    <a:ext uri="{9D8B030D-6E8A-4147-A177-3AD203B41FA5}">
                      <a16:colId xmlns:a16="http://schemas.microsoft.com/office/drawing/2014/main" val="20000"/>
                    </a:ext>
                  </a:extLst>
                </a:gridCol>
                <a:gridCol w="1619600">
                  <a:extLst>
                    <a:ext uri="{9D8B030D-6E8A-4147-A177-3AD203B41FA5}">
                      <a16:colId xmlns:a16="http://schemas.microsoft.com/office/drawing/2014/main" val="20001"/>
                    </a:ext>
                  </a:extLst>
                </a:gridCol>
                <a:gridCol w="4623025">
                  <a:extLst>
                    <a:ext uri="{9D8B030D-6E8A-4147-A177-3AD203B41FA5}">
                      <a16:colId xmlns:a16="http://schemas.microsoft.com/office/drawing/2014/main" val="20002"/>
                    </a:ext>
                  </a:extLst>
                </a:gridCol>
              </a:tblGrid>
              <a:tr h="752475">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Functional Area</a:t>
                      </a: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Project Description</a:t>
                      </a: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1:</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Delivery Date Prediction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Supply Chain Management</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To use regression techniques to predict the delivery date and ensure predicted date deadlines are met</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2:</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0" u="none" strike="noStrike" cap="none" dirty="0">
                          <a:latin typeface="Questrial"/>
                          <a:ea typeface="Questrial"/>
                          <a:cs typeface="Questrial"/>
                          <a:sym typeface="Questrial"/>
                        </a:rPr>
                        <a:t>Price Optimization</a:t>
                      </a:r>
                      <a:endParaRPr sz="1000" b="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Marketing and 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Maximize profits by volumes and higher revenues using dynamic pricing model</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3:</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US" sz="1000" u="none" strike="noStrike" cap="none" dirty="0">
                          <a:latin typeface="Questrial"/>
                          <a:ea typeface="Questrial"/>
                          <a:cs typeface="Questrial"/>
                          <a:sym typeface="Questrial"/>
                        </a:rPr>
                        <a:t>Customer Acquisition and Cost Optimization</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1000" u="none" strike="noStrike" cap="none" dirty="0">
                          <a:latin typeface="Questrial"/>
                          <a:ea typeface="Questrial"/>
                          <a:cs typeface="Questrial"/>
                          <a:sym typeface="Questrial"/>
                        </a:rPr>
                        <a:t>Marketing &amp; 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Identify the ideal budget for the marketing team to acquire new customers using metrics including Life Time Value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4:</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Sentiment Analysis</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Quality and Customer Service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Identify whether the customer is happy / unhappy with the product and services. Understand and help tackle subjective and objective feedback</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5:</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Customer Churn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Marketing &amp; 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Though difficult to build a customer churn model with currently available data, identify key data points to consider for building a model in the future.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6:</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Fraud Detection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Though t</a:t>
                      </a:r>
                      <a:r>
                        <a:rPr lang="en-IN" sz="1000" u="none" strike="noStrike" cap="none" dirty="0">
                          <a:latin typeface="Questrial"/>
                          <a:ea typeface="Questrial"/>
                          <a:cs typeface="Questrial"/>
                          <a:sym typeface="Questrial"/>
                        </a:rPr>
                        <a:t>he</a:t>
                      </a:r>
                      <a:r>
                        <a:rPr lang="en" sz="1000" u="none" strike="noStrike" cap="none" dirty="0">
                          <a:latin typeface="Questrial"/>
                          <a:ea typeface="Questrial"/>
                          <a:cs typeface="Questrial"/>
                          <a:sym typeface="Questrial"/>
                        </a:rPr>
                        <a:t> credit card company is the primary target for fraudsters, understanding and building systems data that can help in detecting payment frauds are important for the company brand value.  </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a:latin typeface="Questrial"/>
                <a:ea typeface="Questrial"/>
                <a:cs typeface="Questrial"/>
                <a:sym typeface="Questrial"/>
              </a:rPr>
              <a:t>Strategic Value</a:t>
            </a:r>
            <a:endParaRPr sz="1300" b="1">
              <a:latin typeface="Questrial"/>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Feasibility + Complexity</a:t>
            </a:r>
            <a:endParaRPr b="1">
              <a:latin typeface="Questrial"/>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a:latin typeface="Questrial"/>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a:solidFill>
                  <a:schemeClr val="dk1"/>
                </a:solidFill>
                <a:latin typeface="Questrial"/>
                <a:ea typeface="Questrial"/>
                <a:cs typeface="Questrial"/>
                <a:sym typeface="Questrial"/>
              </a:rPr>
              <a:t>C</a:t>
            </a:r>
            <a:r>
              <a:rPr lang="en" sz="1200" i="0" u="none" strike="noStrike" cap="none">
                <a:solidFill>
                  <a:schemeClr val="dk1"/>
                </a:solidFill>
                <a:latin typeface="Questrial"/>
                <a:ea typeface="Questrial"/>
                <a:cs typeface="Questrial"/>
                <a:sym typeface="Questrial"/>
              </a:rPr>
              <a:t>omplete the Data Science Opportunity Matrix below by modeling each of the six projects in terms of feasibility</a:t>
            </a:r>
            <a:r>
              <a:rPr lang="en" sz="1200">
                <a:solidFill>
                  <a:schemeClr val="dk1"/>
                </a:solidFill>
                <a:latin typeface="Questrial"/>
                <a:ea typeface="Questrial"/>
                <a:cs typeface="Questrial"/>
                <a:sym typeface="Questrial"/>
              </a:rPr>
              <a:t>, complexity, strategic and</a:t>
            </a:r>
            <a:r>
              <a:rPr lang="en" sz="1200" i="0" u="none" strike="noStrike" cap="none">
                <a:solidFill>
                  <a:schemeClr val="dk1"/>
                </a:solidFill>
                <a:latin typeface="Questrial"/>
                <a:ea typeface="Questrial"/>
                <a:cs typeface="Questrial"/>
                <a:sym typeface="Questrial"/>
              </a:rPr>
              <a:t> business value impact</a:t>
            </a:r>
            <a:r>
              <a:rPr lang="en" sz="1200">
                <a:solidFill>
                  <a:schemeClr val="dk1"/>
                </a:solidFill>
                <a:latin typeface="Questrial"/>
                <a:ea typeface="Questrial"/>
                <a:cs typeface="Questrial"/>
                <a:sym typeface="Questrial"/>
              </a:rPr>
              <a:t>.</a:t>
            </a:r>
            <a:endParaRPr sz="1500" i="0" u="none" strike="noStrike" cap="none">
              <a:solidFill>
                <a:srgbClr val="000000"/>
              </a:solidFill>
              <a:latin typeface="Questrial"/>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3712926688"/>
              </p:ext>
            </p:extLst>
          </p:nvPr>
        </p:nvGraphicFramePr>
        <p:xfrm>
          <a:off x="6265475" y="1409070"/>
          <a:ext cx="2791700" cy="1026073"/>
        </p:xfrm>
        <a:graphic>
          <a:graphicData uri="http://schemas.openxmlformats.org/drawingml/2006/table">
            <a:tbl>
              <a:tblPr>
                <a:noFill/>
                <a:tableStyleId>{01A64A77-7CBE-4C8E-9C3E-B5031A5C1DAF}</a:tableStyleId>
              </a:tblPr>
              <a:tblGrid>
                <a:gridCol w="614925">
                  <a:extLst>
                    <a:ext uri="{9D8B030D-6E8A-4147-A177-3AD203B41FA5}">
                      <a16:colId xmlns:a16="http://schemas.microsoft.com/office/drawing/2014/main" val="20000"/>
                    </a:ext>
                  </a:extLst>
                </a:gridCol>
                <a:gridCol w="946950">
                  <a:extLst>
                    <a:ext uri="{9D8B030D-6E8A-4147-A177-3AD203B41FA5}">
                      <a16:colId xmlns:a16="http://schemas.microsoft.com/office/drawing/2014/main" val="20001"/>
                    </a:ext>
                  </a:extLst>
                </a:gridCol>
                <a:gridCol w="1229825">
                  <a:extLst>
                    <a:ext uri="{9D8B030D-6E8A-4147-A177-3AD203B41FA5}">
                      <a16:colId xmlns:a16="http://schemas.microsoft.com/office/drawing/2014/main" val="20002"/>
                    </a:ext>
                  </a:extLst>
                </a:gridCol>
              </a:tblGrid>
              <a:tr h="84710">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1:</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[Delivery Date Prediction]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2:</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[Price Optimization]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185648">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3:</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[CACO]</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4:</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[Sentiment Analysis]</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352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5:</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[Customer Churn]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6:</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[Fraud Detection]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a:latin typeface="Questrial"/>
                <a:ea typeface="Questrial"/>
                <a:cs typeface="Questrial"/>
                <a:sym typeface="Questrial"/>
              </a:rPr>
              <a:t>Business Value</a:t>
            </a:r>
            <a:endParaRPr sz="900" b="1" i="0" u="sng" strike="noStrike" cap="none">
              <a:solidFill>
                <a:srgbClr val="000000"/>
              </a:solidFill>
              <a:latin typeface="Questrial"/>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Low</a:t>
            </a:r>
            <a:endParaRPr sz="1100" i="0" u="none" strike="noStrike" cap="none">
              <a:solidFill>
                <a:srgbClr val="000000"/>
              </a:solidFill>
              <a:latin typeface="Questrial"/>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Medium</a:t>
            </a:r>
            <a:endParaRPr sz="1100" i="0" u="none" strike="noStrike" cap="none">
              <a:solidFill>
                <a:srgbClr val="000000"/>
              </a:solidFill>
              <a:latin typeface="Questrial"/>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High</a:t>
            </a:r>
            <a:endParaRPr sz="1100" i="0" u="none" strike="noStrike" cap="none">
              <a:solidFill>
                <a:srgbClr val="000000"/>
              </a:solidFill>
              <a:latin typeface="Questrial"/>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42" name="Google Shape;142;p27"/>
          <p:cNvSpPr/>
          <p:nvPr/>
        </p:nvSpPr>
        <p:spPr>
          <a:xfrm>
            <a:off x="2052315" y="174092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P1</a:t>
            </a:r>
            <a:endParaRPr sz="900" b="1" i="0" u="none" strike="noStrike" cap="none" dirty="0">
              <a:solidFill>
                <a:srgbClr val="000000"/>
              </a:solidFill>
              <a:latin typeface="Questrial"/>
              <a:ea typeface="Questrial"/>
              <a:cs typeface="Questrial"/>
              <a:sym typeface="Questrial"/>
            </a:endParaRPr>
          </a:p>
        </p:txBody>
      </p:sp>
      <p:sp>
        <p:nvSpPr>
          <p:cNvPr id="143" name="Google Shape;143;p27"/>
          <p:cNvSpPr/>
          <p:nvPr/>
        </p:nvSpPr>
        <p:spPr>
          <a:xfrm>
            <a:off x="5214198" y="2916074"/>
            <a:ext cx="165298" cy="18812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700" b="1" dirty="0">
                <a:latin typeface="Questrial"/>
                <a:ea typeface="Questrial"/>
                <a:cs typeface="Questrial"/>
                <a:sym typeface="Questrial"/>
              </a:rPr>
              <a:t>P</a:t>
            </a:r>
            <a:r>
              <a:rPr lang="en" sz="700" b="1" i="0" u="none" strike="noStrike" cap="none" dirty="0">
                <a:solidFill>
                  <a:srgbClr val="000000"/>
                </a:solidFill>
                <a:latin typeface="Questrial"/>
                <a:ea typeface="Questrial"/>
                <a:cs typeface="Questrial"/>
                <a:sym typeface="Questrial"/>
              </a:rPr>
              <a:t>4</a:t>
            </a:r>
            <a:endParaRPr sz="700" b="1" i="0" u="none" strike="noStrike" cap="none" dirty="0">
              <a:solidFill>
                <a:srgbClr val="000000"/>
              </a:solidFill>
              <a:latin typeface="Questrial"/>
              <a:ea typeface="Questrial"/>
              <a:cs typeface="Questrial"/>
              <a:sym typeface="Questrial"/>
            </a:endParaRPr>
          </a:p>
        </p:txBody>
      </p:sp>
      <p:sp>
        <p:nvSpPr>
          <p:cNvPr id="144" name="Google Shape;144;p27"/>
          <p:cNvSpPr/>
          <p:nvPr/>
        </p:nvSpPr>
        <p:spPr>
          <a:xfrm>
            <a:off x="1814004" y="3732194"/>
            <a:ext cx="168000" cy="143458"/>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IN" sz="800" b="1" i="0" u="none" strike="noStrike" cap="none" dirty="0">
                <a:solidFill>
                  <a:srgbClr val="000000"/>
                </a:solidFill>
                <a:latin typeface="Questrial"/>
                <a:ea typeface="Questrial"/>
                <a:cs typeface="Questrial"/>
                <a:sym typeface="Questrial"/>
              </a:rPr>
              <a:t>P5</a:t>
            </a:r>
            <a:endParaRPr sz="800" b="1" i="0" u="none" strike="noStrike" cap="none" dirty="0">
              <a:solidFill>
                <a:srgbClr val="000000"/>
              </a:solidFill>
              <a:latin typeface="Questrial"/>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Copy and edit these to represent each of your projects ("P1" = "Project 1" and so forth)</a:t>
            </a:r>
            <a:endParaRPr sz="1400" b="1" i="0" u="none" strike="noStrike" cap="none">
              <a:solidFill>
                <a:srgbClr val="000000"/>
              </a:solidFill>
              <a:latin typeface="Lato"/>
              <a:ea typeface="Lato"/>
              <a:cs typeface="Lato"/>
              <a:sym typeface="Lato"/>
            </a:endParaRPr>
          </a:p>
        </p:txBody>
      </p:sp>
      <p:sp>
        <p:nvSpPr>
          <p:cNvPr id="26" name="Google Shape;143;p27">
            <a:extLst>
              <a:ext uri="{FF2B5EF4-FFF2-40B4-BE49-F238E27FC236}">
                <a16:creationId xmlns:a16="http://schemas.microsoft.com/office/drawing/2014/main" id="{C7256F12-874C-4712-965A-E348DCD5CC55}"/>
              </a:ext>
            </a:extLst>
          </p:cNvPr>
          <p:cNvSpPr/>
          <p:nvPr/>
        </p:nvSpPr>
        <p:spPr>
          <a:xfrm>
            <a:off x="4801404" y="3104200"/>
            <a:ext cx="177592" cy="15922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800" b="1" i="0" u="none" strike="noStrike" cap="none" dirty="0">
                <a:solidFill>
                  <a:srgbClr val="000000"/>
                </a:solidFill>
                <a:latin typeface="Questrial"/>
                <a:ea typeface="Questrial"/>
                <a:cs typeface="Questrial"/>
                <a:sym typeface="Questrial"/>
              </a:rPr>
              <a:t>P6</a:t>
            </a:r>
            <a:endParaRPr sz="800" b="1" i="0" u="none" strike="noStrike" cap="none" dirty="0">
              <a:solidFill>
                <a:srgbClr val="000000"/>
              </a:solidFill>
              <a:latin typeface="Questrial"/>
              <a:ea typeface="Questrial"/>
              <a:cs typeface="Questrial"/>
              <a:sym typeface="Questrial"/>
            </a:endParaRPr>
          </a:p>
        </p:txBody>
      </p:sp>
      <p:sp>
        <p:nvSpPr>
          <p:cNvPr id="29" name="Google Shape;142;p27">
            <a:extLst>
              <a:ext uri="{FF2B5EF4-FFF2-40B4-BE49-F238E27FC236}">
                <a16:creationId xmlns:a16="http://schemas.microsoft.com/office/drawing/2014/main" id="{9B270F11-394E-4BAE-9A57-9A9C1DF2C0A6}"/>
              </a:ext>
            </a:extLst>
          </p:cNvPr>
          <p:cNvSpPr/>
          <p:nvPr/>
        </p:nvSpPr>
        <p:spPr>
          <a:xfrm>
            <a:off x="4435300" y="1742224"/>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P3</a:t>
            </a:r>
            <a:endParaRPr sz="900" b="1" i="0" u="none" strike="noStrike" cap="none" dirty="0">
              <a:solidFill>
                <a:srgbClr val="000000"/>
              </a:solidFill>
              <a:latin typeface="Questrial"/>
              <a:ea typeface="Questrial"/>
              <a:cs typeface="Questrial"/>
              <a:sym typeface="Questrial"/>
            </a:endParaRPr>
          </a:p>
        </p:txBody>
      </p:sp>
      <p:sp>
        <p:nvSpPr>
          <p:cNvPr id="30" name="Google Shape;142;p27">
            <a:extLst>
              <a:ext uri="{FF2B5EF4-FFF2-40B4-BE49-F238E27FC236}">
                <a16:creationId xmlns:a16="http://schemas.microsoft.com/office/drawing/2014/main" id="{D8FFAA27-0A61-47F3-B991-0A320BE67F39}"/>
              </a:ext>
            </a:extLst>
          </p:cNvPr>
          <p:cNvSpPr/>
          <p:nvPr/>
        </p:nvSpPr>
        <p:spPr>
          <a:xfrm>
            <a:off x="4978996" y="1213470"/>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P2</a:t>
            </a:r>
            <a:endParaRPr sz="900" b="1" i="0" u="none" strike="noStrike" cap="none" dirty="0">
              <a:solidFill>
                <a:srgbClr val="000000"/>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3260915590"/>
              </p:ext>
            </p:extLst>
          </p:nvPr>
        </p:nvGraphicFramePr>
        <p:xfrm>
          <a:off x="214350" y="1024400"/>
          <a:ext cx="8589625" cy="2306385"/>
        </p:xfrm>
        <a:graphic>
          <a:graphicData uri="http://schemas.openxmlformats.org/drawingml/2006/table">
            <a:tbl>
              <a:tblPr>
                <a:noFill/>
                <a:tableStyleId>{3639D595-F216-4F36-80B2-1C774F2EDB31}</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a:latin typeface="Questrial"/>
                          <a:ea typeface="Questrial"/>
                          <a:cs typeface="Questrial"/>
                          <a:sym typeface="Questrial"/>
                        </a:rPr>
                        <a:t>Order</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Project</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Data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Infrastructure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Complexity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Strategic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Business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1=Small; 5=Large</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First</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Delivery Date Prediction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[13]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[14]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[3746.05]</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Second</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6: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Price Optimization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[3.8]</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[12.33]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[14]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[544.88]</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Highest-Priority Data Science Projects </a:t>
            </a:r>
            <a:endParaRPr sz="2100" b="1"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a:solidFill>
                  <a:schemeClr val="dk1"/>
                </a:solidFill>
                <a:latin typeface="Questrial"/>
                <a:ea typeface="Questrial"/>
                <a:cs typeface="Questrial"/>
                <a:sym typeface="Questrial"/>
              </a:rPr>
              <a:t>Complete the “Data Science Road Map” below with the first four data science projects chosen for implementation.</a:t>
            </a:r>
            <a:endParaRPr sz="1200"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a:solidFill>
                <a:srgbClr val="000000"/>
              </a:solidFill>
              <a:latin typeface="Questrial"/>
              <a:ea typeface="Questrial"/>
              <a:cs typeface="Questrial"/>
              <a:sym typeface="Questrial"/>
            </a:endParaRPr>
          </a:p>
        </p:txBody>
      </p:sp>
      <p:sp>
        <p:nvSpPr>
          <p:cNvPr id="158" name="Google Shape;158;p29"/>
          <p:cNvSpPr/>
          <p:nvPr/>
        </p:nvSpPr>
        <p:spPr>
          <a:xfrm>
            <a:off x="4318750" y="1395900"/>
            <a:ext cx="4488000" cy="701972"/>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900" dirty="0">
                <a:latin typeface="Questrial"/>
                <a:ea typeface="Questrial"/>
                <a:cs typeface="Questrial"/>
                <a:sym typeface="Questrial"/>
              </a:rPr>
              <a:t>Solid evidence is available with the management on actual delivery dates and t</a:t>
            </a:r>
            <a:r>
              <a:rPr lang="en-IN" sz="900" dirty="0">
                <a:latin typeface="Questrial"/>
                <a:ea typeface="Questrial"/>
                <a:cs typeface="Questrial"/>
                <a:sym typeface="Questrial"/>
              </a:rPr>
              <a:t>he</a:t>
            </a:r>
            <a:r>
              <a:rPr lang="en" sz="900" dirty="0">
                <a:latin typeface="Questrial"/>
                <a:ea typeface="Questrial"/>
                <a:cs typeface="Questrial"/>
                <a:sym typeface="Questrial"/>
              </a:rPr>
              <a:t> cost of warehousing. It is good to build a solution that is a low-hanging fruit, where the management can see immediate benefits. The DS team which is new will have sufficient data to validate and adopt the model further after deployment. </a:t>
            </a:r>
            <a:endParaRPr i="0" u="none" strike="noStrike" cap="none" dirty="0">
              <a:solidFill>
                <a:srgbClr val="000000"/>
              </a:solidFill>
              <a:latin typeface="Questrial"/>
              <a:ea typeface="Questrial"/>
              <a:cs typeface="Questrial"/>
              <a:sym typeface="Questrial"/>
            </a:endParaRPr>
          </a:p>
        </p:txBody>
      </p:sp>
      <p:sp>
        <p:nvSpPr>
          <p:cNvPr id="159" name="Google Shape;159;p29"/>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1:</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[Delivery Date Prediction]</a:t>
            </a:r>
            <a:endParaRPr sz="1700" i="0" u="none" strike="noStrike" cap="none" dirty="0">
              <a:solidFill>
                <a:srgbClr val="000000"/>
              </a:solidFill>
              <a:latin typeface="Questrial"/>
              <a:ea typeface="Questrial"/>
              <a:cs typeface="Questrial"/>
              <a:sym typeface="Questrial"/>
            </a:endParaRPr>
          </a:p>
        </p:txBody>
      </p:sp>
      <p:sp>
        <p:nvSpPr>
          <p:cNvPr id="160" name="Google Shape;160;p29"/>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6:</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[Price Optimisation]</a:t>
            </a:r>
            <a:endParaRPr sz="1700" i="0" u="none" strike="noStrike" cap="none" dirty="0">
              <a:solidFill>
                <a:srgbClr val="000000"/>
              </a:solidFill>
              <a:latin typeface="Questrial"/>
              <a:ea typeface="Questrial"/>
              <a:cs typeface="Questrial"/>
              <a:sym typeface="Questrial"/>
            </a:endParaRPr>
          </a:p>
        </p:txBody>
      </p:sp>
      <p:sp>
        <p:nvSpPr>
          <p:cNvPr id="161" name="Google Shape;161;p29"/>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2:</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[Sentiment Analysis]</a:t>
            </a:r>
            <a:endParaRPr sz="1700" i="0" u="none" strike="noStrike" cap="none" dirty="0">
              <a:solidFill>
                <a:srgbClr val="000000"/>
              </a:solidFill>
              <a:latin typeface="Questrial"/>
              <a:ea typeface="Questrial"/>
              <a:cs typeface="Questrial"/>
              <a:sym typeface="Questrial"/>
            </a:endParaRPr>
          </a:p>
        </p:txBody>
      </p:sp>
      <p:sp>
        <p:nvSpPr>
          <p:cNvPr id="162" name="Google Shape;162;p29"/>
          <p:cNvSpPr/>
          <p:nvPr/>
        </p:nvSpPr>
        <p:spPr>
          <a:xfrm>
            <a:off x="1120600" y="3734066"/>
            <a:ext cx="3030300" cy="788697"/>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4:</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[Customer Acquisition Cost Optimisation]</a:t>
            </a:r>
            <a:endParaRPr sz="1700" i="0" u="none" strike="noStrike" cap="none" dirty="0">
              <a:solidFill>
                <a:srgbClr val="000000"/>
              </a:solidFill>
              <a:latin typeface="Questrial"/>
              <a:ea typeface="Questrial"/>
              <a:cs typeface="Questrial"/>
              <a:sym typeface="Questrial"/>
            </a:endParaRP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1</a:t>
            </a:r>
            <a:endParaRPr sz="2000" i="0" u="none" strike="noStrike" cap="none">
              <a:solidFill>
                <a:srgbClr val="000000"/>
              </a:solidFill>
              <a:latin typeface="Questrial"/>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a:t>
            </a:r>
            <a:endParaRPr sz="1400" i="0" u="sng" strike="noStrike" cap="none">
              <a:solidFill>
                <a:srgbClr val="000000"/>
              </a:solidFill>
              <a:latin typeface="Questrial"/>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Project</a:t>
            </a:r>
            <a:endParaRPr sz="1400" i="0" u="sng" strike="noStrike" cap="none">
              <a:solidFill>
                <a:srgbClr val="000000"/>
              </a:solidFill>
              <a:latin typeface="Questrial"/>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 Justification</a:t>
            </a:r>
            <a:endParaRPr sz="1400" i="0" u="sng" strike="noStrike" cap="none">
              <a:solidFill>
                <a:srgbClr val="000000"/>
              </a:solidFill>
              <a:latin typeface="Questrial"/>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2</a:t>
            </a:r>
            <a:endParaRPr sz="2000" i="0" u="none" strike="noStrike" cap="none">
              <a:solidFill>
                <a:srgbClr val="000000"/>
              </a:solidFill>
              <a:latin typeface="Questrial"/>
              <a:ea typeface="Questrial"/>
              <a:cs typeface="Questrial"/>
              <a:sym typeface="Questrial"/>
            </a:endParaRPr>
          </a:p>
        </p:txBody>
      </p:sp>
      <p:sp>
        <p:nvSpPr>
          <p:cNvPr id="168" name="Google Shape;168;p29"/>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3</a:t>
            </a:r>
            <a:endParaRPr sz="2000" i="0" u="none" strike="noStrike" cap="none">
              <a:solidFill>
                <a:srgbClr val="000000"/>
              </a:solidFill>
              <a:latin typeface="Questrial"/>
              <a:ea typeface="Questrial"/>
              <a:cs typeface="Questrial"/>
              <a:sym typeface="Questrial"/>
            </a:endParaRPr>
          </a:p>
        </p:txBody>
      </p:sp>
      <p:sp>
        <p:nvSpPr>
          <p:cNvPr id="169" name="Google Shape;169;p29"/>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4</a:t>
            </a:r>
            <a:endParaRPr sz="2000" i="0" u="none" strike="noStrike" cap="none">
              <a:solidFill>
                <a:srgbClr val="000000"/>
              </a:solidFill>
              <a:latin typeface="Questrial"/>
              <a:ea typeface="Questrial"/>
              <a:cs typeface="Questrial"/>
              <a:sym typeface="Questrial"/>
            </a:endParaRPr>
          </a:p>
        </p:txBody>
      </p:sp>
      <p:sp>
        <p:nvSpPr>
          <p:cNvPr id="170" name="Google Shape;170;p29"/>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900" i="0" u="none" strike="noStrike" cap="none" dirty="0">
                <a:solidFill>
                  <a:srgbClr val="000000"/>
                </a:solidFill>
                <a:latin typeface="Questrial"/>
                <a:ea typeface="Questrial"/>
                <a:cs typeface="Questrial"/>
                <a:sym typeface="Questrial"/>
              </a:rPr>
              <a:t>Though there are lot of concerns regarding t</a:t>
            </a:r>
            <a:r>
              <a:rPr lang="en-IN" sz="900" i="0" u="none" strike="noStrike" cap="none" dirty="0">
                <a:solidFill>
                  <a:srgbClr val="000000"/>
                </a:solidFill>
                <a:latin typeface="Questrial"/>
                <a:ea typeface="Questrial"/>
                <a:cs typeface="Questrial"/>
                <a:sym typeface="Questrial"/>
              </a:rPr>
              <a:t>he comments being in Portuguese, a number of tools and translators are available </a:t>
            </a:r>
            <a:r>
              <a:rPr lang="en-IN" sz="900" dirty="0">
                <a:latin typeface="Questrial"/>
                <a:ea typeface="Questrial"/>
                <a:cs typeface="Questrial"/>
                <a:sym typeface="Questrial"/>
              </a:rPr>
              <a:t>as libraries. Popular libraries include NLTK and Polyglot</a:t>
            </a:r>
            <a:r>
              <a:rPr lang="en" sz="900" dirty="0">
                <a:latin typeface="Questrial"/>
                <a:ea typeface="Questrial"/>
                <a:cs typeface="Questrial"/>
                <a:sym typeface="Questrial"/>
              </a:rPr>
              <a:t>. Google and Amazon offer very good translation libraries. </a:t>
            </a:r>
            <a:endParaRPr sz="900" i="0" u="none" strike="noStrike" cap="none" dirty="0">
              <a:solidFill>
                <a:srgbClr val="000000"/>
              </a:solidFill>
              <a:latin typeface="Questrial"/>
              <a:ea typeface="Questrial"/>
              <a:cs typeface="Questrial"/>
              <a:sym typeface="Questrial"/>
            </a:endParaRPr>
          </a:p>
        </p:txBody>
      </p:sp>
      <p:sp>
        <p:nvSpPr>
          <p:cNvPr id="171" name="Google Shape;171;p29"/>
          <p:cNvSpPr/>
          <p:nvPr/>
        </p:nvSpPr>
        <p:spPr>
          <a:xfrm>
            <a:off x="4318750" y="2195971"/>
            <a:ext cx="4488000" cy="70197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900" dirty="0">
                <a:latin typeface="Questrial"/>
                <a:ea typeface="Questrial"/>
                <a:cs typeface="Questrial"/>
                <a:sym typeface="Questrial"/>
              </a:rPr>
              <a:t>Based on feedback given by customers, it can be concluded that customers are generally happy with the services but however price plays a critical psychological point and becomes the first pain point for most customers to churn</a:t>
            </a:r>
            <a:endParaRPr i="0" u="none" strike="noStrike" cap="none" dirty="0">
              <a:solidFill>
                <a:srgbClr val="000000"/>
              </a:solidFill>
              <a:latin typeface="Questrial"/>
              <a:ea typeface="Questrial"/>
              <a:cs typeface="Questrial"/>
              <a:sym typeface="Questrial"/>
            </a:endParaRPr>
          </a:p>
        </p:txBody>
      </p:sp>
      <p:sp>
        <p:nvSpPr>
          <p:cNvPr id="172" name="Google Shape;172;p29"/>
          <p:cNvSpPr/>
          <p:nvPr/>
        </p:nvSpPr>
        <p:spPr>
          <a:xfrm>
            <a:off x="4318750" y="3734073"/>
            <a:ext cx="4488000" cy="78869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900" i="0" u="none" strike="noStrike" cap="none" dirty="0">
                <a:solidFill>
                  <a:srgbClr val="000000"/>
                </a:solidFill>
                <a:latin typeface="Questrial"/>
                <a:ea typeface="Questrial"/>
                <a:cs typeface="Questrial"/>
                <a:sym typeface="Questrial"/>
              </a:rPr>
              <a:t>Customer acquisition is critical to understanding the marketing spend. </a:t>
            </a:r>
            <a:r>
              <a:rPr lang="en-US" sz="900" i="0" u="none" strike="noStrike" cap="none" dirty="0">
                <a:solidFill>
                  <a:srgbClr val="000000"/>
                </a:solidFill>
                <a:latin typeface="Questrial"/>
                <a:ea typeface="Questrial"/>
                <a:cs typeface="Questrial"/>
                <a:sym typeface="Questrial"/>
              </a:rPr>
              <a:t>Though customer churn is not known directly, the average order value, repeat sales and average retention time ( The number of days the customer is in the system) can be used to predict CACO</a:t>
            </a:r>
            <a:endParaRPr i="0" u="none" strike="noStrike" cap="none" dirty="0">
              <a:solidFill>
                <a:srgbClr val="000000"/>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You may want to break up this table into two separate slides</a:t>
            </a:r>
            <a:endParaRPr sz="1400" b="1" i="0" u="none" strike="noStrike" cap="none">
              <a:solidFill>
                <a:srgbClr val="000000"/>
              </a:solidFill>
              <a:latin typeface="Lato"/>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3768301623"/>
              </p:ext>
            </p:extLst>
          </p:nvPr>
        </p:nvGraphicFramePr>
        <p:xfrm>
          <a:off x="232125" y="936650"/>
          <a:ext cx="8679750" cy="3731316"/>
        </p:xfrm>
        <a:graphic>
          <a:graphicData uri="http://schemas.openxmlformats.org/drawingml/2006/table">
            <a:tbl>
              <a:tblPr>
                <a:noFill/>
                <a:tableStyleId>{01A64A77-7CBE-4C8E-9C3E-B5031A5C1DAF}</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1940350">
                  <a:extLst>
                    <a:ext uri="{9D8B030D-6E8A-4147-A177-3AD203B41FA5}">
                      <a16:colId xmlns:a16="http://schemas.microsoft.com/office/drawing/2014/main" val="20002"/>
                    </a:ext>
                  </a:extLst>
                </a:gridCol>
                <a:gridCol w="867875">
                  <a:extLst>
                    <a:ext uri="{9D8B030D-6E8A-4147-A177-3AD203B41FA5}">
                      <a16:colId xmlns:a16="http://schemas.microsoft.com/office/drawing/2014/main" val="20003"/>
                    </a:ext>
                  </a:extLst>
                </a:gridCol>
                <a:gridCol w="867875">
                  <a:extLst>
                    <a:ext uri="{9D8B030D-6E8A-4147-A177-3AD203B41FA5}">
                      <a16:colId xmlns:a16="http://schemas.microsoft.com/office/drawing/2014/main" val="20004"/>
                    </a:ext>
                  </a:extLst>
                </a:gridCol>
                <a:gridCol w="867875">
                  <a:extLst>
                    <a:ext uri="{9D8B030D-6E8A-4147-A177-3AD203B41FA5}">
                      <a16:colId xmlns:a16="http://schemas.microsoft.com/office/drawing/2014/main" val="20005"/>
                    </a:ext>
                  </a:extLst>
                </a:gridCol>
                <a:gridCol w="867875">
                  <a:extLst>
                    <a:ext uri="{9D8B030D-6E8A-4147-A177-3AD203B41FA5}">
                      <a16:colId xmlns:a16="http://schemas.microsoft.com/office/drawing/2014/main" val="20006"/>
                    </a:ext>
                  </a:extLst>
                </a:gridCol>
                <a:gridCol w="867875">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6381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Requirements</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What data should be included in the Data Strategy?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50800" marR="0" lvl="0" indent="0" algn="l" rtl="0">
                        <a:lnSpc>
                          <a:spcPct val="115000"/>
                        </a:lnSpc>
                        <a:spcBef>
                          <a:spcPts val="0"/>
                        </a:spcBef>
                        <a:spcAft>
                          <a:spcPts val="0"/>
                        </a:spcAft>
                        <a:buClr>
                          <a:srgbClr val="000000"/>
                        </a:buClr>
                        <a:buSzPts val="1000"/>
                        <a:buFont typeface="Questrial"/>
                        <a:buNone/>
                      </a:pPr>
                      <a:r>
                        <a:rPr lang="en-IN" sz="1000" u="none" strike="noStrike" cap="none" dirty="0">
                          <a:latin typeface="Questrial"/>
                          <a:ea typeface="Questrial"/>
                          <a:cs typeface="Questrial"/>
                          <a:sym typeface="Questrial"/>
                        </a:rPr>
                        <a:t>Since no personal data is available in the data dictionary, all the data can be shared with the Data Science team to investigate and work on POC’s with sample data to design and validate the system.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6475">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Governance</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Availability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A model built should be reproducible and this data should be available to the DS and ML teams. Since the development is handled by the internal team, the IT manager can ensure that data leakage does not happen.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138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Usability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No data will be available as a cleaned dataset for the DS team. The data dictionary shows a well-structured database with negligible missing data and clean. The DS can derive useful information from</a:t>
                      </a:r>
                      <a:r>
                        <a:rPr lang="en-IN" sz="1000" u="none" strike="noStrike" cap="none" dirty="0">
                          <a:latin typeface="Questrial"/>
                          <a:ea typeface="Questrial"/>
                          <a:cs typeface="Questrial"/>
                          <a:sym typeface="Questrial"/>
                        </a:rPr>
                        <a:t> t</a:t>
                      </a:r>
                      <a:r>
                        <a:rPr lang="en" sz="1000" u="none" strike="noStrike" cap="none" dirty="0">
                          <a:latin typeface="Questrial"/>
                          <a:ea typeface="Questrial"/>
                          <a:cs typeface="Questrial"/>
                          <a:sym typeface="Questrial"/>
                        </a:rPr>
                        <a:t>he data</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745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Integrity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The data comes from well-designed software that follows rugged processes. Other than t</a:t>
                      </a:r>
                      <a:r>
                        <a:rPr lang="en-IN" sz="1000" u="none" strike="noStrike" cap="none" dirty="0">
                          <a:latin typeface="Questrial"/>
                          <a:ea typeface="Questrial"/>
                          <a:cs typeface="Questrial"/>
                          <a:sym typeface="Questrial"/>
                        </a:rPr>
                        <a:t>he</a:t>
                      </a:r>
                      <a:r>
                        <a:rPr lang="en" sz="1000" u="none" strike="noStrike" cap="none" dirty="0">
                          <a:latin typeface="Questrial"/>
                          <a:ea typeface="Questrial"/>
                          <a:cs typeface="Questrial"/>
                          <a:sym typeface="Questrial"/>
                        </a:rPr>
                        <a:t> ratings all other data can be validated for its integrity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11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Skills and Capacity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literacy skills and organizational capacity </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The DS team is new with limited size and capability. However the data requirements are clean which is the foundation for any DS analysis. The organization has the vision to look at the advantages and currently the organization has the maturity and capability to handle the project.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1785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Support for 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For the current data available Machine Learning </a:t>
                      </a:r>
                      <a:r>
                        <a:rPr lang="en-IN" sz="1000" u="none" strike="noStrike" cap="none" dirty="0">
                          <a:latin typeface="Questrial"/>
                          <a:ea typeface="Questrial"/>
                          <a:cs typeface="Questrial"/>
                          <a:sym typeface="Questrial"/>
                        </a:rPr>
                        <a:t>is sufficient for building the models as feature transformation, feature selection and choosing the classifier is not a challenge. The data are pretty well distributed. The need for GPU’s at this point may not arise and hence the existing infrastructure should support the MVP that the team is building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latin typeface="Questrial"/>
                <a:ea typeface="Questrial"/>
                <a:cs typeface="Questrial"/>
                <a:sym typeface="Questrial"/>
              </a:rPr>
              <a:t>Technical Infrastructure Needed to Support the Data Science Organization </a:t>
            </a:r>
            <a:endParaRPr sz="1500" i="0" u="none" strike="noStrike" cap="none">
              <a:solidFill>
                <a:srgbClr val="000000"/>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959</Words>
  <Application>Microsoft Office PowerPoint</Application>
  <PresentationFormat>On-screen Show (16:9)</PresentationFormat>
  <Paragraphs>128</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Lato</vt:lpstr>
      <vt:lpstr>Questrial</vt:lpstr>
      <vt:lpstr>Raleway</vt:lpstr>
      <vt:lpstr>Arial</vt:lpstr>
      <vt:lpstr>Simple Light</vt:lpstr>
      <vt:lpstr>DSBL</vt:lpstr>
      <vt:lpstr>Integrating Data Science with Existing e-Commerce business – Challenges and Opportunities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Final Project </dc:title>
  <dc:creator>Madhu B</dc:creator>
  <cp:lastModifiedBy>Shukla, Sagarika</cp:lastModifiedBy>
  <cp:revision>5</cp:revision>
  <dcterms:modified xsi:type="dcterms:W3CDTF">2024-01-13T12:41:09Z</dcterms:modified>
</cp:coreProperties>
</file>