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0" r:id="rId4"/>
    <p:sldId id="263" r:id="rId5"/>
    <p:sldId id="270" r:id="rId6"/>
    <p:sldId id="269" r:id="rId7"/>
    <p:sldId id="277" r:id="rId8"/>
    <p:sldId id="271" r:id="rId9"/>
    <p:sldId id="279" r:id="rId10"/>
    <p:sldId id="272" r:id="rId11"/>
    <p:sldId id="273" r:id="rId12"/>
    <p:sldId id="274" r:id="rId13"/>
    <p:sldId id="275" r:id="rId14"/>
    <p:sldId id="276" r:id="rId15"/>
    <p:sldId id="278"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8"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5EA"/>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p:scale>
          <a:sx n="75" d="100"/>
          <a:sy n="75" d="100"/>
        </p:scale>
        <p:origin x="-974" y="-341"/>
      </p:cViewPr>
      <p:guideLst>
        <p:guide orient="horz" pos="2178"/>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34F57BC-7847-4248-9D1B-6CA0520DBCA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07C6EF-C93F-43B7-A547-902BA3C9AC74}"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34F57BC-7847-4248-9D1B-6CA0520DBCA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07C6EF-C93F-43B7-A547-902BA3C9AC7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34F57BC-7847-4248-9D1B-6CA0520DBCA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07C6EF-C93F-43B7-A547-902BA3C9AC7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034F57BC-7847-4248-9D1B-6CA0520DBCA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07C6EF-C93F-43B7-A547-902BA3C9AC7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034F57BC-7847-4248-9D1B-6CA0520DBCA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07C6EF-C93F-43B7-A547-902BA3C9AC74}"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034F57BC-7847-4248-9D1B-6CA0520DBCA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07C6EF-C93F-43B7-A547-902BA3C9AC7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034F57BC-7847-4248-9D1B-6CA0520DBCA0}"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07C6EF-C93F-43B7-A547-902BA3C9AC7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34F57BC-7847-4248-9D1B-6CA0520DBCA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07C6EF-C93F-43B7-A547-902BA3C9AC7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4F57BC-7847-4248-9D1B-6CA0520DBCA0}"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07C6EF-C93F-43B7-A547-902BA3C9AC7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034F57BC-7847-4248-9D1B-6CA0520DBCA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07C6EF-C93F-43B7-A547-902BA3C9AC7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034F57BC-7847-4248-9D1B-6CA0520DBCA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07C6EF-C93F-43B7-A547-902BA3C9AC7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F57BC-7847-4248-9D1B-6CA0520DBCA0}"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07C6EF-C93F-43B7-A547-902BA3C9AC7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tags" Target="../tags/tag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lnSpc>
                <a:spcPct val="107000"/>
              </a:lnSpc>
              <a:spcAft>
                <a:spcPts val="800"/>
              </a:spcAft>
            </a:pPr>
            <a:r>
              <a:rPr lang="en-US" b="1" dirty="0" smtClean="0">
                <a:latin typeface="Times New Roman" panose="02020603050405020304" pitchFamily="18" charset="0"/>
                <a:cs typeface="Times New Roman" panose="02020603050405020304" pitchFamily="18" charset="0"/>
              </a:rPr>
              <a:t>Resume </a:t>
            </a:r>
            <a:r>
              <a:rPr lang="en-US" b="1" dirty="0" err="1" smtClean="0">
                <a:latin typeface="Times New Roman" panose="02020603050405020304" pitchFamily="18" charset="0"/>
                <a:cs typeface="Times New Roman" panose="02020603050405020304" pitchFamily="18" charset="0"/>
              </a:rPr>
              <a:t>Analyser</a:t>
            </a:r>
            <a:r>
              <a:rPr lang="en-US" b="1" dirty="0" smtClean="0">
                <a:latin typeface="Times New Roman" panose="02020603050405020304" pitchFamily="18" charset="0"/>
                <a:cs typeface="Times New Roman" panose="02020603050405020304" pitchFamily="18" charset="0"/>
              </a:rPr>
              <a:t> and Career Recommendation System using NLP</a:t>
            </a:r>
            <a:r>
              <a:rPr lang="en-US" sz="2800" b="1" u="sng" dirty="0" smtClean="0"/>
              <a:t> </a:t>
            </a:r>
            <a:endParaRPr lang="en-IN" sz="2500" b="1" u="sng" dirty="0">
              <a:effectLst/>
              <a:latin typeface="Calibri" panose="020F0502020204030204" pitchFamily="34" charset="0"/>
              <a:ea typeface="Calibri" panose="020F0502020204030204" pitchFamily="34" charset="0"/>
            </a:endParaRPr>
          </a:p>
        </p:txBody>
      </p:sp>
      <p:sp>
        <p:nvSpPr>
          <p:cNvPr id="3" name="Content Placeholder 2"/>
          <p:cNvSpPr>
            <a:spLocks noGrp="1"/>
          </p:cNvSpPr>
          <p:nvPr>
            <p:ph idx="1"/>
          </p:nvPr>
        </p:nvSpPr>
        <p:spPr/>
        <p:txBody>
          <a:bodyPr>
            <a:normAutofit/>
          </a:bodyPr>
          <a:lstStyle/>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sz="1780" dirty="0">
                <a:latin typeface="Times New Roman" panose="02020603050405020304" pitchFamily="18" charset="0"/>
                <a:cs typeface="Times New Roman" panose="02020603050405020304" pitchFamily="18" charset="0"/>
                <a:sym typeface="+mn-ea"/>
              </a:rPr>
              <a:t>Presented by</a:t>
            </a:r>
            <a:endParaRPr lang="en-US" sz="178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Name of the Guide: </a:t>
            </a:r>
            <a:r>
              <a:rPr lang="en-IN" altLang="en-US" sz="1800" dirty="0">
                <a:latin typeface="Times New Roman" panose="02020603050405020304" pitchFamily="18" charset="0"/>
                <a:cs typeface="Times New Roman" panose="02020603050405020304" pitchFamily="18" charset="0"/>
              </a:rPr>
              <a:t>Dr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A.Usha</a:t>
            </a:r>
            <a:r>
              <a:rPr lang="en-US" sz="1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5372100" y="1825625"/>
            <a:ext cx="1531620" cy="1343660"/>
          </a:xfrm>
          <a:prstGeom prst="rect">
            <a:avLst/>
          </a:prstGeom>
        </p:spPr>
      </p:pic>
      <p:graphicFrame>
        <p:nvGraphicFramePr>
          <p:cNvPr id="5" name="Table 4"/>
          <p:cNvGraphicFramePr/>
          <p:nvPr>
            <p:custDataLst>
              <p:tags r:id="rId2"/>
            </p:custDataLst>
          </p:nvPr>
        </p:nvGraphicFramePr>
        <p:xfrm>
          <a:off x="3145155" y="3896360"/>
          <a:ext cx="5601335" cy="1045845"/>
        </p:xfrm>
        <a:graphic>
          <a:graphicData uri="http://schemas.openxmlformats.org/drawingml/2006/table">
            <a:tbl>
              <a:tblPr/>
              <a:tblGrid>
                <a:gridCol w="3561715"/>
                <a:gridCol w="2039620"/>
              </a:tblGrid>
              <a:tr h="278130">
                <a:tc>
                  <a:txBody>
                    <a:bodyPr/>
                    <a:p>
                      <a:pPr marL="40640" indent="0" algn="l">
                        <a:lnSpc>
                          <a:spcPts val="1555"/>
                        </a:lnSpc>
                        <a:spcBef>
                          <a:spcPct val="0"/>
                        </a:spcBef>
                        <a:spcAft>
                          <a:spcPct val="0"/>
                        </a:spcAft>
                      </a:pPr>
                      <a:r>
                        <a:rPr sz="1700" b="1">
                          <a:latin typeface="Times New Roman" panose="02020603050405020304"/>
                          <a:ea typeface="Times New Roman" panose="02020603050405020304"/>
                        </a:rPr>
                        <a:t>GOTTAPU </a:t>
                      </a:r>
                      <a:r>
                        <a:rPr sz="1700" b="1">
                          <a:latin typeface="Times New Roman" panose="02020603050405020304"/>
                          <a:ea typeface="Times New Roman" panose="02020603050405020304"/>
                        </a:rPr>
                        <a:t>KAVYA</a:t>
                      </a:r>
                      <a:endParaRPr sz="1700" b="1">
                        <a:latin typeface="Times New Roman" panose="02020603050405020304"/>
                        <a:ea typeface="Times New Roman" panose="02020603050405020304"/>
                      </a:endParaRPr>
                    </a:p>
                  </a:txBody>
                  <a:tcPr marL="0" marR="0" marT="0" marB="0" anchor="t" anchorCtr="0">
                    <a:lnL>
                      <a:noFill/>
                    </a:lnL>
                    <a:lnR>
                      <a:noFill/>
                    </a:lnR>
                    <a:lnT>
                      <a:noFill/>
                    </a:lnT>
                    <a:lnB>
                      <a:noFill/>
                    </a:lnB>
                    <a:noFill/>
                  </a:tcPr>
                </a:tc>
                <a:tc>
                  <a:txBody>
                    <a:bodyPr/>
                    <a:p>
                      <a:pPr marL="713105" indent="0" algn="r">
                        <a:lnSpc>
                          <a:spcPts val="1555"/>
                        </a:lnSpc>
                        <a:spcBef>
                          <a:spcPct val="0"/>
                        </a:spcBef>
                        <a:spcAft>
                          <a:spcPct val="0"/>
                        </a:spcAft>
                      </a:pPr>
                      <a:r>
                        <a:rPr sz="1700" b="1">
                          <a:latin typeface="Times New Roman" panose="02020603050405020304"/>
                          <a:ea typeface="Times New Roman" panose="02020603050405020304"/>
                        </a:rPr>
                        <a:t>245621737090</a:t>
                      </a:r>
                      <a:endParaRPr sz="1700" b="1">
                        <a:latin typeface="Times New Roman" panose="02020603050405020304"/>
                        <a:ea typeface="Times New Roman" panose="02020603050405020304"/>
                      </a:endParaRPr>
                    </a:p>
                  </a:txBody>
                  <a:tcPr marL="0" marR="0" marT="0" marB="0" anchor="t" anchorCtr="0">
                    <a:lnL>
                      <a:noFill/>
                    </a:lnL>
                    <a:lnR>
                      <a:noFill/>
                    </a:lnR>
                    <a:lnT>
                      <a:noFill/>
                    </a:lnT>
                    <a:lnB>
                      <a:noFill/>
                    </a:lnB>
                    <a:noFill/>
                  </a:tcPr>
                </a:tc>
              </a:tr>
              <a:tr h="404495">
                <a:tc>
                  <a:txBody>
                    <a:bodyPr/>
                    <a:p>
                      <a:pPr marL="40640" indent="0" algn="l">
                        <a:spcBef>
                          <a:spcPts val="300"/>
                        </a:spcBef>
                        <a:spcAft>
                          <a:spcPct val="0"/>
                        </a:spcAft>
                      </a:pPr>
                      <a:r>
                        <a:rPr sz="1700" b="1">
                          <a:latin typeface="Times New Roman" panose="02020603050405020304"/>
                          <a:ea typeface="Times New Roman" panose="02020603050405020304"/>
                        </a:rPr>
                        <a:t>SAGARIKA </a:t>
                      </a:r>
                      <a:r>
                        <a:rPr sz="1700" b="1">
                          <a:latin typeface="Times New Roman" panose="02020603050405020304"/>
                          <a:ea typeface="Times New Roman" panose="02020603050405020304"/>
                        </a:rPr>
                        <a:t>SANGAYIPETA</a:t>
                      </a:r>
                      <a:endParaRPr sz="1700" b="1">
                        <a:latin typeface="Times New Roman" panose="02020603050405020304"/>
                        <a:ea typeface="Times New Roman" panose="02020603050405020304"/>
                      </a:endParaRPr>
                    </a:p>
                  </a:txBody>
                  <a:tcPr marL="0" marR="0" marT="0" marB="0" anchor="t" anchorCtr="0">
                    <a:lnL>
                      <a:noFill/>
                    </a:lnL>
                    <a:lnR>
                      <a:noFill/>
                    </a:lnR>
                    <a:lnT>
                      <a:noFill/>
                    </a:lnT>
                    <a:lnB>
                      <a:noFill/>
                    </a:lnB>
                    <a:noFill/>
                  </a:tcPr>
                </a:tc>
                <a:tc>
                  <a:txBody>
                    <a:bodyPr/>
                    <a:p>
                      <a:pPr marL="713105" indent="0" algn="r">
                        <a:spcBef>
                          <a:spcPts val="300"/>
                        </a:spcBef>
                        <a:spcAft>
                          <a:spcPct val="0"/>
                        </a:spcAft>
                      </a:pPr>
                      <a:r>
                        <a:rPr sz="1700" b="1">
                          <a:latin typeface="Times New Roman" panose="02020603050405020304"/>
                          <a:ea typeface="Times New Roman" panose="02020603050405020304"/>
                        </a:rPr>
                        <a:t>245621737117</a:t>
                      </a:r>
                      <a:endParaRPr sz="1700" b="1">
                        <a:latin typeface="Times New Roman" panose="02020603050405020304"/>
                        <a:ea typeface="Times New Roman" panose="02020603050405020304"/>
                      </a:endParaRPr>
                    </a:p>
                  </a:txBody>
                  <a:tcPr marL="0" marR="0" marT="0" marB="0" anchor="t" anchorCtr="0">
                    <a:lnL>
                      <a:noFill/>
                    </a:lnL>
                    <a:lnR>
                      <a:noFill/>
                    </a:lnR>
                    <a:lnT>
                      <a:noFill/>
                    </a:lnT>
                    <a:lnB>
                      <a:noFill/>
                    </a:lnB>
                    <a:noFill/>
                  </a:tcPr>
                </a:tc>
              </a:tr>
              <a:tr h="363220">
                <a:tc>
                  <a:txBody>
                    <a:bodyPr/>
                    <a:p>
                      <a:pPr marL="31750" indent="0" algn="l">
                        <a:lnSpc>
                          <a:spcPts val="1510"/>
                        </a:lnSpc>
                        <a:spcBef>
                          <a:spcPts val="300"/>
                        </a:spcBef>
                        <a:spcAft>
                          <a:spcPct val="0"/>
                        </a:spcAft>
                      </a:pPr>
                      <a:r>
                        <a:rPr sz="1700" b="1">
                          <a:latin typeface="Times New Roman" panose="02020603050405020304"/>
                          <a:ea typeface="Times New Roman" panose="02020603050405020304"/>
                        </a:rPr>
                        <a:t>AKSHARA </a:t>
                      </a:r>
                      <a:r>
                        <a:rPr sz="1700" b="1">
                          <a:latin typeface="Times New Roman" panose="02020603050405020304"/>
                          <a:ea typeface="Times New Roman" panose="02020603050405020304"/>
                        </a:rPr>
                        <a:t>PENTEWAR</a:t>
                      </a:r>
                      <a:endParaRPr sz="1700" b="1">
                        <a:latin typeface="Times New Roman" panose="02020603050405020304"/>
                        <a:ea typeface="Times New Roman" panose="02020603050405020304"/>
                      </a:endParaRPr>
                    </a:p>
                  </a:txBody>
                  <a:tcPr marL="0" marR="0" marT="0" marB="0" anchor="t" anchorCtr="0">
                    <a:lnL>
                      <a:noFill/>
                    </a:lnL>
                    <a:lnR>
                      <a:noFill/>
                    </a:lnR>
                    <a:lnT>
                      <a:noFill/>
                    </a:lnT>
                    <a:lnB>
                      <a:noFill/>
                    </a:lnB>
                    <a:noFill/>
                  </a:tcPr>
                </a:tc>
                <a:tc>
                  <a:txBody>
                    <a:bodyPr/>
                    <a:p>
                      <a:pPr marL="713105" indent="0" algn="r">
                        <a:lnSpc>
                          <a:spcPts val="1510"/>
                        </a:lnSpc>
                        <a:spcBef>
                          <a:spcPts val="300"/>
                        </a:spcBef>
                        <a:spcAft>
                          <a:spcPct val="0"/>
                        </a:spcAft>
                      </a:pPr>
                      <a:r>
                        <a:rPr sz="1700" b="1">
                          <a:latin typeface="Times New Roman" panose="02020603050405020304"/>
                          <a:ea typeface="Times New Roman" panose="02020603050405020304"/>
                        </a:rPr>
                        <a:t>245621737112</a:t>
                      </a:r>
                      <a:endParaRPr sz="1700" b="1">
                        <a:latin typeface="Times New Roman" panose="02020603050405020304"/>
                        <a:ea typeface="Times New Roman" panose="02020603050405020304"/>
                      </a:endParaRPr>
                    </a:p>
                  </a:txBody>
                  <a:tcPr marL="0" marR="0" marT="0" marB="0" anchor="t" anchorCtr="0">
                    <a:lnL>
                      <a:noFill/>
                    </a:lnL>
                    <a:lnR>
                      <a:noFill/>
                    </a:lnR>
                    <a:lnT>
                      <a:noFill/>
                    </a:lnT>
                    <a:lnB>
                      <a:noFill/>
                    </a:lnB>
                    <a:noFil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414780" y="451485"/>
            <a:ext cx="9939020" cy="5777865"/>
          </a:xfrm>
        </p:spPr>
        <p:txBody>
          <a:bodyPr>
            <a:normAutofit fontScale="25000"/>
          </a:bodyPr>
          <a:p>
            <a:pPr marL="0" indent="0">
              <a:buNone/>
            </a:pPr>
            <a:r>
              <a:rPr lang="en-US" altLang="en-US" sz="4400">
                <a:latin typeface="Times New Roman" panose="02020603050405020304" pitchFamily="18" charset="0"/>
                <a:cs typeface="Times New Roman" panose="02020603050405020304" pitchFamily="18" charset="0"/>
              </a:rPr>
              <a:t>connection = pymysql.connect(host='localhost', user='root', password='1533@sQl', db='cv')</a:t>
            </a:r>
            <a:endParaRPr lang="en-US" altLang="en-US" sz="4400">
              <a:latin typeface="Times New Roman" panose="02020603050405020304" pitchFamily="18" charset="0"/>
              <a:cs typeface="Times New Roman" panose="02020603050405020304" pitchFamily="18" charset="0"/>
            </a:endParaRPr>
          </a:p>
          <a:p>
            <a:pPr marL="0" indent="0">
              <a:buNone/>
            </a:pPr>
            <a:r>
              <a:rPr lang="en-US" altLang="en-US" sz="4400">
                <a:latin typeface="Times New Roman" panose="02020603050405020304" pitchFamily="18" charset="0"/>
                <a:cs typeface="Times New Roman" panose="02020603050405020304" pitchFamily="18" charset="0"/>
              </a:rPr>
              <a:t>cursor = connection.cursor()</a:t>
            </a:r>
            <a:endParaRPr lang="en-US" altLang="en-US" sz="4400">
              <a:latin typeface="Times New Roman" panose="02020603050405020304" pitchFamily="18" charset="0"/>
              <a:cs typeface="Times New Roman" panose="02020603050405020304" pitchFamily="18" charset="0"/>
            </a:endParaRPr>
          </a:p>
          <a:p>
            <a:pPr marL="0" indent="0">
              <a:buNone/>
            </a:pPr>
            <a:r>
              <a:rPr lang="en-US" altLang="en-US" sz="4400">
                <a:latin typeface="Times New Roman" panose="02020603050405020304" pitchFamily="18" charset="0"/>
                <a:cs typeface="Times New Roman" panose="02020603050405020304" pitchFamily="18" charset="0"/>
              </a:rPr>
              <a:t>cursor.execute("""</a:t>
            </a:r>
            <a:endParaRPr lang="en-US" altLang="en-US" sz="4400">
              <a:latin typeface="Times New Roman" panose="02020603050405020304" pitchFamily="18" charset="0"/>
              <a:cs typeface="Times New Roman" panose="02020603050405020304" pitchFamily="18" charset="0"/>
            </a:endParaRPr>
          </a:p>
          <a:p>
            <a:pPr marL="0" indent="0">
              <a:buNone/>
            </a:pPr>
            <a:r>
              <a:rPr lang="en-US" altLang="en-US" sz="4400">
                <a:latin typeface="Times New Roman" panose="02020603050405020304" pitchFamily="18" charset="0"/>
                <a:cs typeface="Times New Roman" panose="02020603050405020304" pitchFamily="18" charset="0"/>
              </a:rPr>
              <a:t>CREATE TABLE IF NOT EXISTS job_postings (</a:t>
            </a:r>
            <a:endParaRPr lang="en-US" altLang="en-US" sz="4400">
              <a:latin typeface="Times New Roman" panose="02020603050405020304" pitchFamily="18" charset="0"/>
              <a:cs typeface="Times New Roman" panose="02020603050405020304" pitchFamily="18" charset="0"/>
            </a:endParaRPr>
          </a:p>
          <a:p>
            <a:pPr marL="0" indent="0">
              <a:buNone/>
            </a:pP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job_id INT AUTO_INCREMENT PRIMARY KEY,</a:t>
            </a:r>
            <a:endParaRPr lang="en-US" altLang="en-US" sz="4400">
              <a:latin typeface="Times New Roman" panose="02020603050405020304" pitchFamily="18" charset="0"/>
              <a:cs typeface="Times New Roman" panose="02020603050405020304" pitchFamily="18" charset="0"/>
            </a:endParaRPr>
          </a:p>
          <a:p>
            <a:pPr marL="0" indent="0">
              <a:buNone/>
            </a:pP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job_title VARCHAR(100),</a:t>
            </a:r>
            <a:endParaRPr lang="en-US" altLang="en-US" sz="4400">
              <a:latin typeface="Times New Roman" panose="02020603050405020304" pitchFamily="18" charset="0"/>
              <a:cs typeface="Times New Roman" panose="02020603050405020304" pitchFamily="18" charset="0"/>
            </a:endParaRPr>
          </a:p>
          <a:p>
            <a:pPr marL="0" indent="0">
              <a:buNone/>
            </a:pP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company_name VARCHAR(100),</a:t>
            </a:r>
            <a:endParaRPr lang="en-US" altLang="en-US" sz="4400">
              <a:latin typeface="Times New Roman" panose="02020603050405020304" pitchFamily="18" charset="0"/>
              <a:cs typeface="Times New Roman" panose="02020603050405020304" pitchFamily="18" charset="0"/>
            </a:endParaRPr>
          </a:p>
          <a:p>
            <a:pPr marL="0" indent="0">
              <a:buNone/>
            </a:pP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required_skills TEXT</a:t>
            </a:r>
            <a:endParaRPr lang="en-US" altLang="en-US" sz="4400">
              <a:latin typeface="Times New Roman" panose="02020603050405020304" pitchFamily="18" charset="0"/>
              <a:cs typeface="Times New Roman" panose="02020603050405020304" pitchFamily="18" charset="0"/>
            </a:endParaRPr>
          </a:p>
          <a:p>
            <a:pPr marL="0" indent="0">
              <a:buNone/>
            </a:pPr>
            <a:r>
              <a:rPr lang="en-US" altLang="en-US" sz="4400">
                <a:latin typeface="Times New Roman" panose="02020603050405020304" pitchFamily="18" charset="0"/>
                <a:cs typeface="Times New Roman" panose="02020603050405020304" pitchFamily="18" charset="0"/>
              </a:rPr>
              <a:t>)""")</a:t>
            </a:r>
            <a:endParaRPr lang="en-US" altLang="en-US" sz="4400">
              <a:latin typeface="Times New Roman" panose="02020603050405020304" pitchFamily="18" charset="0"/>
              <a:cs typeface="Times New Roman" panose="02020603050405020304" pitchFamily="18" charset="0"/>
            </a:endParaRPr>
          </a:p>
          <a:p>
            <a:pPr marL="0" indent="0">
              <a:buNone/>
            </a:pPr>
            <a:r>
              <a:rPr lang="en-US" altLang="en-US" sz="4400">
                <a:latin typeface="Times New Roman" panose="02020603050405020304" pitchFamily="18" charset="0"/>
                <a:cs typeface="Times New Roman" panose="02020603050405020304" pitchFamily="18" charset="0"/>
              </a:rPr>
              <a:t>cursor.execute("""</a:t>
            </a:r>
            <a:endParaRPr lang="en-US" altLang="en-US" sz="4400">
              <a:latin typeface="Times New Roman" panose="02020603050405020304" pitchFamily="18" charset="0"/>
              <a:cs typeface="Times New Roman" panose="02020603050405020304" pitchFamily="18" charset="0"/>
            </a:endParaRPr>
          </a:p>
          <a:p>
            <a:pPr marL="0" indent="0">
              <a:buNone/>
            </a:pPr>
            <a:r>
              <a:rPr lang="en-US" altLang="en-US" sz="4400">
                <a:latin typeface="Times New Roman" panose="02020603050405020304" pitchFamily="18" charset="0"/>
                <a:cs typeface="Times New Roman" panose="02020603050405020304" pitchFamily="18" charset="0"/>
              </a:rPr>
              <a:t>CREATE TABLE IF NOT EXISTS applications (</a:t>
            </a:r>
            <a:endParaRPr lang="en-US" altLang="en-US" sz="4400">
              <a:latin typeface="Times New Roman" panose="02020603050405020304" pitchFamily="18" charset="0"/>
              <a:cs typeface="Times New Roman" panose="02020603050405020304" pitchFamily="18" charset="0"/>
            </a:endParaRPr>
          </a:p>
          <a:p>
            <a:pPr marL="0" indent="0">
              <a:buNone/>
            </a:pP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app_id INT AUTO_INCREMENT PRIMARY KEY,</a:t>
            </a:r>
            <a:endParaRPr lang="en-US" altLang="en-US" sz="4400">
              <a:latin typeface="Times New Roman" panose="02020603050405020304" pitchFamily="18" charset="0"/>
              <a:cs typeface="Times New Roman" panose="02020603050405020304" pitchFamily="18" charset="0"/>
            </a:endParaRPr>
          </a:p>
          <a:p>
            <a:pPr marL="0" indent="0">
              <a:buNone/>
            </a:pP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job_id INT,</a:t>
            </a:r>
            <a:endParaRPr lang="en-US" altLang="en-US" sz="4400">
              <a:latin typeface="Times New Roman" panose="02020603050405020304" pitchFamily="18" charset="0"/>
              <a:cs typeface="Times New Roman" panose="02020603050405020304" pitchFamily="18" charset="0"/>
            </a:endParaRPr>
          </a:p>
          <a:p>
            <a:pPr marL="0" indent="0">
              <a:buNone/>
            </a:pP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name VARCHAR(100),</a:t>
            </a:r>
            <a:endParaRPr lang="en-US" altLang="en-US" sz="4400">
              <a:latin typeface="Times New Roman" panose="02020603050405020304" pitchFamily="18" charset="0"/>
              <a:cs typeface="Times New Roman" panose="02020603050405020304" pitchFamily="18" charset="0"/>
            </a:endParaRPr>
          </a:p>
          <a:p>
            <a:pPr marL="0" indent="0">
              <a:buNone/>
            </a:pP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email VARCHAR(100),</a:t>
            </a:r>
            <a:endParaRPr lang="en-US" altLang="en-US" sz="4400">
              <a:latin typeface="Times New Roman" panose="02020603050405020304" pitchFamily="18" charset="0"/>
              <a:cs typeface="Times New Roman" panose="02020603050405020304" pitchFamily="18" charset="0"/>
            </a:endParaRPr>
          </a:p>
          <a:p>
            <a:pPr marL="0" indent="0">
              <a:buNone/>
            </a:pP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resume_skills TEXT,</a:t>
            </a:r>
            <a:endParaRPr lang="en-US" altLang="en-US" sz="4400">
              <a:latin typeface="Times New Roman" panose="02020603050405020304" pitchFamily="18" charset="0"/>
              <a:cs typeface="Times New Roman" panose="02020603050405020304" pitchFamily="18" charset="0"/>
            </a:endParaRPr>
          </a:p>
          <a:p>
            <a:pPr marL="0" indent="0">
              <a:buNone/>
            </a:pP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status VARCHAR(20) DEFAULT 'Pending',</a:t>
            </a:r>
            <a:endParaRPr lang="en-US" altLang="en-US" sz="4400">
              <a:latin typeface="Times New Roman" panose="02020603050405020304" pitchFamily="18" charset="0"/>
              <a:cs typeface="Times New Roman" panose="02020603050405020304" pitchFamily="18" charset="0"/>
            </a:endParaRPr>
          </a:p>
          <a:p>
            <a:pPr marL="0" indent="0">
              <a:buNone/>
            </a:pP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domain VARCHAR(100),</a:t>
            </a:r>
            <a:endParaRPr lang="en-US" altLang="en-US" sz="4400">
              <a:latin typeface="Times New Roman" panose="02020603050405020304" pitchFamily="18" charset="0"/>
              <a:cs typeface="Times New Roman" panose="02020603050405020304" pitchFamily="18" charset="0"/>
            </a:endParaRPr>
          </a:p>
          <a:p>
            <a:pPr marL="0" indent="0">
              <a:buNone/>
            </a:pP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experience_level VARCHAR(50),</a:t>
            </a:r>
            <a:endParaRPr lang="en-US" altLang="en-US" sz="4400">
              <a:latin typeface="Times New Roman" panose="02020603050405020304" pitchFamily="18" charset="0"/>
              <a:cs typeface="Times New Roman" panose="02020603050405020304" pitchFamily="18" charset="0"/>
            </a:endParaRPr>
          </a:p>
          <a:p>
            <a:pPr marL="0" indent="0">
              <a:buNone/>
            </a:pP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a:t>
            </a:r>
            <a:r>
              <a:rPr lang="en-US" altLang="en-US" sz="4400">
                <a:latin typeface="Times New Roman" panose="02020603050405020304" pitchFamily="18" charset="0"/>
                <a:cs typeface="Times New Roman" panose="02020603050405020304" pitchFamily="18" charset="0"/>
              </a:rPr>
              <a:t> FOREIGN KEY(job_id) REFERENCES job_postings(job_id)</a:t>
            </a:r>
            <a:endParaRPr lang="en-US" altLang="en-US" sz="4400">
              <a:latin typeface="Times New Roman" panose="02020603050405020304" pitchFamily="18" charset="0"/>
              <a:cs typeface="Times New Roman" panose="02020603050405020304" pitchFamily="18" charset="0"/>
            </a:endParaRPr>
          </a:p>
          <a:p>
            <a:pPr marL="0" indent="0">
              <a:buNone/>
            </a:pPr>
            <a:r>
              <a:rPr lang="en-US" altLang="en-US" sz="4400">
                <a:latin typeface="Times New Roman" panose="02020603050405020304" pitchFamily="18" charset="0"/>
                <a:cs typeface="Times New Roman" panose="02020603050405020304" pitchFamily="18" charset="0"/>
              </a:rPr>
              <a:t>)""")</a:t>
            </a:r>
            <a:endParaRPr lang="en-US" altLang="en-US" sz="4400">
              <a:latin typeface="Times New Roman" panose="02020603050405020304" pitchFamily="18" charset="0"/>
              <a:cs typeface="Times New Roman" panose="02020603050405020304" pitchFamily="18" charset="0"/>
            </a:endParaRPr>
          </a:p>
          <a:p>
            <a:pPr marL="0" indent="0">
              <a:buNone/>
            </a:pPr>
            <a:r>
              <a:rPr lang="en-US" altLang="en-US" sz="4400">
                <a:latin typeface="Times New Roman" panose="02020603050405020304" pitchFamily="18" charset="0"/>
                <a:cs typeface="Times New Roman" panose="02020603050405020304" pitchFamily="18" charset="0"/>
              </a:rPr>
              <a:t>connection.commit()</a:t>
            </a:r>
            <a:endParaRPr lang="en-US" altLang="en-US" sz="44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0" y="0"/>
            <a:ext cx="1139190" cy="1049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477010" y="249555"/>
            <a:ext cx="9876790" cy="5927725"/>
          </a:xfrm>
        </p:spPr>
        <p:txBody>
          <a:bodyPr>
            <a:noAutofit/>
          </a:bodyPr>
          <a:p>
            <a:pPr marL="0" indent="0">
              <a:buNone/>
            </a:pPr>
            <a:r>
              <a:rPr lang="en-US" altLang="en-US" sz="1200">
                <a:latin typeface="Times New Roman" panose="02020603050405020304" pitchFamily="18" charset="0"/>
                <a:cs typeface="Times New Roman" panose="02020603050405020304" pitchFamily="18" charset="0"/>
              </a:rPr>
              <a:t> st.subheader("</a:t>
            </a:r>
            <a:r>
              <a:rPr lang="zh-CN" altLang="en-US" sz="1200">
                <a:latin typeface="Times New Roman" panose="02020603050405020304" pitchFamily="18" charset="0"/>
                <a:cs typeface="Times New Roman" panose="02020603050405020304" pitchFamily="18" charset="0"/>
              </a:rPr>
              <a:t>📄</a:t>
            </a:r>
            <a:r>
              <a:rPr lang="en-US" altLang="en-US" sz="1200">
                <a:latin typeface="Times New Roman" panose="02020603050405020304" pitchFamily="18" charset="0"/>
                <a:cs typeface="Times New Roman" panose="02020603050405020304" pitchFamily="18" charset="0"/>
              </a:rPr>
              <a:t> View All Jobs Posted")</a:t>
            </a:r>
            <a:endParaRPr lang="en-US" altLang="en-US" sz="1200">
              <a:latin typeface="Times New Roman" panose="02020603050405020304" pitchFamily="18" charset="0"/>
              <a:cs typeface="Times New Roman" panose="02020603050405020304" pitchFamily="18" charset="0"/>
            </a:endParaRPr>
          </a:p>
          <a:p>
            <a:pPr marL="0" indent="0">
              <a:buNone/>
            </a:pP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max_app_id = 0</a:t>
            </a:r>
            <a:endParaRPr lang="en-US" altLang="en-US" sz="1200">
              <a:latin typeface="Times New Roman" panose="02020603050405020304" pitchFamily="18" charset="0"/>
              <a:cs typeface="Times New Roman" panose="02020603050405020304" pitchFamily="18" charset="0"/>
            </a:endParaRPr>
          </a:p>
          <a:p>
            <a:pPr marL="0" indent="0">
              <a:buNone/>
            </a:pP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cursor.execute(f"ALTER TABLE applications AUTO_INCREMENT = {max_app_id + 1}")</a:t>
            </a:r>
            <a:endParaRPr lang="en-US" altLang="en-US" sz="1200">
              <a:latin typeface="Times New Roman" panose="02020603050405020304" pitchFamily="18" charset="0"/>
              <a:cs typeface="Times New Roman" panose="02020603050405020304" pitchFamily="18" charset="0"/>
            </a:endParaRPr>
          </a:p>
          <a:p>
            <a:pPr marL="0" indent="0">
              <a:buNone/>
            </a:pP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connection.commit()</a:t>
            </a:r>
            <a:endParaRPr lang="en-US" altLang="en-US" sz="1200">
              <a:latin typeface="Times New Roman" panose="02020603050405020304" pitchFamily="18" charset="0"/>
              <a:cs typeface="Times New Roman" panose="02020603050405020304" pitchFamily="18" charset="0"/>
            </a:endParaRPr>
          </a:p>
          <a:p>
            <a:pPr marL="0" indent="0">
              <a:buNone/>
            </a:pP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 Now delete the job posting</a:t>
            </a:r>
            <a:endParaRPr lang="en-US" altLang="en-US" sz="1200">
              <a:latin typeface="Times New Roman" panose="02020603050405020304" pitchFamily="18" charset="0"/>
              <a:cs typeface="Times New Roman" panose="02020603050405020304" pitchFamily="18" charset="0"/>
            </a:endParaRPr>
          </a:p>
          <a:p>
            <a:pPr marL="0" indent="0">
              <a:buNone/>
            </a:pP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cursor.execute("DELETE FROM job_postings WHERE job_id = %s", (job_id,))</a:t>
            </a:r>
            <a:endParaRPr lang="en-US" altLang="en-US" sz="1200">
              <a:latin typeface="Times New Roman" panose="02020603050405020304" pitchFamily="18" charset="0"/>
              <a:cs typeface="Times New Roman" panose="02020603050405020304" pitchFamily="18" charset="0"/>
            </a:endParaRPr>
          </a:p>
          <a:p>
            <a:pPr marL="0" indent="0">
              <a:buNone/>
            </a:pP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connection.commit()</a:t>
            </a:r>
            <a:endParaRPr lang="en-US" altLang="en-US" sz="1200">
              <a:latin typeface="Times New Roman" panose="02020603050405020304" pitchFamily="18" charset="0"/>
              <a:cs typeface="Times New Roman" panose="02020603050405020304" pitchFamily="18" charset="0"/>
            </a:endParaRPr>
          </a:p>
          <a:p>
            <a:pPr marL="0" indent="0">
              <a:buNone/>
            </a:pP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st.success("Job and associated applicants deleted successfully.")</a:t>
            </a:r>
            <a:endParaRPr lang="en-US" altLang="en-US" sz="1200">
              <a:latin typeface="Times New Roman" panose="02020603050405020304" pitchFamily="18" charset="0"/>
              <a:cs typeface="Times New Roman" panose="02020603050405020304" pitchFamily="18" charset="0"/>
            </a:endParaRPr>
          </a:p>
          <a:p>
            <a:endParaRPr lang="en-US" altLang="en-US" sz="1200">
              <a:latin typeface="Times New Roman" panose="02020603050405020304" pitchFamily="18" charset="0"/>
              <a:cs typeface="Times New Roman" panose="02020603050405020304" pitchFamily="18" charset="0"/>
            </a:endParaRPr>
          </a:p>
          <a:p>
            <a:pPr marL="0" indent="0">
              <a:buNone/>
            </a:pP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if st.button("Clear Applicants Data"):</a:t>
            </a:r>
            <a:endParaRPr lang="en-US" altLang="en-US" sz="1200">
              <a:latin typeface="Times New Roman" panose="02020603050405020304" pitchFamily="18" charset="0"/>
              <a:cs typeface="Times New Roman" panose="02020603050405020304" pitchFamily="18" charset="0"/>
            </a:endParaRPr>
          </a:p>
          <a:p>
            <a:pPr marL="0" indent="0">
              <a:buNone/>
            </a:pP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job_id = jobs[int(selected_job_str.split('.')[0]) - 1][0]</a:t>
            </a:r>
            <a:endParaRPr lang="en-US" altLang="en-US" sz="1200">
              <a:latin typeface="Times New Roman" panose="02020603050405020304" pitchFamily="18" charset="0"/>
              <a:cs typeface="Times New Roman" panose="02020603050405020304" pitchFamily="18" charset="0"/>
            </a:endParaRPr>
          </a:p>
          <a:p>
            <a:pPr marL="0" indent="0">
              <a:buNone/>
            </a:pP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cursor.execute("SELECT COUNT(*) FROM applications WHERE job_id = </a:t>
            </a:r>
            <a:endParaRPr lang="en-US" altLang="en-US" sz="1200">
              <a:latin typeface="Times New Roman" panose="02020603050405020304" pitchFamily="18" charset="0"/>
              <a:cs typeface="Times New Roman" panose="02020603050405020304" pitchFamily="18" charset="0"/>
            </a:endParaRPr>
          </a:p>
          <a:p>
            <a:pPr marL="0" indent="0">
              <a:buNone/>
            </a:pP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cand_level = "Fresher"</a:t>
            </a:r>
            <a:endParaRPr lang="en-US" altLang="en-US" sz="1200">
              <a:latin typeface="Times New Roman" panose="02020603050405020304" pitchFamily="18" charset="0"/>
              <a:cs typeface="Times New Roman" panose="02020603050405020304" pitchFamily="18" charset="0"/>
            </a:endParaRPr>
          </a:p>
          <a:p>
            <a:pPr marL="0" indent="0">
              <a:buNone/>
            </a:pP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st.markdown('''&lt;h4 style='text-align: left; color: #d73b5c;'&gt;You are at Fresher level!&lt;/h4&gt;''',</a:t>
            </a:r>
            <a:endParaRPr lang="en-US" altLang="en-US" sz="1200">
              <a:latin typeface="Times New Roman" panose="02020603050405020304" pitchFamily="18" charset="0"/>
              <a:cs typeface="Times New Roman" panose="02020603050405020304" pitchFamily="18" charset="0"/>
            </a:endParaRPr>
          </a:p>
          <a:p>
            <a:pPr marL="0" indent="0">
              <a:buNone/>
            </a:pP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unsafe_allow_html=True)</a:t>
            </a:r>
            <a:endParaRPr lang="en-US" altLang="en-US" sz="1200">
              <a:latin typeface="Times New Roman" panose="02020603050405020304" pitchFamily="18" charset="0"/>
              <a:cs typeface="Times New Roman" panose="02020603050405020304" pitchFamily="18" charset="0"/>
            </a:endParaRPr>
          </a:p>
          <a:p>
            <a:pPr marL="0" indent="0">
              <a:buNone/>
            </a:pP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elif num_pages == 2:</a:t>
            </a:r>
            <a:endParaRPr lang="en-US" altLang="en-US" sz="1200">
              <a:latin typeface="Times New Roman" panose="02020603050405020304" pitchFamily="18" charset="0"/>
              <a:cs typeface="Times New Roman" panose="02020603050405020304" pitchFamily="18" charset="0"/>
            </a:endParaRPr>
          </a:p>
          <a:p>
            <a:pPr marL="0" indent="0">
              <a:buNone/>
            </a:pP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cand_level = "Intermediate"</a:t>
            </a:r>
            <a:endParaRPr lang="en-US" altLang="en-US" sz="1200">
              <a:latin typeface="Times New Roman" panose="02020603050405020304" pitchFamily="18" charset="0"/>
              <a:cs typeface="Times New Roman" panose="02020603050405020304" pitchFamily="18" charset="0"/>
            </a:endParaRPr>
          </a:p>
          <a:p>
            <a:pPr marL="0" indent="0">
              <a:buNone/>
            </a:pP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st.markdown('''&lt;h4 style='text-align: left; color: #1ed760;'&gt;You are at intermediate level!&lt;/h4&gt;''',</a:t>
            </a:r>
            <a:endParaRPr lang="en-US" altLang="en-US" sz="1200">
              <a:latin typeface="Times New Roman" panose="02020603050405020304" pitchFamily="18" charset="0"/>
              <a:cs typeface="Times New Roman" panose="02020603050405020304" pitchFamily="18" charset="0"/>
            </a:endParaRPr>
          </a:p>
          <a:p>
            <a:pPr marL="0" indent="0">
              <a:buNone/>
            </a:pP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unsafe_allow_html=True)</a:t>
            </a:r>
            <a:endParaRPr lang="en-US" altLang="en-US" sz="1200">
              <a:latin typeface="Times New Roman" panose="02020603050405020304" pitchFamily="18" charset="0"/>
              <a:cs typeface="Times New Roman" panose="02020603050405020304" pitchFamily="18" charset="0"/>
            </a:endParaRPr>
          </a:p>
          <a:p>
            <a:pPr marL="0" indent="0">
              <a:buNone/>
            </a:pP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elif num_pages &gt;= 3:</a:t>
            </a:r>
            <a:endParaRPr lang="en-US" altLang="en-US" sz="1200">
              <a:latin typeface="Times New Roman" panose="02020603050405020304" pitchFamily="18" charset="0"/>
              <a:cs typeface="Times New Roman" panose="02020603050405020304" pitchFamily="18" charset="0"/>
            </a:endParaRPr>
          </a:p>
          <a:p>
            <a:pPr marL="0" indent="0">
              <a:buNone/>
            </a:pP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 cand_level = "Experienced"</a:t>
            </a:r>
            <a:endParaRPr lang="en-US" altLang="en-US" sz="1200">
              <a:latin typeface="Times New Roman" panose="02020603050405020304" pitchFamily="18" charset="0"/>
              <a:cs typeface="Times New Roman" panose="02020603050405020304" pitchFamily="18" charset="0"/>
            </a:endParaRPr>
          </a:p>
          <a:p>
            <a:pPr marL="0" indent="0">
              <a:buNone/>
            </a:pPr>
            <a:r>
              <a:rPr lang="en-IN" altLang="en-US" sz="1200">
                <a:latin typeface="Times New Roman" panose="02020603050405020304" pitchFamily="18" charset="0"/>
                <a:cs typeface="Times New Roman" panose="02020603050405020304" pitchFamily="18" charset="0"/>
              </a:rPr>
              <a:t>       run()</a:t>
            </a:r>
            <a:endParaRPr lang="en-IN" altLang="en-US" sz="12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0" y="0"/>
            <a:ext cx="1139190" cy="1049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88060" y="269240"/>
            <a:ext cx="10215245" cy="683895"/>
          </a:xfrm>
        </p:spPr>
        <p:txBody>
          <a:bodyPr/>
          <a:p>
            <a:pPr algn="ctr"/>
            <a:r>
              <a:rPr lang="en-IN" altLang="en-US" sz="3600" b="1">
                <a:latin typeface="Times New Roman" panose="02020603050405020304" pitchFamily="18" charset="0"/>
                <a:cs typeface="Times New Roman" panose="02020603050405020304" pitchFamily="18" charset="0"/>
              </a:rPr>
              <a:t>RESULTS</a:t>
            </a:r>
            <a:endParaRPr lang="en-IN" altLang="en-US" sz="3600" b="1">
              <a:latin typeface="Times New Roman" panose="02020603050405020304" pitchFamily="18" charset="0"/>
              <a:cs typeface="Times New Roman" panose="02020603050405020304" pitchFamily="18" charset="0"/>
            </a:endParaRPr>
          </a:p>
        </p:txBody>
      </p:sp>
      <p:pic>
        <p:nvPicPr>
          <p:cNvPr id="15" name="Image 15"/>
          <p:cNvPicPr>
            <a:picLocks noChangeAspect="1"/>
          </p:cNvPicPr>
          <p:nvPr>
            <p:ph idx="1"/>
          </p:nvPr>
        </p:nvPicPr>
        <p:blipFill>
          <a:blip r:embed="rId1" cstate="print"/>
          <a:stretch>
            <a:fillRect/>
          </a:stretch>
        </p:blipFill>
        <p:spPr>
          <a:xfrm>
            <a:off x="466725" y="1825625"/>
            <a:ext cx="5628640" cy="3255645"/>
          </a:xfrm>
          <a:prstGeom prst="rect">
            <a:avLst/>
          </a:prstGeom>
        </p:spPr>
      </p:pic>
      <p:pic>
        <p:nvPicPr>
          <p:cNvPr id="4" name="Picture 3"/>
          <p:cNvPicPr>
            <a:picLocks noChangeAspect="1"/>
          </p:cNvPicPr>
          <p:nvPr/>
        </p:nvPicPr>
        <p:blipFill>
          <a:blip r:embed="rId2"/>
          <a:stretch>
            <a:fillRect/>
          </a:stretch>
        </p:blipFill>
        <p:spPr>
          <a:xfrm>
            <a:off x="0" y="0"/>
            <a:ext cx="1139190" cy="1049655"/>
          </a:xfrm>
          <a:prstGeom prst="rect">
            <a:avLst/>
          </a:prstGeom>
        </p:spPr>
      </p:pic>
      <p:pic>
        <p:nvPicPr>
          <p:cNvPr id="21" name="Image 21"/>
          <p:cNvPicPr/>
          <p:nvPr/>
        </p:nvPicPr>
        <p:blipFill>
          <a:blip r:embed="rId3" cstate="print"/>
          <a:stretch>
            <a:fillRect/>
          </a:stretch>
        </p:blipFill>
        <p:spPr>
          <a:xfrm>
            <a:off x="6274118" y="1825625"/>
            <a:ext cx="5564505" cy="3185160"/>
          </a:xfrm>
          <a:prstGeom prst="rect">
            <a:avLst/>
          </a:prstGeom>
        </p:spPr>
      </p:pic>
      <p:sp>
        <p:nvSpPr>
          <p:cNvPr id="6" name="Text Box 5"/>
          <p:cNvSpPr txBox="1"/>
          <p:nvPr/>
        </p:nvSpPr>
        <p:spPr>
          <a:xfrm>
            <a:off x="6516370" y="5315903"/>
            <a:ext cx="5080000" cy="337185"/>
          </a:xfrm>
          <a:prstGeom prst="rect">
            <a:avLst/>
          </a:prstGeom>
        </p:spPr>
        <p:txBody>
          <a:bodyPr>
            <a:spAutoFit/>
          </a:bodyPr>
          <a:p>
            <a:pPr marL="1151255" indent="0" defTabSz="266700">
              <a:spcBef>
                <a:spcPct val="0"/>
              </a:spcBef>
              <a:spcAft>
                <a:spcPct val="0"/>
              </a:spcAft>
            </a:pPr>
            <a:r>
              <a:rPr sz="1600" i="1">
                <a:latin typeface="Times New Roman" panose="02020603050405020304"/>
                <a:ea typeface="Times New Roman" panose="02020603050405020304"/>
              </a:rPr>
              <a:t>Job Finding Based on the extracted Skills</a:t>
            </a:r>
            <a:endParaRPr sz="1600" i="1">
              <a:latin typeface="Times New Roman" panose="02020603050405020304"/>
              <a:ea typeface="Times New Roman" panose="02020603050405020304"/>
            </a:endParaRPr>
          </a:p>
        </p:txBody>
      </p:sp>
      <p:sp>
        <p:nvSpPr>
          <p:cNvPr id="7" name="Text Box 6"/>
          <p:cNvSpPr txBox="1"/>
          <p:nvPr/>
        </p:nvSpPr>
        <p:spPr>
          <a:xfrm>
            <a:off x="1501140" y="5251768"/>
            <a:ext cx="5080000" cy="337185"/>
          </a:xfrm>
          <a:prstGeom prst="rect">
            <a:avLst/>
          </a:prstGeom>
        </p:spPr>
        <p:txBody>
          <a:bodyPr>
            <a:spAutoFit/>
          </a:bodyPr>
          <a:p>
            <a:pPr marL="0" indent="0" defTabSz="266700">
              <a:spcBef>
                <a:spcPct val="0"/>
              </a:spcBef>
              <a:spcAft>
                <a:spcPct val="0"/>
              </a:spcAft>
            </a:pPr>
            <a:r>
              <a:rPr sz="1600" i="1">
                <a:latin typeface="Times New Roman" panose="02020603050405020304"/>
                <a:ea typeface="Times New Roman" panose="02020603050405020304"/>
              </a:rPr>
              <a:t>User Data and Skills Extraction</a:t>
            </a:r>
            <a:endParaRPr sz="1600" i="1">
              <a:latin typeface="Times New Roman" panose="02020603050405020304"/>
              <a:ea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3" name="Image 23"/>
          <p:cNvPicPr>
            <a:picLocks noChangeAspect="1"/>
          </p:cNvPicPr>
          <p:nvPr>
            <p:ph idx="1"/>
          </p:nvPr>
        </p:nvPicPr>
        <p:blipFill>
          <a:blip r:embed="rId1" cstate="print"/>
          <a:stretch>
            <a:fillRect/>
          </a:stretch>
        </p:blipFill>
        <p:spPr>
          <a:xfrm>
            <a:off x="464185" y="1495425"/>
            <a:ext cx="5851525" cy="3260090"/>
          </a:xfrm>
          <a:prstGeom prst="rect">
            <a:avLst/>
          </a:prstGeom>
        </p:spPr>
      </p:pic>
      <p:sp>
        <p:nvSpPr>
          <p:cNvPr id="4" name="Title 3"/>
          <p:cNvSpPr>
            <a:spLocks noGrp="1"/>
          </p:cNvSpPr>
          <p:nvPr>
            <p:ph type="title"/>
          </p:nvPr>
        </p:nvSpPr>
        <p:spPr>
          <a:xfrm>
            <a:off x="988060" y="269240"/>
            <a:ext cx="10215245" cy="683895"/>
          </a:xfrm>
        </p:spPr>
        <p:txBody>
          <a:bodyPr/>
          <a:p>
            <a:pPr algn="ctr"/>
            <a:r>
              <a:rPr lang="en-IN" altLang="en-US" sz="3600" b="1">
                <a:latin typeface="Times New Roman" panose="02020603050405020304" pitchFamily="18" charset="0"/>
                <a:cs typeface="Times New Roman" panose="02020603050405020304" pitchFamily="18" charset="0"/>
              </a:rPr>
              <a:t>RESULTS</a:t>
            </a:r>
            <a:endParaRPr lang="en-IN" altLang="en-US" sz="3600" b="1">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0" y="0"/>
            <a:ext cx="1139190" cy="1049655"/>
          </a:xfrm>
          <a:prstGeom prst="rect">
            <a:avLst/>
          </a:prstGeom>
        </p:spPr>
      </p:pic>
      <p:pic>
        <p:nvPicPr>
          <p:cNvPr id="25" name="Image 25"/>
          <p:cNvPicPr/>
          <p:nvPr/>
        </p:nvPicPr>
        <p:blipFill>
          <a:blip r:embed="rId3" cstate="print"/>
          <a:stretch>
            <a:fillRect/>
          </a:stretch>
        </p:blipFill>
        <p:spPr>
          <a:xfrm>
            <a:off x="6633845" y="1495425"/>
            <a:ext cx="5292090" cy="3260090"/>
          </a:xfrm>
          <a:prstGeom prst="rect">
            <a:avLst/>
          </a:prstGeom>
        </p:spPr>
      </p:pic>
      <p:sp>
        <p:nvSpPr>
          <p:cNvPr id="6" name="Text Box 5"/>
          <p:cNvSpPr txBox="1"/>
          <p:nvPr/>
        </p:nvSpPr>
        <p:spPr>
          <a:xfrm>
            <a:off x="6739890" y="4985703"/>
            <a:ext cx="5080000" cy="337185"/>
          </a:xfrm>
          <a:prstGeom prst="rect">
            <a:avLst/>
          </a:prstGeom>
        </p:spPr>
        <p:txBody>
          <a:bodyPr>
            <a:spAutoFit/>
          </a:bodyPr>
          <a:p>
            <a:pPr marL="1572260" indent="0" defTabSz="266700">
              <a:spcBef>
                <a:spcPts val="1200"/>
              </a:spcBef>
              <a:spcAft>
                <a:spcPct val="0"/>
              </a:spcAft>
            </a:pPr>
            <a:r>
              <a:rPr sz="1600" i="1">
                <a:latin typeface="Times New Roman" panose="02020603050405020304"/>
                <a:ea typeface="Times New Roman" panose="02020603050405020304"/>
              </a:rPr>
              <a:t>Downloaded User Report</a:t>
            </a:r>
            <a:endParaRPr sz="1600" i="1">
              <a:latin typeface="Times New Roman" panose="02020603050405020304"/>
              <a:ea typeface="Times New Roman" panose="02020603050405020304"/>
            </a:endParaRPr>
          </a:p>
        </p:txBody>
      </p:sp>
      <p:sp>
        <p:nvSpPr>
          <p:cNvPr id="7" name="Text Box 6"/>
          <p:cNvSpPr txBox="1"/>
          <p:nvPr/>
        </p:nvSpPr>
        <p:spPr>
          <a:xfrm>
            <a:off x="1139190" y="4970463"/>
            <a:ext cx="5080000" cy="352425"/>
          </a:xfrm>
          <a:prstGeom prst="rect">
            <a:avLst/>
          </a:prstGeom>
        </p:spPr>
        <p:txBody>
          <a:bodyPr>
            <a:spAutoFit/>
          </a:bodyPr>
          <a:p>
            <a:pPr marL="0" indent="0" algn="ctr" defTabSz="266700">
              <a:spcBef>
                <a:spcPct val="0"/>
              </a:spcBef>
              <a:spcAft>
                <a:spcPct val="0"/>
              </a:spcAft>
            </a:pPr>
            <a:r>
              <a:rPr sz="1600">
                <a:latin typeface="Times New Roman" panose="02020603050405020304"/>
                <a:ea typeface="Times New Roman" panose="02020603050405020304"/>
              </a:rPr>
              <a:t> </a:t>
            </a:r>
            <a:r>
              <a:rPr sz="1700" i="1">
                <a:latin typeface="Times New Roman" panose="02020603050405020304"/>
                <a:ea typeface="Times New Roman" panose="02020603050405020304"/>
              </a:rPr>
              <a:t>Admin login page</a:t>
            </a:r>
            <a:endParaRPr sz="1700" i="1">
              <a:latin typeface="Times New Roman" panose="02020603050405020304"/>
              <a:ea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39190" y="1900555"/>
            <a:ext cx="10064115" cy="3254375"/>
          </a:xfrm>
        </p:spPr>
        <p:txBody>
          <a:bodyPr>
            <a:normAutofit lnSpcReduction="20000"/>
          </a:bodyPr>
          <a:p>
            <a:pPr marL="0" indent="0" algn="just">
              <a:lnSpc>
                <a:spcPct val="120000"/>
              </a:lnSpc>
              <a:buNone/>
            </a:pPr>
            <a:r>
              <a:rPr lang="en-US" altLang="en-US" sz="2100">
                <a:latin typeface="Times New Roman" panose="02020603050405020304" pitchFamily="18" charset="0"/>
                <a:cs typeface="Times New Roman" panose="02020603050405020304" pitchFamily="18" charset="0"/>
              </a:rPr>
              <a:t>The 'Resume Analyzer and Career Recommendation System Based on NLP' is the kind which can be used as a good, friendly, and time-saving tool by both the applicants and recruiters. It scans resumes automatically, extracting data from them and re-arranging them in machine- readable form. To candidates, it provides personalized recommendations, prediction of the job position, and professional recommendations to enhance their resume along with enabling them to make informed career choices. The recruiters, on their part, are aided by quicker, real-time processing, categorization, and evaluation of resumes. The system also helps organizations, schools, and recruitment agencies by delivering useful feedback that empowers and complements their recruitment process.</a:t>
            </a:r>
            <a:endParaRPr lang="en-US" altLang="en-US" sz="210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0" y="0"/>
            <a:ext cx="1139190" cy="1049655"/>
          </a:xfrm>
          <a:prstGeom prst="rect">
            <a:avLst/>
          </a:prstGeom>
        </p:spPr>
      </p:pic>
      <p:sp>
        <p:nvSpPr>
          <p:cNvPr id="4" name="Title 3"/>
          <p:cNvSpPr>
            <a:spLocks noGrp="1"/>
          </p:cNvSpPr>
          <p:nvPr>
            <p:ph type="title"/>
          </p:nvPr>
        </p:nvSpPr>
        <p:spPr>
          <a:xfrm>
            <a:off x="988060" y="269240"/>
            <a:ext cx="10215245" cy="683895"/>
          </a:xfrm>
        </p:spPr>
        <p:txBody>
          <a:bodyPr/>
          <a:p>
            <a:pPr algn="ctr"/>
            <a:r>
              <a:rPr lang="en-IN" altLang="en-US" sz="3600" b="1">
                <a:latin typeface="Times New Roman" panose="02020603050405020304" pitchFamily="18" charset="0"/>
                <a:cs typeface="Times New Roman" panose="02020603050405020304" pitchFamily="18" charset="0"/>
              </a:rPr>
              <a:t>CONCLUSION</a:t>
            </a:r>
            <a:endParaRPr lang="en-IN" altLang="en-US" sz="36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8445"/>
            <a:ext cx="10515600" cy="909955"/>
          </a:xfrm>
        </p:spPr>
        <p:txBody>
          <a:bodyPr/>
          <a:lstStyle/>
          <a:p>
            <a:pPr algn="ctr"/>
            <a:r>
              <a:rPr lang="en-US" sz="3600" b="1" dirty="0" smtClean="0">
                <a:latin typeface="Times New Roman" panose="02020603050405020304" pitchFamily="18" charset="0"/>
                <a:cs typeface="Times New Roman" panose="02020603050405020304" pitchFamily="18" charset="0"/>
              </a:rPr>
              <a:t>REFERENCES</a:t>
            </a:r>
            <a:r>
              <a:rPr lang="en-US" b="1" dirty="0" smtClean="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838200" y="1527810"/>
            <a:ext cx="10515600" cy="4351338"/>
          </a:xfrm>
        </p:spPr>
        <p:txBody>
          <a:bodyPr>
            <a:normAutofit lnSpcReduction="20000"/>
          </a:bodyPr>
          <a:p>
            <a:pPr algn="just">
              <a:lnSpc>
                <a:spcPct val="110000"/>
              </a:lnSpc>
            </a:pPr>
            <a:r>
              <a:rPr lang="en-IN" altLang="en-US" sz="2220">
                <a:latin typeface="Times New Roman" panose="02020603050405020304" pitchFamily="18" charset="0"/>
                <a:cs typeface="Times New Roman" panose="02020603050405020304" pitchFamily="18" charset="0"/>
              </a:rPr>
              <a:t>[1]</a:t>
            </a:r>
            <a:r>
              <a:rPr lang="en-US" altLang="en-US" sz="2220">
                <a:latin typeface="Times New Roman" panose="02020603050405020304" pitchFamily="18" charset="0"/>
                <a:cs typeface="Times New Roman" panose="02020603050405020304" pitchFamily="18" charset="0"/>
              </a:rPr>
              <a:t>Sroison, P. and Chan, J.H., 2023. Resume parser with natural language processing.</a:t>
            </a:r>
            <a:r>
              <a:rPr lang="en-US" altLang="en-US" sz="2220" i="1">
                <a:latin typeface="Times New Roman" panose="02020603050405020304" pitchFamily="18" charset="0"/>
                <a:cs typeface="Times New Roman" panose="02020603050405020304" pitchFamily="18" charset="0"/>
              </a:rPr>
              <a:t> Authorea Preprints.</a:t>
            </a:r>
            <a:endParaRPr lang="en-US" altLang="en-US" sz="2220">
              <a:latin typeface="Times New Roman" panose="02020603050405020304" pitchFamily="18" charset="0"/>
              <a:cs typeface="Times New Roman" panose="02020603050405020304" pitchFamily="18" charset="0"/>
            </a:endParaRPr>
          </a:p>
          <a:p>
            <a:pPr algn="just">
              <a:lnSpc>
                <a:spcPct val="110000"/>
              </a:lnSpc>
            </a:pPr>
            <a:r>
              <a:rPr lang="en-IN" altLang="en-US" sz="2220">
                <a:latin typeface="Times New Roman" panose="02020603050405020304" pitchFamily="18" charset="0"/>
                <a:cs typeface="Times New Roman" panose="02020603050405020304" pitchFamily="18" charset="0"/>
              </a:rPr>
              <a:t>[2]</a:t>
            </a:r>
            <a:r>
              <a:rPr lang="en-US" altLang="en-US" sz="2220">
                <a:latin typeface="Times New Roman" panose="02020603050405020304" pitchFamily="18" charset="0"/>
                <a:cs typeface="Times New Roman" panose="02020603050405020304" pitchFamily="18" charset="0"/>
              </a:rPr>
              <a:t>"Automated Resume Screening Using Natural Language Processing", International Journal of Emerging Technologies and Innovative Research (www.jetir.org | UGC and issn Approved), ISSN:2349-5162, Vol.10, Issue 3, page no. ppf100-f104, March-2023</a:t>
            </a:r>
            <a:r>
              <a:rPr lang="en-IN" altLang="en-US" sz="2220">
                <a:latin typeface="Times New Roman" panose="02020603050405020304" pitchFamily="18" charset="0"/>
                <a:cs typeface="Times New Roman" panose="02020603050405020304" pitchFamily="18" charset="0"/>
              </a:rPr>
              <a:t>.</a:t>
            </a:r>
            <a:endParaRPr lang="en-US" altLang="en-US">
              <a:latin typeface="Times New Roman" panose="02020603050405020304" pitchFamily="18" charset="0"/>
              <a:cs typeface="Times New Roman" panose="02020603050405020304" pitchFamily="18" charset="0"/>
            </a:endParaRPr>
          </a:p>
          <a:p>
            <a:pPr algn="just">
              <a:lnSpc>
                <a:spcPct val="110000"/>
              </a:lnSpc>
            </a:pPr>
            <a:r>
              <a:rPr lang="en-IN" altLang="en-US" sz="2220">
                <a:latin typeface="Times New Roman" panose="02020603050405020304" pitchFamily="18" charset="0"/>
                <a:cs typeface="Times New Roman" panose="02020603050405020304" pitchFamily="18" charset="0"/>
              </a:rPr>
              <a:t>[3]</a:t>
            </a:r>
            <a:r>
              <a:rPr lang="en-US" altLang="en-US" sz="2220">
                <a:latin typeface="Times New Roman" panose="02020603050405020304" pitchFamily="18" charset="0"/>
                <a:cs typeface="Times New Roman" panose="02020603050405020304" pitchFamily="18" charset="0"/>
              </a:rPr>
              <a:t>Sruthi, P., Adithya, P.N.V.K.G., Suleman, M.D., Kunal, P. and Gairola, S.P., 2023. Smart Resume Analyser: A Case Study using RNN-based Keyword Extraction. In </a:t>
            </a:r>
            <a:r>
              <a:rPr lang="en-US" altLang="en-US" sz="2220" i="1">
                <a:latin typeface="Times New Roman" panose="02020603050405020304" pitchFamily="18" charset="0"/>
                <a:cs typeface="Times New Roman" panose="02020603050405020304" pitchFamily="18" charset="0"/>
              </a:rPr>
              <a:t>E3S Web of Conferences</a:t>
            </a:r>
            <a:r>
              <a:rPr lang="en-US" altLang="en-US" sz="2220">
                <a:latin typeface="Times New Roman" panose="02020603050405020304" pitchFamily="18" charset="0"/>
                <a:cs typeface="Times New Roman" panose="02020603050405020304" pitchFamily="18" charset="0"/>
              </a:rPr>
              <a:t> (Vol. 430, p. 01023). EDP Sciences.</a:t>
            </a:r>
            <a:endParaRPr lang="en-US" altLang="en-US" sz="2220">
              <a:latin typeface="Times New Roman" panose="02020603050405020304" pitchFamily="18" charset="0"/>
              <a:cs typeface="Times New Roman" panose="02020603050405020304" pitchFamily="18" charset="0"/>
            </a:endParaRPr>
          </a:p>
          <a:p>
            <a:pPr algn="just">
              <a:lnSpc>
                <a:spcPct val="110000"/>
              </a:lnSpc>
            </a:pPr>
            <a:r>
              <a:rPr lang="en-IN" altLang="en-US" sz="2220">
                <a:latin typeface="Times New Roman" panose="02020603050405020304" pitchFamily="18" charset="0"/>
                <a:cs typeface="Times New Roman" panose="02020603050405020304" pitchFamily="18" charset="0"/>
              </a:rPr>
              <a:t>[4]</a:t>
            </a:r>
            <a:r>
              <a:rPr lang="en-US" altLang="en-US" sz="2220">
                <a:latin typeface="Times New Roman" panose="02020603050405020304" pitchFamily="18" charset="0"/>
                <a:cs typeface="Times New Roman" panose="02020603050405020304" pitchFamily="18" charset="0"/>
              </a:rPr>
              <a:t>Aggarwal, A., Jain, S., Jha, S. and Singh, V.P., Resume Screening.</a:t>
            </a:r>
            <a:r>
              <a:rPr lang="en-US" sz="222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endParaRPr lang="en-US" sz="222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algn="just">
              <a:lnSpc>
                <a:spcPct val="110000"/>
              </a:lnSpc>
            </a:pPr>
            <a:r>
              <a:rPr lang="en-IN" altLang="en-US" sz="2220">
                <a:latin typeface="Times New Roman" panose="02020603050405020304" pitchFamily="18" charset="0"/>
                <a:cs typeface="Times New Roman" panose="02020603050405020304" pitchFamily="18" charset="0"/>
              </a:rPr>
              <a:t>[5]</a:t>
            </a:r>
            <a:r>
              <a:rPr lang="en-US" altLang="en-US" sz="2220">
                <a:latin typeface="Times New Roman" panose="02020603050405020304" pitchFamily="18" charset="0"/>
                <a:cs typeface="Times New Roman" panose="02020603050405020304" pitchFamily="18" charset="0"/>
              </a:rPr>
              <a:t>Mankawade, A., Pungliya, V., Bhonsle, R., Pate, S., Purohit, A., &amp; Raut, A. (2023, April).Resume analysis and job recommendation. In 2023 IEEE 8th International Conference for Convergence in Technology (I2CT) (pp. 1-5). IEEE.</a:t>
            </a:r>
            <a:endParaRPr lang="en-US" altLang="en-US" sz="2220">
              <a:latin typeface="Times New Roman" panose="02020603050405020304" pitchFamily="18" charset="0"/>
              <a:cs typeface="Times New Roman" panose="02020603050405020304" pitchFamily="18" charset="0"/>
            </a:endParaRPr>
          </a:p>
          <a:p>
            <a:pPr algn="just"/>
            <a:endParaRPr lang="en-US" altLang="en-US" sz="222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0" y="-10160"/>
            <a:ext cx="1139190" cy="10496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7350" y="365125"/>
            <a:ext cx="9696450" cy="1325880"/>
          </a:xfrm>
        </p:spPr>
        <p:txBody>
          <a:bodyPr/>
          <a:lstStyle/>
          <a:p>
            <a:pPr algn="l"/>
            <a:r>
              <a:rPr lang="en-IN" altLang="en-US" sz="4000" b="1" dirty="0">
                <a:latin typeface="Times New Roman" panose="02020603050405020304" pitchFamily="18" charset="0"/>
                <a:cs typeface="Times New Roman" panose="02020603050405020304" pitchFamily="18" charset="0"/>
              </a:rPr>
              <a:t>ABSTRACT</a:t>
            </a:r>
            <a:endParaRPr lang="en-IN" alt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2215" y="2149475"/>
            <a:ext cx="9568815" cy="3830955"/>
          </a:xfrm>
        </p:spPr>
        <p:txBody>
          <a:bodyPr>
            <a:noAutofit/>
          </a:bodyPr>
          <a:lstStyle/>
          <a:p>
            <a:pPr marL="0" indent="0" algn="just">
              <a:buNone/>
            </a:pPr>
            <a:r>
              <a:rPr lang="en-US" altLang="en-US" sz="1900">
                <a:latin typeface="Times New Roman" panose="02020603050405020304" pitchFamily="18" charset="0"/>
                <a:cs typeface="Times New Roman" panose="02020603050405020304" pitchFamily="18" charset="0"/>
              </a:rPr>
              <a:t>The recruitment process is often slowed down by manual resume screening and poor candidate-role matching. This project presents an offline, automated resume screening and career recommendation system using NLP techniques like Transformers, SpaCy, NLTK, and Streamlit. It extracts key resume data such as skills, roles, and keywords, then recommends missing skills, relevant courses, certifications, and LinkedIn job links. Additional features include resume/interview tips videos, resume scoring with justification, predicted career fields, and estimated experience levels.</a:t>
            </a:r>
            <a:endParaRPr lang="en-US" altLang="en-US" sz="1900">
              <a:latin typeface="Times New Roman" panose="02020603050405020304" pitchFamily="18" charset="0"/>
              <a:cs typeface="Times New Roman" panose="02020603050405020304" pitchFamily="18" charset="0"/>
            </a:endParaRPr>
          </a:p>
          <a:p>
            <a:pPr marL="0" indent="0" algn="just">
              <a:buNone/>
            </a:pPr>
            <a:endParaRPr lang="en-US" altLang="en-US" sz="1900">
              <a:latin typeface="Times New Roman" panose="02020603050405020304" pitchFamily="18" charset="0"/>
              <a:cs typeface="Times New Roman" panose="02020603050405020304" pitchFamily="18" charset="0"/>
            </a:endParaRPr>
          </a:p>
          <a:p>
            <a:pPr marL="0" indent="0" algn="just">
              <a:buNone/>
            </a:pPr>
            <a:r>
              <a:rPr lang="en-US" altLang="en-US" sz="1900">
                <a:latin typeface="Times New Roman" panose="02020603050405020304" pitchFamily="18" charset="0"/>
                <a:cs typeface="Times New Roman" panose="02020603050405020304" pitchFamily="18" charset="0"/>
              </a:rPr>
              <a:t>For administrators, the system offers a password-protected dashboard to post/delete job listings, manage applicants with select/reject options, view interactive charts (field prediction, resume score, user stats), and export data via CSV. It also includes job selection and apply buttons to enhance user interaction. Overall, it significantly reduces manual effort, improves accuracy, and enhances candidate-job alignment.</a:t>
            </a:r>
            <a:endParaRPr lang="en-US" altLang="en-US" sz="190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138636" y="253237"/>
            <a:ext cx="1420340" cy="1307275"/>
          </a:xfrm>
          <a:prstGeom prst="rect">
            <a:avLst/>
          </a:prstGeom>
        </p:spPr>
      </p:pic>
      <p:sp>
        <p:nvSpPr>
          <p:cNvPr id="13" name="sketch line"/>
          <p:cNvSpPr>
            <a:spLocks noGrp="1" noRot="1" noChangeAspect="1" noMove="1" noResize="1" noEditPoints="1" noAdjustHandles="1" noChangeArrowheads="1" noChangeShapeType="1" noTextEdit="1"/>
          </p:cNvSpPr>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100" y="365125"/>
            <a:ext cx="9664700" cy="1325880"/>
          </a:xfrm>
        </p:spPr>
        <p:txBody>
          <a:bodyPr>
            <a:normAutofit/>
          </a:bodyPr>
          <a:lstStyle/>
          <a:p>
            <a:pPr algn="l"/>
            <a:r>
              <a:rPr lang="en-IN"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39190" y="1825625"/>
            <a:ext cx="9799320" cy="4351655"/>
          </a:xfrm>
        </p:spPr>
        <p:txBody>
          <a:bodyPr/>
          <a:lstStyle/>
          <a:p>
            <a:pPr marL="0" indent="0" algn="just">
              <a:buNone/>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big organizations where the applicant number is massive. Each recruiter takes time to manually assess and analyze the resumes of all applicants, which usually run in the thousands, in order to pick out the best candidates for the job. The problem we focus on solves the problem of recruitment or hiring which brings up another hurdle in the recruiting process. The task proposes an AI-based Resume Parser and Analyzer using Natural Language Processing (NLP) techniques</a:t>
            </a:r>
            <a:r>
              <a:rPr lang="en-IN" altLang="en-US" sz="2000" dirty="0">
                <a:latin typeface="Times New Roman" panose="02020603050405020304" pitchFamily="18" charset="0"/>
                <a:cs typeface="Times New Roman" panose="02020603050405020304" pitchFamily="18" charset="0"/>
              </a:rPr>
              <a:t>.</a:t>
            </a:r>
            <a:endParaRPr lang="en-IN" alt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0" y="0"/>
            <a:ext cx="1139190" cy="10496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76530"/>
            <a:ext cx="10317480" cy="724535"/>
          </a:xfrm>
        </p:spPr>
        <p:txBody>
          <a:bodyPr/>
          <a:p>
            <a:pPr algn="ctr"/>
            <a:r>
              <a:rPr lang="en-IN" sz="3600" b="1" dirty="0">
                <a:latin typeface="Times New Roman" panose="02020603050405020304" pitchFamily="18" charset="0"/>
                <a:cs typeface="Times New Roman" panose="02020603050405020304" pitchFamily="18" charset="0"/>
                <a:sym typeface="+mn-ea"/>
              </a:rPr>
              <a:t>Literature Survey</a:t>
            </a:r>
            <a:endParaRPr lang="en-US" sz="3600"/>
          </a:p>
        </p:txBody>
      </p:sp>
      <p:graphicFrame>
        <p:nvGraphicFramePr>
          <p:cNvPr id="5" name="Content Placeholder 4"/>
          <p:cNvGraphicFramePr/>
          <p:nvPr>
            <p:ph idx="1"/>
            <p:custDataLst>
              <p:tags r:id="rId1"/>
            </p:custDataLst>
          </p:nvPr>
        </p:nvGraphicFramePr>
        <p:xfrm>
          <a:off x="1094105" y="904875"/>
          <a:ext cx="10603230" cy="2552065"/>
        </p:xfrm>
        <a:graphic>
          <a:graphicData uri="http://schemas.openxmlformats.org/drawingml/2006/table">
            <a:tbl>
              <a:tblPr firstRow="1" bandRow="1">
                <a:tableStyleId>{5C22544A-7EE6-4342-B048-85BDC9FD1C3A}</a:tableStyleId>
              </a:tblPr>
              <a:tblGrid>
                <a:gridCol w="531495"/>
                <a:gridCol w="925830"/>
                <a:gridCol w="1814830"/>
                <a:gridCol w="2127250"/>
                <a:gridCol w="2606040"/>
                <a:gridCol w="2597785"/>
              </a:tblGrid>
              <a:tr h="360680">
                <a:tc>
                  <a:txBody>
                    <a:bodyPr/>
                    <a:p>
                      <a:pPr>
                        <a:buNone/>
                      </a:pPr>
                      <a:r>
                        <a:rPr lang="en-US" altLang="en-IN" sz="1600">
                          <a:latin typeface="Times New Roman" panose="02020603050405020304" pitchFamily="18" charset="0"/>
                          <a:cs typeface="Times New Roman" panose="02020603050405020304" pitchFamily="18" charset="0"/>
                        </a:rPr>
                        <a:t>S.no</a:t>
                      </a:r>
                      <a:endParaRPr lang="en-US" altLang="en-IN" sz="1600">
                        <a:latin typeface="Times New Roman" panose="02020603050405020304" pitchFamily="18" charset="0"/>
                        <a:cs typeface="Times New Roman" panose="02020603050405020304" pitchFamily="18" charset="0"/>
                      </a:endParaRPr>
                    </a:p>
                  </a:txBody>
                  <a:tcPr/>
                </a:tc>
                <a:tc>
                  <a:txBody>
                    <a:bodyPr/>
                    <a:p>
                      <a:pPr>
                        <a:buNone/>
                      </a:pPr>
                      <a:r>
                        <a:rPr lang="en-IN" altLang="en-US" sz="1600">
                          <a:latin typeface="Times New Roman" panose="02020603050405020304" pitchFamily="18" charset="0"/>
                          <a:cs typeface="Times New Roman" panose="02020603050405020304" pitchFamily="18" charset="0"/>
                        </a:rPr>
                        <a:t>Year</a:t>
                      </a:r>
                      <a:endParaRPr lang="en-IN" altLang="en-US" sz="1600">
                        <a:latin typeface="Times New Roman" panose="02020603050405020304" pitchFamily="18" charset="0"/>
                        <a:cs typeface="Times New Roman" panose="02020603050405020304" pitchFamily="18" charset="0"/>
                      </a:endParaRPr>
                    </a:p>
                  </a:txBody>
                  <a:tcPr/>
                </a:tc>
                <a:tc>
                  <a:txBody>
                    <a:bodyPr/>
                    <a:p>
                      <a:pPr>
                        <a:buNone/>
                      </a:pPr>
                      <a:r>
                        <a:rPr lang="en-IN" altLang="en-US" sz="1600">
                          <a:latin typeface="Times New Roman" panose="02020603050405020304" pitchFamily="18" charset="0"/>
                          <a:cs typeface="Times New Roman" panose="02020603050405020304" pitchFamily="18" charset="0"/>
                        </a:rPr>
                        <a:t>Author</a:t>
                      </a:r>
                      <a:r>
                        <a:rPr lang="en-US" altLang="en-IN" sz="1600">
                          <a:latin typeface="Times New Roman" panose="02020603050405020304" pitchFamily="18" charset="0"/>
                          <a:cs typeface="Times New Roman" panose="02020603050405020304" pitchFamily="18" charset="0"/>
                        </a:rPr>
                        <a:t>s</a:t>
                      </a:r>
                      <a:endParaRPr lang="en-US" altLang="en-IN" sz="1600">
                        <a:latin typeface="Times New Roman" panose="02020603050405020304" pitchFamily="18" charset="0"/>
                        <a:cs typeface="Times New Roman" panose="02020603050405020304" pitchFamily="18" charset="0"/>
                      </a:endParaRPr>
                    </a:p>
                  </a:txBody>
                  <a:tcPr/>
                </a:tc>
                <a:tc>
                  <a:txBody>
                    <a:bodyPr/>
                    <a:p>
                      <a:pPr>
                        <a:buNone/>
                      </a:pPr>
                      <a:r>
                        <a:rPr lang="en-IN" altLang="en-US" sz="1600">
                          <a:latin typeface="Times New Roman" panose="02020603050405020304" pitchFamily="18" charset="0"/>
                          <a:cs typeface="Times New Roman" panose="02020603050405020304" pitchFamily="18" charset="0"/>
                        </a:rPr>
                        <a:t>Paper</a:t>
                      </a:r>
                      <a:r>
                        <a:rPr lang="en-US" altLang="en-IN" sz="1600">
                          <a:latin typeface="Times New Roman" panose="02020603050405020304" pitchFamily="18" charset="0"/>
                          <a:cs typeface="Times New Roman" panose="02020603050405020304" pitchFamily="18" charset="0"/>
                        </a:rPr>
                        <a:t> </a:t>
                      </a:r>
                      <a:r>
                        <a:rPr lang="en-IN" altLang="en-US" sz="1600">
                          <a:latin typeface="Times New Roman" panose="02020603050405020304" pitchFamily="18" charset="0"/>
                          <a:cs typeface="Times New Roman" panose="02020603050405020304" pitchFamily="18" charset="0"/>
                        </a:rPr>
                        <a:t>Title</a:t>
                      </a:r>
                      <a:endParaRPr lang="en-IN" altLang="en-US" sz="1600">
                        <a:latin typeface="Times New Roman" panose="02020603050405020304" pitchFamily="18" charset="0"/>
                        <a:cs typeface="Times New Roman" panose="02020603050405020304" pitchFamily="18" charset="0"/>
                      </a:endParaRPr>
                    </a:p>
                  </a:txBody>
                  <a:tcPr/>
                </a:tc>
                <a:tc>
                  <a:txBody>
                    <a:bodyPr/>
                    <a:p>
                      <a:pPr>
                        <a:buNone/>
                      </a:pPr>
                      <a:r>
                        <a:rPr lang="en-US" altLang="en-US" sz="1600">
                          <a:latin typeface="Times New Roman" panose="02020603050405020304" pitchFamily="18" charset="0"/>
                          <a:cs typeface="Times New Roman" panose="02020603050405020304" pitchFamily="18" charset="0"/>
                        </a:rPr>
                        <a:t>Methodology</a:t>
                      </a:r>
                      <a:endParaRPr lang="en-US" altLang="en-US" sz="1600">
                        <a:latin typeface="Times New Roman" panose="02020603050405020304" pitchFamily="18" charset="0"/>
                        <a:cs typeface="Times New Roman" panose="02020603050405020304" pitchFamily="18" charset="0"/>
                      </a:endParaRPr>
                    </a:p>
                  </a:txBody>
                  <a:tcPr/>
                </a:tc>
                <a:tc>
                  <a:txBody>
                    <a:bodyPr/>
                    <a:p>
                      <a:pPr>
                        <a:buNone/>
                      </a:pPr>
                      <a:r>
                        <a:rPr lang="en-US" altLang="en-US" sz="1600">
                          <a:latin typeface="Times New Roman" panose="02020603050405020304" pitchFamily="18" charset="0"/>
                          <a:cs typeface="Times New Roman" panose="02020603050405020304" pitchFamily="18" charset="0"/>
                        </a:rPr>
                        <a:t>Performance Metrics</a:t>
                      </a:r>
                      <a:endParaRPr lang="en-US" altLang="en-US" sz="1600">
                        <a:latin typeface="Times New Roman" panose="02020603050405020304" pitchFamily="18" charset="0"/>
                        <a:cs typeface="Times New Roman" panose="02020603050405020304" pitchFamily="18" charset="0"/>
                      </a:endParaRPr>
                    </a:p>
                  </a:txBody>
                  <a:tcPr/>
                </a:tc>
              </a:tr>
              <a:tr h="859155">
                <a:tc>
                  <a:txBody>
                    <a:bodyPr/>
                    <a:p>
                      <a:pPr>
                        <a:buNone/>
                      </a:pPr>
                      <a:r>
                        <a:rPr lang="en-IN" altLang="en-US" sz="1400">
                          <a:latin typeface="Times New Roman" panose="02020603050405020304" pitchFamily="18" charset="0"/>
                          <a:cs typeface="Times New Roman" panose="02020603050405020304" pitchFamily="18" charset="0"/>
                        </a:rPr>
                        <a:t>1.</a:t>
                      </a:r>
                      <a:endParaRPr lang="en-IN" altLang="en-US" sz="1400">
                        <a:latin typeface="Times New Roman" panose="02020603050405020304" pitchFamily="18" charset="0"/>
                        <a:cs typeface="Times New Roman" panose="02020603050405020304" pitchFamily="18" charset="0"/>
                      </a:endParaRPr>
                    </a:p>
                  </a:txBody>
                  <a:tcPr/>
                </a:tc>
                <a:tc>
                  <a:txBody>
                    <a:bodyPr/>
                    <a:p>
                      <a:pPr>
                        <a:buNone/>
                      </a:pPr>
                      <a:r>
                        <a:rPr lang="en-IN" altLang="en-US" sz="1400">
                          <a:latin typeface="Times New Roman" panose="02020603050405020304" pitchFamily="18" charset="0"/>
                          <a:cs typeface="Times New Roman" panose="02020603050405020304" pitchFamily="18" charset="0"/>
                        </a:rPr>
                        <a:t>2023</a:t>
                      </a:r>
                      <a:endParaRPr lang="en-IN" altLang="en-US" sz="1400">
                        <a:latin typeface="Times New Roman" panose="02020603050405020304" pitchFamily="18" charset="0"/>
                        <a:cs typeface="Times New Roman" panose="02020603050405020304" pitchFamily="18" charset="0"/>
                      </a:endParaRPr>
                    </a:p>
                  </a:txBody>
                  <a:tcPr/>
                </a:tc>
                <a:tc>
                  <a:txBody>
                    <a:bodyPr/>
                    <a:p>
                      <a:pPr>
                        <a:buNone/>
                      </a:pPr>
                      <a:r>
                        <a:rPr lang="en-US" altLang="en-US" sz="1400">
                          <a:latin typeface="Times New Roman" panose="02020603050405020304" pitchFamily="18" charset="0"/>
                          <a:cs typeface="Times New Roman" panose="02020603050405020304" pitchFamily="18" charset="0"/>
                        </a:rPr>
                        <a:t>Sroison, P. and Chan, J.H., 2023</a:t>
                      </a:r>
                      <a:endParaRPr lang="en-US" altLang="en-US" sz="1400">
                        <a:latin typeface="Times New Roman" panose="02020603050405020304" pitchFamily="18" charset="0"/>
                        <a:cs typeface="Times New Roman" panose="02020603050405020304" pitchFamily="18" charset="0"/>
                      </a:endParaRPr>
                    </a:p>
                  </a:txBody>
                  <a:tcPr/>
                </a:tc>
                <a:tc>
                  <a:txBody>
                    <a:bodyPr/>
                    <a:p>
                      <a:pPr>
                        <a:buNone/>
                      </a:pPr>
                      <a:r>
                        <a:rPr lang="en-US" altLang="en-US" sz="1400">
                          <a:latin typeface="Times New Roman" panose="02020603050405020304" pitchFamily="18" charset="0"/>
                          <a:cs typeface="Times New Roman" panose="02020603050405020304" pitchFamily="18" charset="0"/>
                        </a:rPr>
                        <a:t>Resume parser with natural language processing</a:t>
                      </a:r>
                      <a:endParaRPr lang="en-US" altLang="en-US" sz="1400">
                        <a:latin typeface="Times New Roman" panose="02020603050405020304" pitchFamily="18" charset="0"/>
                        <a:cs typeface="Times New Roman" panose="02020603050405020304" pitchFamily="18" charset="0"/>
                      </a:endParaRPr>
                    </a:p>
                  </a:txBody>
                  <a:tcPr/>
                </a:tc>
                <a:tc>
                  <a:txBody>
                    <a:bodyPr/>
                    <a:p>
                      <a:pPr>
                        <a:buNone/>
                      </a:pPr>
                      <a:r>
                        <a:rPr lang="en-US" altLang="en-US" sz="1400">
                          <a:latin typeface="Times New Roman" panose="02020603050405020304" pitchFamily="18" charset="0"/>
                          <a:cs typeface="Times New Roman" panose="02020603050405020304" pitchFamily="18" charset="0"/>
                        </a:rPr>
                        <a:t>Uses NLP techniques like NER and regex for extracting key details from resumes.</a:t>
                      </a:r>
                      <a:endParaRPr lang="en-US" altLang="en-US" sz="1400">
                        <a:latin typeface="Times New Roman" panose="02020603050405020304" pitchFamily="18" charset="0"/>
                        <a:cs typeface="Times New Roman" panose="02020603050405020304" pitchFamily="18" charset="0"/>
                      </a:endParaRPr>
                    </a:p>
                  </a:txBody>
                  <a:tcPr/>
                </a:tc>
                <a:tc>
                  <a:txBody>
                    <a:bodyPr/>
                    <a:p>
                      <a:pPr>
                        <a:buNone/>
                      </a:pPr>
                      <a:r>
                        <a:rPr lang="en-US" altLang="en-US" sz="1400">
                          <a:latin typeface="Times New Roman" panose="02020603050405020304" pitchFamily="18" charset="0"/>
                          <a:cs typeface="Times New Roman" panose="02020603050405020304" pitchFamily="18" charset="0"/>
                        </a:rPr>
                        <a:t>Accuracy of resume parsing and correctness of extracted fields.</a:t>
                      </a:r>
                      <a:endParaRPr lang="en-US" altLang="en-US" sz="1400">
                        <a:latin typeface="Times New Roman" panose="02020603050405020304" pitchFamily="18" charset="0"/>
                        <a:cs typeface="Times New Roman" panose="02020603050405020304" pitchFamily="18" charset="0"/>
                      </a:endParaRPr>
                    </a:p>
                  </a:txBody>
                  <a:tcPr/>
                </a:tc>
              </a:tr>
              <a:tr h="1113790">
                <a:tc>
                  <a:txBody>
                    <a:bodyPr/>
                    <a:p>
                      <a:pPr>
                        <a:buNone/>
                      </a:pPr>
                      <a:r>
                        <a:rPr lang="en-IN" altLang="en-US" sz="1400">
                          <a:latin typeface="Times New Roman" panose="02020603050405020304" pitchFamily="18" charset="0"/>
                          <a:cs typeface="Times New Roman" panose="02020603050405020304" pitchFamily="18" charset="0"/>
                        </a:rPr>
                        <a:t>2.</a:t>
                      </a:r>
                      <a:endParaRPr lang="en-IN" altLang="en-US" sz="1400">
                        <a:latin typeface="Times New Roman" panose="02020603050405020304" pitchFamily="18" charset="0"/>
                        <a:cs typeface="Times New Roman" panose="02020603050405020304" pitchFamily="18" charset="0"/>
                      </a:endParaRPr>
                    </a:p>
                  </a:txBody>
                  <a:tcPr>
                    <a:solidFill>
                      <a:srgbClr val="CFD5EA"/>
                    </a:solidFill>
                  </a:tcPr>
                </a:tc>
                <a:tc>
                  <a:txBody>
                    <a:bodyPr/>
                    <a:p>
                      <a:pPr>
                        <a:buNone/>
                      </a:pPr>
                      <a:r>
                        <a:rPr lang="en-IN" altLang="en-US" sz="1400">
                          <a:latin typeface="Times New Roman" panose="02020603050405020304" pitchFamily="18" charset="0"/>
                          <a:cs typeface="Times New Roman" panose="02020603050405020304" pitchFamily="18" charset="0"/>
                        </a:rPr>
                        <a:t>2023</a:t>
                      </a:r>
                      <a:endParaRPr lang="en-IN" altLang="en-US" sz="1400">
                        <a:latin typeface="Times New Roman" panose="02020603050405020304" pitchFamily="18" charset="0"/>
                        <a:cs typeface="Times New Roman" panose="02020603050405020304" pitchFamily="18" charset="0"/>
                      </a:endParaRPr>
                    </a:p>
                  </a:txBody>
                  <a:tcPr>
                    <a:solidFill>
                      <a:srgbClr val="CFD5EA"/>
                    </a:solidFill>
                  </a:tcPr>
                </a:tc>
                <a:tc>
                  <a:txBody>
                    <a:bodyPr/>
                    <a:p>
                      <a:pPr>
                        <a:buNone/>
                      </a:pPr>
                      <a:r>
                        <a:rPr lang="en-US" altLang="en-US" sz="1400">
                          <a:latin typeface="Times New Roman" panose="02020603050405020304" pitchFamily="18" charset="0"/>
                          <a:cs typeface="Times New Roman" panose="02020603050405020304" pitchFamily="18" charset="0"/>
                        </a:rPr>
                        <a:t>Lokesh, S. et al., 2022</a:t>
                      </a:r>
                      <a:endParaRPr lang="en-US" altLang="en-US" sz="1400">
                        <a:latin typeface="Times New Roman" panose="02020603050405020304" pitchFamily="18" charset="0"/>
                        <a:cs typeface="Times New Roman" panose="02020603050405020304" pitchFamily="18" charset="0"/>
                      </a:endParaRPr>
                    </a:p>
                  </a:txBody>
                  <a:tcPr>
                    <a:solidFill>
                      <a:srgbClr val="CFD5EA"/>
                    </a:solidFill>
                  </a:tcPr>
                </a:tc>
                <a:tc>
                  <a:txBody>
                    <a:bodyPr/>
                    <a:p>
                      <a:pPr>
                        <a:buNone/>
                      </a:pPr>
                      <a:r>
                        <a:rPr lang="en-US" altLang="en-US" sz="1400">
                          <a:latin typeface="Times New Roman" panose="02020603050405020304" pitchFamily="18" charset="0"/>
                          <a:cs typeface="Times New Roman" panose="02020603050405020304" pitchFamily="18" charset="0"/>
                        </a:rPr>
                        <a:t>Automated Resume Screening Using Natural Language Processing</a:t>
                      </a:r>
                      <a:endParaRPr lang="en-US" altLang="en-US" sz="1400">
                        <a:latin typeface="Times New Roman" panose="02020603050405020304" pitchFamily="18" charset="0"/>
                        <a:cs typeface="Times New Roman" panose="02020603050405020304" pitchFamily="18" charset="0"/>
                      </a:endParaRPr>
                    </a:p>
                  </a:txBody>
                  <a:tcPr>
                    <a:solidFill>
                      <a:srgbClr val="CFD5EA"/>
                    </a:solidFill>
                  </a:tcPr>
                </a:tc>
                <a:tc>
                  <a:txBody>
                    <a:bodyPr/>
                    <a:p>
                      <a:pPr>
                        <a:buNone/>
                      </a:pPr>
                      <a:r>
                        <a:rPr lang="en-US" altLang="en-US" sz="1400">
                          <a:latin typeface="Times New Roman" panose="02020603050405020304" pitchFamily="18" charset="0"/>
                          <a:cs typeface="Times New Roman" panose="02020603050405020304" pitchFamily="18" charset="0"/>
                        </a:rPr>
                        <a:t>Uses S-BERT and cosine similarity for ranking resumes based on relevance to job descriptions.</a:t>
                      </a:r>
                      <a:endParaRPr lang="en-US" altLang="en-US" sz="1400">
                        <a:latin typeface="Times New Roman" panose="02020603050405020304" pitchFamily="18" charset="0"/>
                        <a:cs typeface="Times New Roman" panose="02020603050405020304" pitchFamily="18" charset="0"/>
                      </a:endParaRPr>
                    </a:p>
                  </a:txBody>
                  <a:tcPr>
                    <a:solidFill>
                      <a:srgbClr val="CFD5EA"/>
                    </a:solidFill>
                  </a:tcPr>
                </a:tc>
                <a:tc>
                  <a:txBody>
                    <a:bodyPr/>
                    <a:p>
                      <a:pPr>
                        <a:buNone/>
                      </a:pPr>
                      <a:r>
                        <a:rPr lang="en-US" altLang="en-US" sz="1400">
                          <a:latin typeface="Times New Roman" panose="02020603050405020304" pitchFamily="18" charset="0"/>
                          <a:cs typeface="Times New Roman" panose="02020603050405020304" pitchFamily="18" charset="0"/>
                        </a:rPr>
                        <a:t>Accuracy (resume-job matching precision) and efficiency (time saved vs. manual screening).</a:t>
                      </a:r>
                      <a:endParaRPr lang="en-US" altLang="en-US" sz="1400">
                        <a:latin typeface="Times New Roman" panose="02020603050405020304" pitchFamily="18" charset="0"/>
                        <a:cs typeface="Times New Roman" panose="02020603050405020304" pitchFamily="18" charset="0"/>
                      </a:endParaRPr>
                    </a:p>
                  </a:txBody>
                  <a:tcPr>
                    <a:solidFill>
                      <a:srgbClr val="CFD5EA"/>
                    </a:solidFill>
                  </a:tcPr>
                </a:tc>
              </a:tr>
            </a:tbl>
          </a:graphicData>
        </a:graphic>
      </p:graphicFrame>
      <p:graphicFrame>
        <p:nvGraphicFramePr>
          <p:cNvPr id="8" name="Table 7"/>
          <p:cNvGraphicFramePr/>
          <p:nvPr>
            <p:custDataLst>
              <p:tags r:id="rId2"/>
            </p:custDataLst>
          </p:nvPr>
        </p:nvGraphicFramePr>
        <p:xfrm>
          <a:off x="1094105" y="3238500"/>
          <a:ext cx="10602595" cy="2996565"/>
        </p:xfrm>
        <a:graphic>
          <a:graphicData uri="http://schemas.openxmlformats.org/drawingml/2006/table">
            <a:tbl>
              <a:tblPr firstRow="1" bandRow="1">
                <a:tableStyleId>{5C22544A-7EE6-4342-B048-85BDC9FD1C3A}</a:tableStyleId>
              </a:tblPr>
              <a:tblGrid>
                <a:gridCol w="532130"/>
                <a:gridCol w="930275"/>
                <a:gridCol w="1805305"/>
                <a:gridCol w="2131695"/>
                <a:gridCol w="2606675"/>
                <a:gridCol w="2596515"/>
              </a:tblGrid>
              <a:tr h="1320165">
                <a:tc>
                  <a:txBody>
                    <a:bodyPr/>
                    <a:p>
                      <a:pPr>
                        <a:buNone/>
                      </a:pPr>
                      <a:r>
                        <a:rPr lang="en-IN" altLang="en-US" sz="1400" b="0">
                          <a:solidFill>
                            <a:schemeClr val="tx1"/>
                          </a:solidFill>
                          <a:latin typeface="Times New Roman" panose="02020603050405020304" pitchFamily="18" charset="0"/>
                          <a:cs typeface="Times New Roman" panose="02020603050405020304" pitchFamily="18" charset="0"/>
                        </a:rPr>
                        <a:t>3.</a:t>
                      </a:r>
                      <a:endParaRPr lang="en-IN" altLang="en-US" sz="1400" b="0">
                        <a:solidFill>
                          <a:schemeClr val="tx1"/>
                        </a:solidFill>
                        <a:latin typeface="Times New Roman" panose="02020603050405020304" pitchFamily="18" charset="0"/>
                        <a:cs typeface="Times New Roman" panose="02020603050405020304" pitchFamily="18" charset="0"/>
                      </a:endParaRPr>
                    </a:p>
                  </a:txBody>
                  <a:tcPr>
                    <a:solidFill>
                      <a:srgbClr val="CFD5EA"/>
                    </a:solidFill>
                  </a:tcPr>
                </a:tc>
                <a:tc>
                  <a:txBody>
                    <a:bodyPr/>
                    <a:p>
                      <a:pPr>
                        <a:buNone/>
                      </a:pPr>
                      <a:r>
                        <a:rPr lang="en-IN" altLang="en-US" sz="1400" b="0">
                          <a:solidFill>
                            <a:schemeClr val="tx1"/>
                          </a:solidFill>
                          <a:latin typeface="Times New Roman" panose="02020603050405020304" pitchFamily="18" charset="0"/>
                          <a:cs typeface="Times New Roman" panose="02020603050405020304" pitchFamily="18" charset="0"/>
                        </a:rPr>
                        <a:t>2023</a:t>
                      </a:r>
                      <a:endParaRPr lang="en-IN" altLang="en-US" sz="1400" b="0">
                        <a:solidFill>
                          <a:schemeClr val="tx1"/>
                        </a:solidFill>
                        <a:latin typeface="Times New Roman" panose="02020603050405020304" pitchFamily="18" charset="0"/>
                        <a:cs typeface="Times New Roman" panose="02020603050405020304" pitchFamily="18" charset="0"/>
                      </a:endParaRPr>
                    </a:p>
                  </a:txBody>
                  <a:tcPr>
                    <a:solidFill>
                      <a:srgbClr val="CFD5EA"/>
                    </a:solidFill>
                  </a:tcPr>
                </a:tc>
                <a:tc>
                  <a:txBody>
                    <a:bodyPr/>
                    <a:p>
                      <a:pPr>
                        <a:buNone/>
                      </a:pPr>
                      <a:r>
                        <a:rPr lang="en-US" altLang="en-US" sz="1400" b="0">
                          <a:solidFill>
                            <a:schemeClr val="tx1"/>
                          </a:solidFill>
                          <a:latin typeface="Times New Roman" panose="02020603050405020304" pitchFamily="18" charset="0"/>
                          <a:cs typeface="Times New Roman" panose="02020603050405020304" pitchFamily="18" charset="0"/>
                        </a:rPr>
                        <a:t>Lakshmi Padmaja, D., Vishnuvardhan, Ch., Rajeev, G., Nitish Sanjeev Kumar, K., 2023</a:t>
                      </a:r>
                      <a:endParaRPr lang="en-US" altLang="en-US" sz="1400" b="0">
                        <a:solidFill>
                          <a:schemeClr val="tx1"/>
                        </a:solidFill>
                        <a:latin typeface="Times New Roman" panose="02020603050405020304" pitchFamily="18" charset="0"/>
                        <a:cs typeface="Times New Roman" panose="02020603050405020304" pitchFamily="18" charset="0"/>
                      </a:endParaRPr>
                    </a:p>
                  </a:txBody>
                  <a:tcPr>
                    <a:solidFill>
                      <a:srgbClr val="CFD5EA"/>
                    </a:solidFill>
                  </a:tcPr>
                </a:tc>
                <a:tc>
                  <a:txBody>
                    <a:bodyPr/>
                    <a:p>
                      <a:pPr>
                        <a:buNone/>
                      </a:pPr>
                      <a:r>
                        <a:rPr lang="en-US" altLang="en-US" sz="1400" b="0">
                          <a:solidFill>
                            <a:schemeClr val="tx1"/>
                          </a:solidFill>
                          <a:latin typeface="Times New Roman" panose="02020603050405020304" pitchFamily="18" charset="0"/>
                          <a:cs typeface="Times New Roman" panose="02020603050405020304" pitchFamily="18" charset="0"/>
                        </a:rPr>
                        <a:t>Smart Resume Analyser: A Case Study using RNN-based Keyword Extraction</a:t>
                      </a:r>
                      <a:endParaRPr lang="en-US" altLang="en-US" sz="1400" b="0">
                        <a:solidFill>
                          <a:schemeClr val="tx1"/>
                        </a:solidFill>
                        <a:latin typeface="Times New Roman" panose="02020603050405020304" pitchFamily="18" charset="0"/>
                        <a:cs typeface="Times New Roman" panose="02020603050405020304" pitchFamily="18" charset="0"/>
                      </a:endParaRPr>
                    </a:p>
                  </a:txBody>
                  <a:tcPr>
                    <a:solidFill>
                      <a:srgbClr val="CFD5EA"/>
                    </a:solidFill>
                  </a:tcPr>
                </a:tc>
                <a:tc>
                  <a:txBody>
                    <a:bodyPr/>
                    <a:p>
                      <a:pPr>
                        <a:buNone/>
                      </a:pPr>
                      <a:r>
                        <a:rPr lang="en-US" altLang="en-US" sz="1400" b="0">
                          <a:solidFill>
                            <a:schemeClr val="tx1"/>
                          </a:solidFill>
                          <a:latin typeface="Times New Roman" panose="02020603050405020304" pitchFamily="18" charset="0"/>
                          <a:cs typeface="Times New Roman" panose="02020603050405020304" pitchFamily="18" charset="0"/>
                        </a:rPr>
                        <a:t>Employs RNN-based keyword extraction to parse and analyze resumes for skill and job-role matching.</a:t>
                      </a:r>
                      <a:endParaRPr lang="en-US" altLang="en-US" sz="1400" b="0">
                        <a:solidFill>
                          <a:schemeClr val="tx1"/>
                        </a:solidFill>
                        <a:latin typeface="Times New Roman" panose="02020603050405020304" pitchFamily="18" charset="0"/>
                        <a:cs typeface="Times New Roman" panose="02020603050405020304" pitchFamily="18" charset="0"/>
                      </a:endParaRPr>
                    </a:p>
                  </a:txBody>
                  <a:tcPr>
                    <a:solidFill>
                      <a:srgbClr val="CFD5EA"/>
                    </a:solidFill>
                  </a:tcPr>
                </a:tc>
                <a:tc>
                  <a:txBody>
                    <a:bodyPr/>
                    <a:p>
                      <a:pPr>
                        <a:buNone/>
                      </a:pPr>
                      <a:r>
                        <a:rPr lang="en-US" altLang="en-US" sz="1400" b="0">
                          <a:solidFill>
                            <a:schemeClr val="tx1"/>
                          </a:solidFill>
                          <a:latin typeface="Times New Roman" panose="02020603050405020304" pitchFamily="18" charset="0"/>
                          <a:cs typeface="Times New Roman" panose="02020603050405020304" pitchFamily="18" charset="0"/>
                        </a:rPr>
                        <a:t>Success rate (85%) for correct role matching and parsing efficiency.</a:t>
                      </a:r>
                      <a:endParaRPr lang="en-US" altLang="en-US" sz="1400" b="0">
                        <a:solidFill>
                          <a:schemeClr val="tx1"/>
                        </a:solidFill>
                        <a:latin typeface="Times New Roman" panose="02020603050405020304" pitchFamily="18" charset="0"/>
                        <a:cs typeface="Times New Roman" panose="02020603050405020304" pitchFamily="18" charset="0"/>
                      </a:endParaRPr>
                    </a:p>
                  </a:txBody>
                  <a:tcPr>
                    <a:solidFill>
                      <a:srgbClr val="CFD5EA"/>
                    </a:solidFill>
                  </a:tcPr>
                </a:tc>
              </a:tr>
              <a:tr h="704215">
                <a:tc>
                  <a:txBody>
                    <a:bodyPr/>
                    <a:p>
                      <a:pPr>
                        <a:buNone/>
                      </a:pPr>
                      <a:r>
                        <a:rPr lang="en-IN" altLang="en-US" sz="1400">
                          <a:latin typeface="Times New Roman" panose="02020603050405020304" pitchFamily="18" charset="0"/>
                          <a:cs typeface="Times New Roman" panose="02020603050405020304" pitchFamily="18" charset="0"/>
                        </a:rPr>
                        <a:t>4.</a:t>
                      </a:r>
                      <a:endParaRPr lang="en-IN" altLang="en-US" sz="1400">
                        <a:latin typeface="Times New Roman" panose="02020603050405020304" pitchFamily="18" charset="0"/>
                        <a:cs typeface="Times New Roman" panose="02020603050405020304" pitchFamily="18" charset="0"/>
                      </a:endParaRPr>
                    </a:p>
                  </a:txBody>
                  <a:tcPr/>
                </a:tc>
                <a:tc>
                  <a:txBody>
                    <a:bodyPr/>
                    <a:p>
                      <a:pPr>
                        <a:buNone/>
                      </a:pPr>
                      <a:r>
                        <a:rPr lang="en-IN" altLang="en-US" sz="1400">
                          <a:latin typeface="Times New Roman" panose="02020603050405020304" pitchFamily="18" charset="0"/>
                          <a:cs typeface="Times New Roman" panose="02020603050405020304" pitchFamily="18" charset="0"/>
                        </a:rPr>
                        <a:t>2020</a:t>
                      </a:r>
                      <a:endParaRPr lang="en-IN" altLang="en-US" sz="1400">
                        <a:latin typeface="Times New Roman" panose="02020603050405020304" pitchFamily="18" charset="0"/>
                        <a:cs typeface="Times New Roman" panose="02020603050405020304" pitchFamily="18" charset="0"/>
                      </a:endParaRPr>
                    </a:p>
                  </a:txBody>
                  <a:tcPr/>
                </a:tc>
                <a:tc>
                  <a:txBody>
                    <a:bodyPr/>
                    <a:p>
                      <a:pPr>
                        <a:buNone/>
                      </a:pPr>
                      <a:r>
                        <a:rPr lang="en-US" altLang="en-US" sz="1400">
                          <a:latin typeface="Times New Roman" panose="02020603050405020304" pitchFamily="18" charset="0"/>
                          <a:cs typeface="Times New Roman" panose="02020603050405020304" pitchFamily="18" charset="0"/>
                        </a:rPr>
                        <a:t>Aggarwal, A. et al., 2020</a:t>
                      </a:r>
                      <a:endParaRPr lang="en-US" altLang="en-US" sz="1400">
                        <a:latin typeface="Times New Roman" panose="02020603050405020304" pitchFamily="18" charset="0"/>
                        <a:cs typeface="Times New Roman" panose="02020603050405020304" pitchFamily="18" charset="0"/>
                      </a:endParaRPr>
                    </a:p>
                  </a:txBody>
                  <a:tcPr/>
                </a:tc>
                <a:tc>
                  <a:txBody>
                    <a:bodyPr/>
                    <a:p>
                      <a:pPr>
                        <a:buNone/>
                      </a:pPr>
                      <a:r>
                        <a:rPr lang="en-US" altLang="en-US" sz="1400">
                          <a:latin typeface="Times New Roman" panose="02020603050405020304" pitchFamily="18" charset="0"/>
                          <a:cs typeface="Times New Roman" panose="02020603050405020304" pitchFamily="18" charset="0"/>
                        </a:rPr>
                        <a:t>Resume Screening</a:t>
                      </a:r>
                      <a:endParaRPr lang="en-US" altLang="en-US" sz="1400">
                        <a:latin typeface="Times New Roman" panose="02020603050405020304" pitchFamily="18" charset="0"/>
                        <a:cs typeface="Times New Roman" panose="02020603050405020304" pitchFamily="18" charset="0"/>
                      </a:endParaRPr>
                    </a:p>
                  </a:txBody>
                  <a:tcPr/>
                </a:tc>
                <a:tc>
                  <a:txBody>
                    <a:bodyPr/>
                    <a:p>
                      <a:pPr>
                        <a:buNone/>
                      </a:pPr>
                      <a:r>
                        <a:rPr lang="en-US" altLang="en-US" sz="1400">
                          <a:latin typeface="Times New Roman" panose="02020603050405020304" pitchFamily="18" charset="0"/>
                          <a:cs typeface="Times New Roman" panose="02020603050405020304" pitchFamily="18" charset="0"/>
                        </a:rPr>
                        <a:t>Combines NLP and PyResParser to extract structured data from resumes using RNNs.</a:t>
                      </a:r>
                      <a:endParaRPr lang="en-US" altLang="en-US" sz="1400">
                        <a:latin typeface="Times New Roman" panose="02020603050405020304" pitchFamily="18" charset="0"/>
                        <a:cs typeface="Times New Roman" panose="02020603050405020304" pitchFamily="18" charset="0"/>
                      </a:endParaRPr>
                    </a:p>
                  </a:txBody>
                  <a:tcPr/>
                </a:tc>
                <a:tc>
                  <a:txBody>
                    <a:bodyPr/>
                    <a:p>
                      <a:pPr>
                        <a:buNone/>
                      </a:pPr>
                      <a:r>
                        <a:rPr lang="en-US" altLang="en-US" sz="1400">
                          <a:latin typeface="Times New Roman" panose="02020603050405020304" pitchFamily="18" charset="0"/>
                          <a:cs typeface="Times New Roman" panose="02020603050405020304" pitchFamily="18" charset="0"/>
                        </a:rPr>
                        <a:t>Accuracy of information extraction and job-role relevance.</a:t>
                      </a:r>
                      <a:endParaRPr lang="en-US" altLang="en-US" sz="1400">
                        <a:latin typeface="Times New Roman" panose="02020603050405020304" pitchFamily="18" charset="0"/>
                        <a:cs typeface="Times New Roman" panose="02020603050405020304" pitchFamily="18" charset="0"/>
                      </a:endParaRPr>
                    </a:p>
                  </a:txBody>
                  <a:tcPr/>
                </a:tc>
              </a:tr>
              <a:tr h="704215">
                <a:tc>
                  <a:txBody>
                    <a:bodyPr/>
                    <a:p>
                      <a:pPr>
                        <a:buNone/>
                      </a:pPr>
                      <a:r>
                        <a:rPr lang="en-IN" altLang="en-US" sz="1400">
                          <a:latin typeface="Times New Roman" panose="02020603050405020304" pitchFamily="18" charset="0"/>
                          <a:cs typeface="Times New Roman" panose="02020603050405020304" pitchFamily="18" charset="0"/>
                        </a:rPr>
                        <a:t>5.</a:t>
                      </a:r>
                      <a:endParaRPr lang="en-IN" altLang="en-US" sz="1400">
                        <a:latin typeface="Times New Roman" panose="02020603050405020304" pitchFamily="18" charset="0"/>
                        <a:cs typeface="Times New Roman" panose="02020603050405020304" pitchFamily="18" charset="0"/>
                      </a:endParaRPr>
                    </a:p>
                  </a:txBody>
                  <a:tcPr>
                    <a:solidFill>
                      <a:srgbClr val="CFD5EA"/>
                    </a:solidFill>
                  </a:tcPr>
                </a:tc>
                <a:tc>
                  <a:txBody>
                    <a:bodyPr/>
                    <a:p>
                      <a:pPr>
                        <a:buNone/>
                      </a:pPr>
                      <a:r>
                        <a:rPr lang="en-IN" altLang="en-US" sz="1400">
                          <a:latin typeface="Times New Roman" panose="02020603050405020304" pitchFamily="18" charset="0"/>
                          <a:cs typeface="Times New Roman" panose="02020603050405020304" pitchFamily="18" charset="0"/>
                        </a:rPr>
                        <a:t>2023</a:t>
                      </a:r>
                      <a:endParaRPr lang="en-IN" altLang="en-US" sz="1400">
                        <a:latin typeface="Times New Roman" panose="02020603050405020304" pitchFamily="18" charset="0"/>
                        <a:cs typeface="Times New Roman" panose="02020603050405020304" pitchFamily="18" charset="0"/>
                      </a:endParaRPr>
                    </a:p>
                  </a:txBody>
                  <a:tcPr>
                    <a:solidFill>
                      <a:srgbClr val="CFD5EA"/>
                    </a:solidFill>
                  </a:tcPr>
                </a:tc>
                <a:tc>
                  <a:txBody>
                    <a:bodyPr/>
                    <a:p>
                      <a:pPr>
                        <a:buNone/>
                      </a:pPr>
                      <a:r>
                        <a:rPr lang="en-US" altLang="en-US" sz="1400">
                          <a:latin typeface="Times New Roman" panose="02020603050405020304" pitchFamily="18" charset="0"/>
                          <a:cs typeface="Times New Roman" panose="02020603050405020304" pitchFamily="18" charset="0"/>
                        </a:rPr>
                        <a:t>Mankawade, A. et al., 2023</a:t>
                      </a:r>
                      <a:endParaRPr lang="en-US" altLang="en-US" sz="1400">
                        <a:latin typeface="Times New Roman" panose="02020603050405020304" pitchFamily="18" charset="0"/>
                        <a:cs typeface="Times New Roman" panose="02020603050405020304" pitchFamily="18" charset="0"/>
                      </a:endParaRPr>
                    </a:p>
                  </a:txBody>
                  <a:tcPr>
                    <a:solidFill>
                      <a:srgbClr val="CFD5EA"/>
                    </a:solidFill>
                  </a:tcPr>
                </a:tc>
                <a:tc>
                  <a:txBody>
                    <a:bodyPr/>
                    <a:p>
                      <a:pPr>
                        <a:buNone/>
                      </a:pPr>
                      <a:r>
                        <a:rPr lang="en-US" altLang="en-US" sz="1400">
                          <a:latin typeface="Times New Roman" panose="02020603050405020304" pitchFamily="18" charset="0"/>
                          <a:cs typeface="Times New Roman" panose="02020603050405020304" pitchFamily="18" charset="0"/>
                        </a:rPr>
                        <a:t>Resume analysis and job recommendation</a:t>
                      </a:r>
                      <a:endParaRPr lang="en-US" altLang="en-US" sz="1400">
                        <a:latin typeface="Times New Roman" panose="02020603050405020304" pitchFamily="18" charset="0"/>
                        <a:cs typeface="Times New Roman" panose="02020603050405020304" pitchFamily="18" charset="0"/>
                      </a:endParaRPr>
                    </a:p>
                  </a:txBody>
                  <a:tcPr>
                    <a:solidFill>
                      <a:srgbClr val="CFD5EA"/>
                    </a:solidFill>
                  </a:tcPr>
                </a:tc>
                <a:tc>
                  <a:txBody>
                    <a:bodyPr/>
                    <a:p>
                      <a:pPr>
                        <a:buNone/>
                      </a:pPr>
                      <a:r>
                        <a:rPr lang="en-US" altLang="en-US" sz="1400">
                          <a:latin typeface="Times New Roman" panose="02020603050405020304" pitchFamily="18" charset="0"/>
                          <a:cs typeface="Times New Roman" panose="02020603050405020304" pitchFamily="18" charset="0"/>
                        </a:rPr>
                        <a:t>Implements deep learning models (e.g., BERT) for parsing resumes and generating skill recommendations.</a:t>
                      </a:r>
                      <a:endParaRPr lang="en-US" altLang="en-US" sz="1400">
                        <a:latin typeface="Times New Roman" panose="02020603050405020304" pitchFamily="18" charset="0"/>
                        <a:cs typeface="Times New Roman" panose="02020603050405020304" pitchFamily="18" charset="0"/>
                      </a:endParaRPr>
                    </a:p>
                  </a:txBody>
                  <a:tcPr>
                    <a:solidFill>
                      <a:srgbClr val="CFD5EA"/>
                    </a:solidFill>
                  </a:tcPr>
                </a:tc>
                <a:tc>
                  <a:txBody>
                    <a:bodyPr/>
                    <a:p>
                      <a:pPr>
                        <a:buNone/>
                      </a:pPr>
                      <a:r>
                        <a:rPr lang="en-US" altLang="en-US" sz="1400" b="0">
                          <a:latin typeface="Times New Roman" panose="02020603050405020304" pitchFamily="18" charset="0"/>
                          <a:cs typeface="Times New Roman" panose="02020603050405020304" pitchFamily="18" charset="0"/>
                        </a:rPr>
                        <a:t>Precision and recall for resume-job matching and skill predictions.</a:t>
                      </a:r>
                      <a:endParaRPr lang="en-US" altLang="en-US" sz="1400" b="0">
                        <a:latin typeface="Times New Roman" panose="02020603050405020304" pitchFamily="18" charset="0"/>
                        <a:cs typeface="Times New Roman" panose="02020603050405020304" pitchFamily="18" charset="0"/>
                      </a:endParaRPr>
                    </a:p>
                  </a:txBody>
                  <a:tcPr>
                    <a:solidFill>
                      <a:srgbClr val="CFD5EA"/>
                    </a:solidFill>
                  </a:tcPr>
                </a:tc>
              </a:tr>
            </a:tbl>
          </a:graphicData>
        </a:graphic>
      </p:graphicFrame>
      <p:pic>
        <p:nvPicPr>
          <p:cNvPr id="3" name="Picture 2"/>
          <p:cNvPicPr>
            <a:picLocks noChangeAspect="1"/>
          </p:cNvPicPr>
          <p:nvPr/>
        </p:nvPicPr>
        <p:blipFill>
          <a:blip r:embed="rId3"/>
          <a:stretch>
            <a:fillRect/>
          </a:stretch>
        </p:blipFill>
        <p:spPr>
          <a:xfrm>
            <a:off x="0" y="0"/>
            <a:ext cx="1139190" cy="1049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494010" cy="764540"/>
          </a:xfrm>
        </p:spPr>
        <p:txBody>
          <a:bodyPr>
            <a:normAutofit/>
          </a:bodyPr>
          <a:p>
            <a:pPr algn="ctr"/>
            <a:r>
              <a:rPr lang="en-IN" sz="3600" b="1" dirty="0">
                <a:latin typeface="Times New Roman" panose="02020603050405020304" pitchFamily="18" charset="0"/>
                <a:cs typeface="Times New Roman" panose="02020603050405020304" pitchFamily="18" charset="0"/>
                <a:sym typeface="+mn-ea"/>
              </a:rPr>
              <a:t>METHODOLOGY</a:t>
            </a:r>
            <a:endParaRPr lang="en-IN" sz="3600" b="1" dirty="0">
              <a:latin typeface="Times New Roman" panose="02020603050405020304" pitchFamily="18" charset="0"/>
              <a:cs typeface="Times New Roman" panose="02020603050405020304" pitchFamily="18" charset="0"/>
              <a:sym typeface="+mn-ea"/>
            </a:endParaRPr>
          </a:p>
        </p:txBody>
      </p:sp>
      <p:pic>
        <p:nvPicPr>
          <p:cNvPr id="5" name="Picture 4"/>
          <p:cNvPicPr>
            <a:picLocks noChangeAspect="1"/>
          </p:cNvPicPr>
          <p:nvPr/>
        </p:nvPicPr>
        <p:blipFill>
          <a:blip r:embed="rId1"/>
          <a:srcRect r="2302"/>
          <a:stretch>
            <a:fillRect/>
          </a:stretch>
        </p:blipFill>
        <p:spPr>
          <a:xfrm>
            <a:off x="4235450" y="1129665"/>
            <a:ext cx="3260725" cy="5531485"/>
          </a:xfrm>
          <a:prstGeom prst="rect">
            <a:avLst/>
          </a:prstGeom>
        </p:spPr>
      </p:pic>
      <p:pic>
        <p:nvPicPr>
          <p:cNvPr id="3" name="Picture 2"/>
          <p:cNvPicPr>
            <a:picLocks noChangeAspect="1"/>
          </p:cNvPicPr>
          <p:nvPr/>
        </p:nvPicPr>
        <p:blipFill>
          <a:blip r:embed="rId2"/>
          <a:stretch>
            <a:fillRect/>
          </a:stretch>
        </p:blipFill>
        <p:spPr>
          <a:xfrm>
            <a:off x="0" y="0"/>
            <a:ext cx="1139190" cy="1049655"/>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Image 7"/>
          <p:cNvPicPr>
            <a:picLocks noChangeAspect="1"/>
          </p:cNvPicPr>
          <p:nvPr>
            <p:ph idx="1"/>
          </p:nvPr>
        </p:nvPicPr>
        <p:blipFill>
          <a:blip r:embed="rId1" cstate="print"/>
          <a:stretch>
            <a:fillRect/>
          </a:stretch>
        </p:blipFill>
        <p:spPr>
          <a:xfrm>
            <a:off x="2105660" y="1127760"/>
            <a:ext cx="7980045" cy="5049520"/>
          </a:xfrm>
          <a:prstGeom prst="rect">
            <a:avLst/>
          </a:prstGeom>
        </p:spPr>
      </p:pic>
      <p:pic>
        <p:nvPicPr>
          <p:cNvPr id="4" name="Picture 3"/>
          <p:cNvPicPr>
            <a:picLocks noChangeAspect="1"/>
          </p:cNvPicPr>
          <p:nvPr/>
        </p:nvPicPr>
        <p:blipFill>
          <a:blip r:embed="rId2"/>
          <a:stretch>
            <a:fillRect/>
          </a:stretch>
        </p:blipFill>
        <p:spPr>
          <a:xfrm>
            <a:off x="111742" y="166272"/>
            <a:ext cx="1197105" cy="1101810"/>
          </a:xfrm>
          <a:prstGeom prst="rect">
            <a:avLst/>
          </a:prstGeom>
        </p:spPr>
      </p:pic>
      <p:sp>
        <p:nvSpPr>
          <p:cNvPr id="6" name="Title 5"/>
          <p:cNvSpPr>
            <a:spLocks noGrp="1"/>
          </p:cNvSpPr>
          <p:nvPr>
            <p:ph type="title"/>
          </p:nvPr>
        </p:nvSpPr>
        <p:spPr>
          <a:xfrm>
            <a:off x="1309370" y="365125"/>
            <a:ext cx="10044430" cy="762635"/>
          </a:xfrm>
        </p:spPr>
        <p:txBody>
          <a:bodyPr/>
          <a:p>
            <a:pPr algn="ctr"/>
            <a:r>
              <a:rPr lang="en-IN" altLang="en-US" sz="3600" b="1">
                <a:latin typeface="Times New Roman" panose="02020603050405020304" pitchFamily="18" charset="0"/>
                <a:cs typeface="Times New Roman" panose="02020603050405020304" pitchFamily="18" charset="0"/>
              </a:rPr>
              <a:t>SYSTEM ARCHITECTURE</a:t>
            </a:r>
            <a:endParaRPr lang="en-IN" altLang="en-US" sz="3600" b="1">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53465" y="191770"/>
            <a:ext cx="10215245" cy="1049655"/>
          </a:xfrm>
        </p:spPr>
        <p:txBody>
          <a:bodyPr/>
          <a:p>
            <a:pPr algn="ctr"/>
            <a:r>
              <a:rPr lang="en-US" sz="3600" b="1" dirty="0">
                <a:latin typeface="Times New Roman" panose="02020603050405020304" pitchFamily="18" charset="0"/>
                <a:cs typeface="Times New Roman" panose="02020603050405020304" pitchFamily="18" charset="0"/>
                <a:sym typeface="+mn-ea"/>
              </a:rPr>
              <a:t>REQUIREMENTS</a:t>
            </a:r>
            <a:endParaRPr lang="en-US" sz="3600" b="1" dirty="0">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1384300" y="1442085"/>
            <a:ext cx="10515600" cy="4351338"/>
          </a:xfrm>
        </p:spPr>
        <p:txBody>
          <a:bodyPr>
            <a:normAutofit fontScale="90000"/>
          </a:bodyPr>
          <a:p>
            <a:pPr marL="0" indent="0">
              <a:buNone/>
            </a:pPr>
            <a:r>
              <a:rPr lang="en-US" altLang="en-US" b="1">
                <a:latin typeface="Times New Roman" panose="02020603050405020304" pitchFamily="18" charset="0"/>
                <a:cs typeface="Times New Roman" panose="02020603050405020304" pitchFamily="18" charset="0"/>
              </a:rPr>
              <a:t>SOFTWARE REQUIREMENTS</a:t>
            </a:r>
            <a:endParaRPr lang="en-US" altLang="en-US" b="1">
              <a:latin typeface="Times New Roman" panose="02020603050405020304" pitchFamily="18" charset="0"/>
              <a:cs typeface="Times New Roman" panose="02020603050405020304" pitchFamily="18" charset="0"/>
            </a:endParaRPr>
          </a:p>
          <a:p>
            <a:pPr marL="0" indent="0">
              <a:buNone/>
            </a:pPr>
            <a:r>
              <a:rPr lang="en-IN" altLang="en-US">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Operating System : Windows 10/11, Linux, or macOS</a:t>
            </a:r>
            <a:endParaRPr lang="en-US" altLang="en-US">
              <a:latin typeface="Times New Roman" panose="02020603050405020304" pitchFamily="18" charset="0"/>
              <a:cs typeface="Times New Roman" panose="02020603050405020304" pitchFamily="18" charset="0"/>
            </a:endParaRPr>
          </a:p>
          <a:p>
            <a:pPr marL="0" indent="0">
              <a:buNone/>
            </a:pPr>
            <a:r>
              <a:rPr lang="en-IN" altLang="en-US">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Coding Language : Python 3.8 or higher</a:t>
            </a:r>
            <a:endParaRPr lang="en-US" altLang="en-US">
              <a:latin typeface="Times New Roman" panose="02020603050405020304" pitchFamily="18" charset="0"/>
              <a:cs typeface="Times New Roman" panose="02020603050405020304" pitchFamily="18" charset="0"/>
            </a:endParaRPr>
          </a:p>
          <a:p>
            <a:pPr marL="0" indent="0">
              <a:buNone/>
            </a:pPr>
            <a:r>
              <a:rPr lang="en-IN" altLang="en-US">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Editor </a:t>
            </a:r>
            <a:r>
              <a:rPr lang="en-IN" altLang="en-US">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 Visual Studio Code / PyCharm</a:t>
            </a:r>
            <a:endParaRPr lang="en-US" altLang="en-US">
              <a:latin typeface="Times New Roman" panose="02020603050405020304" pitchFamily="18" charset="0"/>
              <a:cs typeface="Times New Roman" panose="02020603050405020304" pitchFamily="18" charset="0"/>
            </a:endParaRPr>
          </a:p>
          <a:p>
            <a:pPr marL="0" indent="0">
              <a:buNone/>
            </a:pPr>
            <a:endParaRPr lang="en-US" altLang="en-US">
              <a:latin typeface="Times New Roman" panose="02020603050405020304" pitchFamily="18" charset="0"/>
              <a:cs typeface="Times New Roman" panose="02020603050405020304" pitchFamily="18" charset="0"/>
            </a:endParaRPr>
          </a:p>
          <a:p>
            <a:pPr marL="0" indent="0">
              <a:buNone/>
            </a:pPr>
            <a:r>
              <a:rPr lang="en-US" altLang="en-US" b="1">
                <a:latin typeface="Times New Roman" panose="02020603050405020304" pitchFamily="18" charset="0"/>
                <a:cs typeface="Times New Roman" panose="02020603050405020304" pitchFamily="18" charset="0"/>
              </a:rPr>
              <a:t>HARDWARE REQUIREMENTS</a:t>
            </a:r>
            <a:endParaRPr lang="en-US" altLang="en-US" b="1">
              <a:latin typeface="Times New Roman" panose="02020603050405020304" pitchFamily="18" charset="0"/>
              <a:cs typeface="Times New Roman" panose="02020603050405020304" pitchFamily="18" charset="0"/>
            </a:endParaRPr>
          </a:p>
          <a:p>
            <a:pPr marL="0" indent="0">
              <a:buNone/>
            </a:pPr>
            <a:r>
              <a:rPr lang="en-IN" altLang="en-US">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Processor </a:t>
            </a:r>
            <a:r>
              <a:rPr lang="en-IN" altLang="en-US">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 Intel Core i3 or higher (Core 2 Duo minimum)</a:t>
            </a:r>
            <a:endParaRPr lang="en-US" altLang="en-US">
              <a:latin typeface="Times New Roman" panose="02020603050405020304" pitchFamily="18" charset="0"/>
              <a:cs typeface="Times New Roman" panose="02020603050405020304" pitchFamily="18" charset="0"/>
            </a:endParaRPr>
          </a:p>
          <a:p>
            <a:pPr marL="0" indent="0">
              <a:buNone/>
            </a:pPr>
            <a:r>
              <a:rPr lang="en-IN" altLang="en-US">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RAM </a:t>
            </a:r>
            <a:r>
              <a:rPr lang="en-IN" altLang="en-US">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 4 GB (1 GB minimum)</a:t>
            </a:r>
            <a:endParaRPr lang="en-US" altLang="en-US">
              <a:latin typeface="Times New Roman" panose="02020603050405020304" pitchFamily="18" charset="0"/>
              <a:cs typeface="Times New Roman" panose="02020603050405020304" pitchFamily="18" charset="0"/>
            </a:endParaRPr>
          </a:p>
          <a:p>
            <a:pPr marL="0" indent="0">
              <a:buNone/>
            </a:pPr>
            <a:r>
              <a:rPr lang="en-IN" altLang="en-US">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Hard Disk : 10–20 GB free space</a:t>
            </a:r>
            <a:endParaRPr lang="en-US" alt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0" y="0"/>
            <a:ext cx="1139190" cy="10496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202690" y="1559560"/>
            <a:ext cx="9906000" cy="4351655"/>
          </a:xfrm>
        </p:spPr>
        <p:txBody>
          <a:bodyPr>
            <a:noAutofit/>
          </a:bodyPr>
          <a:p>
            <a:pPr marL="0" indent="0">
              <a:buNone/>
            </a:pPr>
            <a:r>
              <a:rPr lang="en-US" altLang="en-US" sz="2000" b="1">
                <a:latin typeface="Times New Roman" panose="02020603050405020304" pitchFamily="18" charset="0"/>
                <a:cs typeface="Times New Roman" panose="02020603050405020304" pitchFamily="18" charset="0"/>
              </a:rPr>
              <a:t>Frontend/Interface</a:t>
            </a:r>
            <a:r>
              <a:rPr lang="en-US" altLang="en-US" sz="2000">
                <a:latin typeface="Times New Roman" panose="02020603050405020304" pitchFamily="18" charset="0"/>
                <a:cs typeface="Times New Roman" panose="02020603050405020304" pitchFamily="18" charset="0"/>
              </a:rPr>
              <a:t> : Streamlit</a:t>
            </a:r>
            <a:endParaRPr lang="en-US" altLang="en-US" sz="2000">
              <a:latin typeface="Times New Roman" panose="02020603050405020304" pitchFamily="18" charset="0"/>
              <a:cs typeface="Times New Roman" panose="02020603050405020304" pitchFamily="18" charset="0"/>
            </a:endParaRPr>
          </a:p>
          <a:p>
            <a:pPr marL="0" indent="0">
              <a:buNone/>
            </a:pPr>
            <a:r>
              <a:rPr lang="en-US" altLang="en-US" sz="2000" b="1">
                <a:latin typeface="Times New Roman" panose="02020603050405020304" pitchFamily="18" charset="0"/>
                <a:cs typeface="Times New Roman" panose="02020603050405020304" pitchFamily="18" charset="0"/>
              </a:rPr>
              <a:t>Programming Language</a:t>
            </a:r>
            <a:r>
              <a:rPr lang="en-US" altLang="en-US" sz="2000">
                <a:latin typeface="Times New Roman" panose="02020603050405020304" pitchFamily="18" charset="0"/>
                <a:cs typeface="Times New Roman" panose="02020603050405020304" pitchFamily="18" charset="0"/>
              </a:rPr>
              <a:t> : Python</a:t>
            </a:r>
            <a:endParaRPr lang="en-US" altLang="en-US" sz="2000">
              <a:latin typeface="Times New Roman" panose="02020603050405020304" pitchFamily="18" charset="0"/>
              <a:cs typeface="Times New Roman" panose="02020603050405020304" pitchFamily="18" charset="0"/>
            </a:endParaRPr>
          </a:p>
          <a:p>
            <a:pPr marL="0" indent="0">
              <a:buNone/>
            </a:pPr>
            <a:r>
              <a:rPr lang="en-US" altLang="en-US" sz="2000" b="1">
                <a:latin typeface="Times New Roman" panose="02020603050405020304" pitchFamily="18" charset="0"/>
                <a:cs typeface="Times New Roman" panose="02020603050405020304" pitchFamily="18" charset="0"/>
              </a:rPr>
              <a:t>Natural Language Processing</a:t>
            </a:r>
            <a:r>
              <a:rPr lang="en-US" altLang="en-US" sz="2000">
                <a:latin typeface="Times New Roman" panose="02020603050405020304" pitchFamily="18" charset="0"/>
                <a:cs typeface="Times New Roman" panose="02020603050405020304" pitchFamily="18" charset="0"/>
              </a:rPr>
              <a:t> : SpaCy, NLTK, Transformers</a:t>
            </a:r>
            <a:endParaRPr lang="en-US" altLang="en-US" sz="2000">
              <a:latin typeface="Times New Roman" panose="02020603050405020304" pitchFamily="18" charset="0"/>
              <a:cs typeface="Times New Roman" panose="02020603050405020304" pitchFamily="18" charset="0"/>
            </a:endParaRPr>
          </a:p>
          <a:p>
            <a:pPr marL="0" indent="0">
              <a:buNone/>
            </a:pPr>
            <a:r>
              <a:rPr lang="en-US" altLang="en-US" sz="2000" b="1">
                <a:latin typeface="Times New Roman" panose="02020603050405020304" pitchFamily="18" charset="0"/>
                <a:cs typeface="Times New Roman" panose="02020603050405020304" pitchFamily="18" charset="0"/>
              </a:rPr>
              <a:t>Data Handling and Processing</a:t>
            </a:r>
            <a:r>
              <a:rPr lang="en-US" altLang="en-US" sz="2000">
                <a:latin typeface="Times New Roman" panose="02020603050405020304" pitchFamily="18" charset="0"/>
                <a:cs typeface="Times New Roman" panose="02020603050405020304" pitchFamily="18" charset="0"/>
              </a:rPr>
              <a:t> : Pandas, NumPy</a:t>
            </a:r>
            <a:endParaRPr lang="en-US" altLang="en-US" sz="2000">
              <a:latin typeface="Times New Roman" panose="02020603050405020304" pitchFamily="18" charset="0"/>
              <a:cs typeface="Times New Roman" panose="02020603050405020304" pitchFamily="18" charset="0"/>
            </a:endParaRPr>
          </a:p>
          <a:p>
            <a:pPr marL="0" indent="0">
              <a:buNone/>
            </a:pPr>
            <a:r>
              <a:rPr lang="en-US" altLang="en-US" sz="2000" b="1">
                <a:latin typeface="Times New Roman" panose="02020603050405020304" pitchFamily="18" charset="0"/>
                <a:cs typeface="Times New Roman" panose="02020603050405020304" pitchFamily="18" charset="0"/>
              </a:rPr>
              <a:t>Data Visualization</a:t>
            </a:r>
            <a:r>
              <a:rPr lang="en-US" altLang="en-US" sz="2000">
                <a:latin typeface="Times New Roman" panose="02020603050405020304" pitchFamily="18" charset="0"/>
                <a:cs typeface="Times New Roman" panose="02020603050405020304" pitchFamily="18" charset="0"/>
              </a:rPr>
              <a:t> : Matplotlib, Seaborn, Plotly</a:t>
            </a:r>
            <a:endParaRPr lang="en-US" altLang="en-US" sz="2000">
              <a:latin typeface="Times New Roman" panose="02020603050405020304" pitchFamily="18" charset="0"/>
              <a:cs typeface="Times New Roman" panose="02020603050405020304" pitchFamily="18" charset="0"/>
            </a:endParaRPr>
          </a:p>
          <a:p>
            <a:pPr marL="0" indent="0">
              <a:buNone/>
            </a:pPr>
            <a:r>
              <a:rPr lang="en-US" altLang="en-US" sz="2000" b="1">
                <a:latin typeface="Times New Roman" panose="02020603050405020304" pitchFamily="18" charset="0"/>
                <a:cs typeface="Times New Roman" panose="02020603050405020304" pitchFamily="18" charset="0"/>
              </a:rPr>
              <a:t>Machine </a:t>
            </a:r>
            <a:r>
              <a:rPr lang="en-US" altLang="en-US" sz="2000" b="1">
                <a:latin typeface="Times New Roman" panose="02020603050405020304" pitchFamily="18" charset="0"/>
                <a:cs typeface="Times New Roman" panose="02020603050405020304" pitchFamily="18" charset="0"/>
              </a:rPr>
              <a:t>Learning </a:t>
            </a:r>
            <a:r>
              <a:rPr lang="en-US" altLang="en-US" sz="2000">
                <a:latin typeface="Times New Roman" panose="02020603050405020304" pitchFamily="18" charset="0"/>
                <a:cs typeface="Times New Roman" panose="02020603050405020304" pitchFamily="18" charset="0"/>
              </a:rPr>
              <a:t>: Scikit-learn, Joblib</a:t>
            </a:r>
            <a:endParaRPr lang="en-US" altLang="en-US" sz="2000">
              <a:latin typeface="Times New Roman" panose="02020603050405020304" pitchFamily="18" charset="0"/>
              <a:cs typeface="Times New Roman" panose="02020603050405020304" pitchFamily="18" charset="0"/>
            </a:endParaRPr>
          </a:p>
          <a:p>
            <a:pPr marL="0" indent="0">
              <a:buNone/>
            </a:pPr>
            <a:r>
              <a:rPr lang="en-US" altLang="en-US" sz="2000" b="1">
                <a:latin typeface="Times New Roman" panose="02020603050405020304" pitchFamily="18" charset="0"/>
                <a:cs typeface="Times New Roman" panose="02020603050405020304" pitchFamily="18" charset="0"/>
              </a:rPr>
              <a:t>Web Scraping/API Access</a:t>
            </a:r>
            <a:r>
              <a:rPr lang="en-US" altLang="en-US" sz="2000">
                <a:latin typeface="Times New Roman" panose="02020603050405020304" pitchFamily="18" charset="0"/>
                <a:cs typeface="Times New Roman" panose="02020603050405020304" pitchFamily="18" charset="0"/>
              </a:rPr>
              <a:t> : Requests, BeautifulSoup</a:t>
            </a:r>
            <a:endParaRPr lang="en-US" altLang="en-US" sz="2000">
              <a:latin typeface="Times New Roman" panose="02020603050405020304" pitchFamily="18" charset="0"/>
              <a:cs typeface="Times New Roman" panose="02020603050405020304" pitchFamily="18" charset="0"/>
            </a:endParaRPr>
          </a:p>
          <a:p>
            <a:pPr marL="0" indent="0">
              <a:buNone/>
            </a:pPr>
            <a:r>
              <a:rPr lang="en-US" altLang="en-US" sz="2000" b="1">
                <a:latin typeface="Times New Roman" panose="02020603050405020304" pitchFamily="18" charset="0"/>
                <a:cs typeface="Times New Roman" panose="02020603050405020304" pitchFamily="18" charset="0"/>
              </a:rPr>
              <a:t>Database </a:t>
            </a:r>
            <a:r>
              <a:rPr lang="en-US" altLang="en-US" sz="2000">
                <a:latin typeface="Times New Roman" panose="02020603050405020304" pitchFamily="18" charset="0"/>
                <a:cs typeface="Times New Roman" panose="02020603050405020304" pitchFamily="18" charset="0"/>
              </a:rPr>
              <a:t>: MySQL or SQLite</a:t>
            </a:r>
            <a:endParaRPr lang="en-US" altLang="en-US" sz="2000">
              <a:latin typeface="Times New Roman" panose="02020603050405020304" pitchFamily="18" charset="0"/>
              <a:cs typeface="Times New Roman" panose="02020603050405020304" pitchFamily="18" charset="0"/>
            </a:endParaRPr>
          </a:p>
          <a:p>
            <a:pPr marL="0" indent="0">
              <a:buNone/>
            </a:pPr>
            <a:r>
              <a:rPr lang="en-US" altLang="en-US" sz="2000" b="1">
                <a:latin typeface="Times New Roman" panose="02020603050405020304" pitchFamily="18" charset="0"/>
                <a:cs typeface="Times New Roman" panose="02020603050405020304" pitchFamily="18" charset="0"/>
              </a:rPr>
              <a:t>Editor</a:t>
            </a:r>
            <a:r>
              <a:rPr lang="en-US" altLang="en-US" sz="2000">
                <a:latin typeface="Times New Roman" panose="02020603050405020304" pitchFamily="18" charset="0"/>
                <a:cs typeface="Times New Roman" panose="02020603050405020304" pitchFamily="18" charset="0"/>
              </a:rPr>
              <a:t> : Visual Studio Code / PyCharm</a:t>
            </a:r>
            <a:endParaRPr lang="en-US" altLang="en-US" sz="2000">
              <a:latin typeface="Times New Roman" panose="02020603050405020304" pitchFamily="18" charset="0"/>
              <a:cs typeface="Times New Roman" panose="02020603050405020304" pitchFamily="18" charset="0"/>
            </a:endParaRPr>
          </a:p>
          <a:p>
            <a:pPr marL="0" indent="0">
              <a:buNone/>
            </a:pPr>
            <a:r>
              <a:rPr lang="en-US" altLang="en-US" sz="2000" b="1">
                <a:latin typeface="Times New Roman" panose="02020603050405020304" pitchFamily="18" charset="0"/>
                <a:cs typeface="Times New Roman" panose="02020603050405020304" pitchFamily="18" charset="0"/>
              </a:rPr>
              <a:t>Resume Scoring and Matching</a:t>
            </a:r>
            <a:r>
              <a:rPr lang="en-US" altLang="en-US" sz="2000">
                <a:latin typeface="Times New Roman" panose="02020603050405020304" pitchFamily="18" charset="0"/>
                <a:cs typeface="Times New Roman" panose="02020603050405020304" pitchFamily="18" charset="0"/>
              </a:rPr>
              <a:t> : Custom logic and NLP-based keyword matching</a:t>
            </a:r>
            <a:endParaRPr lang="en-US" altLang="en-US" sz="2000">
              <a:latin typeface="Times New Roman" panose="02020603050405020304" pitchFamily="18" charset="0"/>
              <a:cs typeface="Times New Roman" panose="02020603050405020304" pitchFamily="18" charset="0"/>
            </a:endParaRPr>
          </a:p>
          <a:p>
            <a:pPr marL="0" indent="0">
              <a:buNone/>
            </a:pPr>
            <a:r>
              <a:rPr lang="en-US" altLang="en-US" sz="2000" b="1">
                <a:latin typeface="Times New Roman" panose="02020603050405020304" pitchFamily="18" charset="0"/>
                <a:cs typeface="Times New Roman" panose="02020603050405020304" pitchFamily="18" charset="0"/>
              </a:rPr>
              <a:t>Export Functionality</a:t>
            </a:r>
            <a:r>
              <a:rPr lang="en-US" altLang="en-US" sz="2000">
                <a:latin typeface="Times New Roman" panose="02020603050405020304" pitchFamily="18" charset="0"/>
                <a:cs typeface="Times New Roman" panose="02020603050405020304" pitchFamily="18" charset="0"/>
              </a:rPr>
              <a:t> : CSV, OpenPyXL</a:t>
            </a:r>
            <a:endParaRPr lang="en-US" altLang="en-US" sz="20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111742" y="166272"/>
            <a:ext cx="1197105" cy="1101810"/>
          </a:xfrm>
          <a:prstGeom prst="rect">
            <a:avLst/>
          </a:prstGeom>
        </p:spPr>
      </p:pic>
      <p:sp>
        <p:nvSpPr>
          <p:cNvPr id="5" name="Title 4"/>
          <p:cNvSpPr>
            <a:spLocks noGrp="1"/>
          </p:cNvSpPr>
          <p:nvPr>
            <p:ph type="title"/>
          </p:nvPr>
        </p:nvSpPr>
        <p:spPr>
          <a:xfrm>
            <a:off x="1202055" y="365125"/>
            <a:ext cx="10151745" cy="757555"/>
          </a:xfrm>
        </p:spPr>
        <p:txBody>
          <a:bodyPr>
            <a:normAutofit/>
          </a:bodyPr>
          <a:p>
            <a:r>
              <a:rPr lang="en-IN" sz="2800"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TECHNOLOGIES USED</a:t>
            </a:r>
            <a:endParaRPr lang="en-IN"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88695" y="245110"/>
            <a:ext cx="10215245" cy="804545"/>
          </a:xfrm>
        </p:spPr>
        <p:txBody>
          <a:bodyPr/>
          <a:p>
            <a:pPr algn="ctr"/>
            <a:r>
              <a:rPr lang="en-IN" altLang="en-US" sz="3600" b="1" dirty="0">
                <a:latin typeface="Times New Roman" panose="02020603050405020304" pitchFamily="18" charset="0"/>
                <a:cs typeface="Times New Roman" panose="02020603050405020304" pitchFamily="18" charset="0"/>
                <a:sym typeface="+mn-ea"/>
              </a:rPr>
              <a:t>SAMPLE CODE</a:t>
            </a:r>
            <a:endParaRPr lang="en-IN" altLang="en-US" sz="3600" b="1" dirty="0">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1349375" y="935355"/>
            <a:ext cx="10004425" cy="5241925"/>
          </a:xfrm>
        </p:spPr>
        <p:txBody>
          <a:bodyPr>
            <a:normAutofit fontScale="25000"/>
          </a:bodyPr>
          <a:p>
            <a:pPr marL="0" indent="0">
              <a:buNone/>
            </a:pPr>
            <a:r>
              <a:rPr lang="en-US" altLang="en-US" sz="4800">
                <a:latin typeface="Times New Roman" panose="02020603050405020304" pitchFamily="18" charset="0"/>
                <a:cs typeface="Times New Roman" panose="02020603050405020304" pitchFamily="18" charset="0"/>
              </a:rPr>
              <a:t>import streamlit as st</a:t>
            </a:r>
            <a:endParaRPr lang="en-US" altLang="en-US" sz="4800">
              <a:latin typeface="Times New Roman" panose="02020603050405020304" pitchFamily="18" charset="0"/>
              <a:cs typeface="Times New Roman" panose="02020603050405020304" pitchFamily="18" charset="0"/>
            </a:endParaRPr>
          </a:p>
          <a:p>
            <a:pPr marL="0" indent="0">
              <a:buNone/>
            </a:pPr>
            <a:r>
              <a:rPr lang="en-US" altLang="en-US" sz="4800">
                <a:latin typeface="Times New Roman" panose="02020603050405020304" pitchFamily="18" charset="0"/>
                <a:cs typeface="Times New Roman" panose="02020603050405020304" pitchFamily="18" charset="0"/>
              </a:rPr>
              <a:t>import nltk</a:t>
            </a:r>
            <a:endParaRPr lang="en-US" altLang="en-US" sz="4800">
              <a:latin typeface="Times New Roman" panose="02020603050405020304" pitchFamily="18" charset="0"/>
              <a:cs typeface="Times New Roman" panose="02020603050405020304" pitchFamily="18" charset="0"/>
            </a:endParaRPr>
          </a:p>
          <a:p>
            <a:pPr marL="0" indent="0">
              <a:buNone/>
            </a:pPr>
            <a:r>
              <a:rPr lang="en-US" altLang="en-US" sz="4800">
                <a:latin typeface="Times New Roman" panose="02020603050405020304" pitchFamily="18" charset="0"/>
                <a:cs typeface="Times New Roman" panose="02020603050405020304" pitchFamily="18" charset="0"/>
              </a:rPr>
              <a:t>import spacy</a:t>
            </a:r>
            <a:endParaRPr lang="en-US" altLang="en-US" sz="4800">
              <a:latin typeface="Times New Roman" panose="02020603050405020304" pitchFamily="18" charset="0"/>
              <a:cs typeface="Times New Roman" panose="02020603050405020304" pitchFamily="18" charset="0"/>
            </a:endParaRPr>
          </a:p>
          <a:p>
            <a:pPr marL="0" indent="0">
              <a:buNone/>
            </a:pPr>
            <a:r>
              <a:rPr lang="en-US" altLang="en-US" sz="4800">
                <a:latin typeface="Times New Roman" panose="02020603050405020304" pitchFamily="18" charset="0"/>
                <a:cs typeface="Times New Roman" panose="02020603050405020304" pitchFamily="18" charset="0"/>
              </a:rPr>
              <a:t>import PyPDF2</a:t>
            </a:r>
            <a:endParaRPr lang="en-US" altLang="en-US" sz="4800">
              <a:latin typeface="Times New Roman" panose="02020603050405020304" pitchFamily="18" charset="0"/>
              <a:cs typeface="Times New Roman" panose="02020603050405020304" pitchFamily="18" charset="0"/>
            </a:endParaRPr>
          </a:p>
          <a:p>
            <a:pPr marL="0" indent="0">
              <a:buNone/>
            </a:pPr>
            <a:r>
              <a:rPr lang="en-US" altLang="en-US" sz="4800">
                <a:latin typeface="Times New Roman" panose="02020603050405020304" pitchFamily="18" charset="0"/>
                <a:cs typeface="Times New Roman" panose="02020603050405020304" pitchFamily="18" charset="0"/>
              </a:rPr>
              <a:t>import time</a:t>
            </a:r>
            <a:endParaRPr lang="en-US" altLang="en-US" sz="4800">
              <a:latin typeface="Times New Roman" panose="02020603050405020304" pitchFamily="18" charset="0"/>
              <a:cs typeface="Times New Roman" panose="02020603050405020304" pitchFamily="18" charset="0"/>
            </a:endParaRPr>
          </a:p>
          <a:p>
            <a:pPr marL="0" indent="0">
              <a:buNone/>
            </a:pPr>
            <a:r>
              <a:rPr lang="en-US" altLang="en-US" sz="4800">
                <a:latin typeface="Times New Roman" panose="02020603050405020304" pitchFamily="18" charset="0"/>
                <a:cs typeface="Times New Roman" panose="02020603050405020304" pitchFamily="18" charset="0"/>
              </a:rPr>
              <a:t>nltk.download('stopwords')</a:t>
            </a:r>
            <a:endParaRPr lang="en-US" altLang="en-US" sz="4800">
              <a:latin typeface="Times New Roman" panose="02020603050405020304" pitchFamily="18" charset="0"/>
              <a:cs typeface="Times New Roman" panose="02020603050405020304" pitchFamily="18" charset="0"/>
            </a:endParaRPr>
          </a:p>
          <a:p>
            <a:pPr marL="0" indent="0">
              <a:buNone/>
            </a:pPr>
            <a:r>
              <a:rPr lang="en-US" altLang="en-US" sz="4800">
                <a:latin typeface="Times New Roman" panose="02020603050405020304" pitchFamily="18" charset="0"/>
                <a:cs typeface="Times New Roman" panose="02020603050405020304" pitchFamily="18" charset="0"/>
              </a:rPr>
              <a:t>spacy.load('en_core_web_sm')</a:t>
            </a:r>
            <a:endParaRPr lang="en-US" altLang="en-US" sz="4800">
              <a:latin typeface="Times New Roman" panose="02020603050405020304" pitchFamily="18" charset="0"/>
              <a:cs typeface="Times New Roman" panose="02020603050405020304" pitchFamily="18" charset="0"/>
            </a:endParaRPr>
          </a:p>
          <a:p>
            <a:endParaRPr lang="en-US" altLang="en-US" sz="4800">
              <a:latin typeface="Times New Roman" panose="02020603050405020304" pitchFamily="18" charset="0"/>
              <a:cs typeface="Times New Roman" panose="02020603050405020304" pitchFamily="18" charset="0"/>
            </a:endParaRPr>
          </a:p>
          <a:p>
            <a:pPr marL="0" indent="0">
              <a:buNone/>
            </a:pPr>
            <a:r>
              <a:rPr lang="en-US" altLang="en-US" sz="4800">
                <a:latin typeface="Times New Roman" panose="02020603050405020304" pitchFamily="18" charset="0"/>
                <a:cs typeface="Times New Roman" panose="02020603050405020304" pitchFamily="18" charset="0"/>
              </a:rPr>
              <a:t>import pandas as pd</a:t>
            </a:r>
            <a:endParaRPr lang="en-US" altLang="en-US" sz="4800">
              <a:latin typeface="Times New Roman" panose="02020603050405020304" pitchFamily="18" charset="0"/>
              <a:cs typeface="Times New Roman" panose="02020603050405020304" pitchFamily="18" charset="0"/>
            </a:endParaRPr>
          </a:p>
          <a:p>
            <a:pPr marL="0" indent="0">
              <a:buNone/>
            </a:pPr>
            <a:r>
              <a:rPr lang="en-US" altLang="en-US" sz="4800">
                <a:latin typeface="Times New Roman" panose="02020603050405020304" pitchFamily="18" charset="0"/>
                <a:cs typeface="Times New Roman" panose="02020603050405020304" pitchFamily="18" charset="0"/>
              </a:rPr>
              <a:t>import base64, random</a:t>
            </a:r>
            <a:endParaRPr lang="en-US" altLang="en-US" sz="4800">
              <a:latin typeface="Times New Roman" panose="02020603050405020304" pitchFamily="18" charset="0"/>
              <a:cs typeface="Times New Roman" panose="02020603050405020304" pitchFamily="18" charset="0"/>
            </a:endParaRPr>
          </a:p>
          <a:p>
            <a:pPr marL="0" indent="0">
              <a:buNone/>
            </a:pPr>
            <a:r>
              <a:rPr lang="en-US" altLang="en-US" sz="4800">
                <a:latin typeface="Times New Roman" panose="02020603050405020304" pitchFamily="18" charset="0"/>
                <a:cs typeface="Times New Roman" panose="02020603050405020304" pitchFamily="18" charset="0"/>
              </a:rPr>
              <a:t>import matplotlib.pyplot as plt</a:t>
            </a:r>
            <a:endParaRPr lang="en-US" altLang="en-US" sz="4800">
              <a:latin typeface="Times New Roman" panose="02020603050405020304" pitchFamily="18" charset="0"/>
              <a:cs typeface="Times New Roman" panose="02020603050405020304" pitchFamily="18" charset="0"/>
            </a:endParaRPr>
          </a:p>
          <a:p>
            <a:pPr marL="0" indent="0">
              <a:buNone/>
            </a:pPr>
            <a:r>
              <a:rPr lang="en-US" altLang="en-US" sz="4800">
                <a:latin typeface="Times New Roman" panose="02020603050405020304" pitchFamily="18" charset="0"/>
                <a:cs typeface="Times New Roman" panose="02020603050405020304" pitchFamily="18" charset="0"/>
              </a:rPr>
              <a:t>from pyresparser import ResumeParser</a:t>
            </a:r>
            <a:endParaRPr lang="en-US" altLang="en-US" sz="4800">
              <a:latin typeface="Times New Roman" panose="02020603050405020304" pitchFamily="18" charset="0"/>
              <a:cs typeface="Times New Roman" panose="02020603050405020304" pitchFamily="18" charset="0"/>
            </a:endParaRPr>
          </a:p>
          <a:p>
            <a:pPr marL="0" indent="0">
              <a:buNone/>
            </a:pPr>
            <a:r>
              <a:rPr lang="en-US" altLang="en-US" sz="4800">
                <a:latin typeface="Times New Roman" panose="02020603050405020304" pitchFamily="18" charset="0"/>
                <a:cs typeface="Times New Roman" panose="02020603050405020304" pitchFamily="18" charset="0"/>
              </a:rPr>
              <a:t>from streamlit_tags import st_tags</a:t>
            </a:r>
            <a:endParaRPr lang="en-US" altLang="en-US" sz="4800">
              <a:latin typeface="Times New Roman" panose="02020603050405020304" pitchFamily="18" charset="0"/>
              <a:cs typeface="Times New Roman" panose="02020603050405020304" pitchFamily="18" charset="0"/>
            </a:endParaRPr>
          </a:p>
          <a:p>
            <a:pPr marL="0" indent="0">
              <a:buNone/>
            </a:pPr>
            <a:r>
              <a:rPr lang="en-US" altLang="en-US" sz="4800">
                <a:latin typeface="Times New Roman" panose="02020603050405020304" pitchFamily="18" charset="0"/>
                <a:cs typeface="Times New Roman" panose="02020603050405020304" pitchFamily="18" charset="0"/>
                <a:sym typeface="+mn-ea"/>
              </a:rPr>
              <a:t>connection = pymysql.connect(host='localhost', user='root', password='1533@sQl', db='cv')</a:t>
            </a:r>
            <a:endParaRPr lang="en-US" altLang="en-US" sz="4800">
              <a:latin typeface="Times New Roman" panose="02020603050405020304" pitchFamily="18" charset="0"/>
              <a:cs typeface="Times New Roman" panose="02020603050405020304" pitchFamily="18" charset="0"/>
            </a:endParaRPr>
          </a:p>
          <a:p>
            <a:pPr marL="0" indent="0">
              <a:buNone/>
            </a:pPr>
            <a:r>
              <a:rPr lang="en-US" altLang="en-US" sz="4800">
                <a:latin typeface="Times New Roman" panose="02020603050405020304" pitchFamily="18" charset="0"/>
                <a:cs typeface="Times New Roman" panose="02020603050405020304" pitchFamily="18" charset="0"/>
                <a:sym typeface="+mn-ea"/>
              </a:rPr>
              <a:t>cursor = connection.cursor()</a:t>
            </a:r>
            <a:endParaRPr lang="en-US" altLang="en-US" sz="4800">
              <a:latin typeface="Times New Roman" panose="02020603050405020304" pitchFamily="18" charset="0"/>
              <a:cs typeface="Times New Roman" panose="02020603050405020304" pitchFamily="18" charset="0"/>
            </a:endParaRPr>
          </a:p>
          <a:p>
            <a:pPr marL="0" indent="0">
              <a:buNone/>
            </a:pPr>
            <a:endParaRPr lang="en-US" altLang="en-US" sz="4800">
              <a:latin typeface="Times New Roman" panose="02020603050405020304" pitchFamily="18" charset="0"/>
              <a:cs typeface="Times New Roman" panose="02020603050405020304" pitchFamily="18" charset="0"/>
            </a:endParaRPr>
          </a:p>
          <a:p>
            <a:pPr marL="0" indent="0">
              <a:buNone/>
            </a:pPr>
            <a:r>
              <a:rPr lang="en-US" altLang="en-US" sz="4800">
                <a:latin typeface="Times New Roman" panose="02020603050405020304" pitchFamily="18" charset="0"/>
                <a:cs typeface="Times New Roman" panose="02020603050405020304" pitchFamily="18" charset="0"/>
                <a:sym typeface="+mn-ea"/>
              </a:rPr>
              <a:t>cursor.execute("""</a:t>
            </a:r>
            <a:endParaRPr lang="en-US" altLang="en-US" sz="4800">
              <a:latin typeface="Times New Roman" panose="02020603050405020304" pitchFamily="18" charset="0"/>
              <a:cs typeface="Times New Roman" panose="02020603050405020304" pitchFamily="18" charset="0"/>
            </a:endParaRPr>
          </a:p>
          <a:p>
            <a:pPr marL="0" indent="0">
              <a:buNone/>
            </a:pPr>
            <a:r>
              <a:rPr lang="en-US" altLang="en-US" sz="4800">
                <a:latin typeface="Times New Roman" panose="02020603050405020304" pitchFamily="18" charset="0"/>
                <a:cs typeface="Times New Roman" panose="02020603050405020304" pitchFamily="18" charset="0"/>
                <a:sym typeface="+mn-ea"/>
              </a:rPr>
              <a:t>CREATE TABLE IF NOT EXISTS job_postings (</a:t>
            </a:r>
            <a:endParaRPr lang="en-US" altLang="en-US" sz="4800">
              <a:latin typeface="Times New Roman" panose="02020603050405020304" pitchFamily="18" charset="0"/>
              <a:cs typeface="Times New Roman" panose="02020603050405020304" pitchFamily="18" charset="0"/>
            </a:endParaRPr>
          </a:p>
          <a:p>
            <a:pPr marL="0" indent="0">
              <a:buNone/>
            </a:pPr>
            <a:r>
              <a:rPr lang="en-US" altLang="en-US" sz="4800">
                <a:latin typeface="Times New Roman" panose="02020603050405020304" pitchFamily="18" charset="0"/>
                <a:cs typeface="Times New Roman" panose="02020603050405020304" pitchFamily="18" charset="0"/>
                <a:sym typeface="+mn-ea"/>
              </a:rPr>
              <a:t>    job_id INT AUTO_INCREMENT PRIMARY KEY,</a:t>
            </a:r>
            <a:endParaRPr lang="en-US" altLang="en-US" sz="4800">
              <a:latin typeface="Times New Roman" panose="02020603050405020304" pitchFamily="18" charset="0"/>
              <a:cs typeface="Times New Roman" panose="02020603050405020304" pitchFamily="18" charset="0"/>
            </a:endParaRPr>
          </a:p>
          <a:p>
            <a:pPr marL="0" indent="0">
              <a:buNone/>
            </a:pPr>
            <a:endParaRPr lang="en-US" altLang="en-US"/>
          </a:p>
          <a:p>
            <a:endParaRPr lang="en-US" altLang="en-US"/>
          </a:p>
        </p:txBody>
      </p:sp>
      <p:pic>
        <p:nvPicPr>
          <p:cNvPr id="4" name="Picture 3"/>
          <p:cNvPicPr>
            <a:picLocks noChangeAspect="1"/>
          </p:cNvPicPr>
          <p:nvPr/>
        </p:nvPicPr>
        <p:blipFill>
          <a:blip r:embed="rId1"/>
          <a:stretch>
            <a:fillRect/>
          </a:stretch>
        </p:blipFill>
        <p:spPr>
          <a:xfrm>
            <a:off x="0" y="0"/>
            <a:ext cx="1139190" cy="1049655"/>
          </a:xfrm>
          <a:prstGeom prst="rect">
            <a:avLst/>
          </a:prstGeom>
        </p:spPr>
      </p:pic>
    </p:spTree>
  </p:cSld>
  <p:clrMapOvr>
    <a:masterClrMapping/>
  </p:clrMapOvr>
</p:sld>
</file>

<file path=ppt/tags/tag1.xml><?xml version="1.0" encoding="utf-8"?>
<p:tagLst xmlns:p="http://schemas.openxmlformats.org/presentationml/2006/main">
  <p:tag name="TABLE_ENDDRAG_ORIGIN_RECT" val="441*102"/>
  <p:tag name="TABLE_ENDDRAG_RECT" val="228*293*441*102"/>
</p:tagLst>
</file>

<file path=ppt/tags/tag2.xml><?xml version="1.0" encoding="utf-8"?>
<p:tagLst xmlns:p="http://schemas.openxmlformats.org/presentationml/2006/main">
  <p:tag name="TABLE_ENDDRAG_ORIGIN_RECT" val="855*183"/>
  <p:tag name="TABLE_ENDDRAG_RECT" val="86*71*855*183"/>
</p:tagLst>
</file>

<file path=ppt/tags/tag3.xml><?xml version="1.0" encoding="utf-8"?>
<p:tagLst xmlns:p="http://schemas.openxmlformats.org/presentationml/2006/main">
  <p:tag name="TABLE_ENDDRAG_ORIGIN_RECT" val="834*235"/>
  <p:tag name="TABLE_ENDDRAG_RECT" val="86*255*834*23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8056</Words>
  <Application>WPS Presentation</Application>
  <PresentationFormat>Custom</PresentationFormat>
  <Paragraphs>233</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Times New Roman</vt:lpstr>
      <vt:lpstr>Calibri</vt:lpstr>
      <vt:lpstr>Times New Roman</vt:lpstr>
      <vt:lpstr>Calibri Light</vt:lpstr>
      <vt:lpstr>Microsoft YaHei</vt:lpstr>
      <vt:lpstr>Arial Unicode MS</vt:lpstr>
      <vt:lpstr>等线</vt:lpstr>
      <vt:lpstr>Office Theme</vt:lpstr>
      <vt:lpstr>Resume Analyser and Career Recommendation System using NLP </vt:lpstr>
      <vt:lpstr>ABSTRACT</vt:lpstr>
      <vt:lpstr>Problem Statement</vt:lpstr>
      <vt:lpstr>Literature Survey</vt:lpstr>
      <vt:lpstr>METHODOLOGY</vt:lpstr>
      <vt:lpstr>SYSTEM ARCHITECTURE</vt:lpstr>
      <vt:lpstr>REQUIREMENTS</vt:lpstr>
      <vt:lpstr>                            TECHNOLOGIES USED</vt:lpstr>
      <vt:lpstr>SAMPLE CODE</vt:lpstr>
      <vt:lpstr>PowerPoint 演示文稿</vt:lpstr>
      <vt:lpstr>PowerPoint 演示文稿</vt:lpstr>
      <vt:lpstr>RESULTS</vt:lpstr>
      <vt:lpstr>RESULTS</vt:lpstr>
      <vt:lpstr>CONCLUSION</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GLWEC</dc:creator>
  <cp:lastModifiedBy>Sangayipeta Sagarika</cp:lastModifiedBy>
  <cp:revision>59</cp:revision>
  <dcterms:created xsi:type="dcterms:W3CDTF">2024-04-10T07:57:00Z</dcterms:created>
  <dcterms:modified xsi:type="dcterms:W3CDTF">2025-06-18T04:54:38Z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431AAA5F3E454C878A47A01093321067_13</vt:lpwstr>
  </property>
  <property fmtid="{D5CDD505-2E9C-101B-9397-08002B2CF9AE}" pid="3" name="KSOProductBuildVer">
    <vt:lpwstr>1033-12.2.0.21546</vt:lpwstr>
  </property>
</Properties>
</file>