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5"/>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4/9/18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4/9/18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8737-6024-5140-8648-A46A48C9E3C7}"/>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B6B2E15C-E2D5-9648-92D0-D335278B783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964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7CF5-33F3-D54F-BA81-7438E9C21CC0}"/>
              </a:ext>
            </a:extLst>
          </p:cNvPr>
          <p:cNvSpPr>
            <a:spLocks noGrp="1"/>
          </p:cNvSpPr>
          <p:nvPr>
            <p:ph type="title"/>
          </p:nvPr>
        </p:nvSpPr>
        <p:spPr/>
        <p:txBody>
          <a:bodyPr/>
          <a:lstStyle/>
          <a:p>
            <a:r>
              <a:rPr lang="en-US" dirty="0"/>
              <a:t>Probability Model </a:t>
            </a:r>
          </a:p>
        </p:txBody>
      </p:sp>
      <p:sp>
        <p:nvSpPr>
          <p:cNvPr id="3" name="Content Placeholder 2">
            <a:extLst>
              <a:ext uri="{FF2B5EF4-FFF2-40B4-BE49-F238E27FC236}">
                <a16:creationId xmlns:a16="http://schemas.microsoft.com/office/drawing/2014/main" id="{43DCAFDA-D65B-D341-840D-A6C00BCD465A}"/>
              </a:ext>
            </a:extLst>
          </p:cNvPr>
          <p:cNvSpPr>
            <a:spLocks noGrp="1"/>
          </p:cNvSpPr>
          <p:nvPr>
            <p:ph idx="1"/>
          </p:nvPr>
        </p:nvSpPr>
        <p:spPr>
          <a:xfrm>
            <a:off x="758283" y="2015732"/>
            <a:ext cx="10928195" cy="3450613"/>
          </a:xfrm>
        </p:spPr>
        <p:txBody>
          <a:bodyPr>
            <a:noAutofit/>
          </a:bodyPr>
          <a:lstStyle/>
          <a:p>
            <a:r>
              <a:rPr lang="en-US" sz="1000" dirty="0"/>
              <a:t>.Since we need to predict likelihood of shopper’s return to store in next week, we choose probability model : Multinomial Logistic Regression Model</a:t>
            </a:r>
          </a:p>
          <a:p>
            <a:r>
              <a:rPr lang="en-US" sz="1000" dirty="0"/>
              <a:t>This model predicts outcomes that can either be 0 or 1 which is the requirement of our problem that is the dependent variable is nominal with 2 levels</a:t>
            </a:r>
          </a:p>
          <a:p>
            <a:r>
              <a:rPr lang="en-US" sz="1000" dirty="0"/>
              <a:t>Considering the features from our dataset which can influence the shopper’s visit that are as follow:</a:t>
            </a:r>
          </a:p>
          <a:p>
            <a:r>
              <a:rPr lang="en-US" sz="1000" b="1" dirty="0" err="1"/>
              <a:t>units_purchased</a:t>
            </a:r>
            <a:r>
              <a:rPr lang="en-US" sz="1000" dirty="0"/>
              <a:t>:  the units purchased influence as large amount of </a:t>
            </a:r>
            <a:r>
              <a:rPr lang="en-US" sz="1000" dirty="0" err="1"/>
              <a:t>units_purchased</a:t>
            </a:r>
            <a:r>
              <a:rPr lang="en-US" sz="1000" dirty="0"/>
              <a:t> determines shopper’s behavior and more likely to come to store next week</a:t>
            </a:r>
          </a:p>
          <a:p>
            <a:r>
              <a:rPr lang="en-US" sz="1000" b="1" dirty="0"/>
              <a:t>recent week</a:t>
            </a:r>
            <a:r>
              <a:rPr lang="en-US" sz="1000" dirty="0"/>
              <a:t>: Recent week visit decreases the chances of visit for next week</a:t>
            </a:r>
          </a:p>
          <a:p>
            <a:r>
              <a:rPr lang="en-US" sz="1000" b="1" dirty="0" err="1"/>
              <a:t>frequencyofvisit</a:t>
            </a:r>
            <a:r>
              <a:rPr lang="en-US" sz="1000" dirty="0"/>
              <a:t>: if the frequency of visit is more in past weeks, shopper is less likely to visit next week</a:t>
            </a:r>
          </a:p>
          <a:p>
            <a:r>
              <a:rPr lang="en-US" sz="1000" b="1" dirty="0"/>
              <a:t>total spend</a:t>
            </a:r>
            <a:r>
              <a:rPr lang="en-US" sz="1000" dirty="0"/>
              <a:t>: if the total spend is more this too determine shopper’s behavior and he is more likely to come to next week</a:t>
            </a:r>
          </a:p>
          <a:p>
            <a:pPr lvl="1"/>
            <a:r>
              <a:rPr lang="en-US" sz="1000" dirty="0"/>
              <a:t>Code Snippet:</a:t>
            </a:r>
          </a:p>
          <a:p>
            <a:pPr lvl="2"/>
            <a:r>
              <a:rPr lang="en-US" sz="1000" dirty="0"/>
              <a:t>library(</a:t>
            </a:r>
            <a:r>
              <a:rPr lang="en-US" sz="1000" dirty="0" err="1"/>
              <a:t>nnet</a:t>
            </a:r>
            <a:r>
              <a:rPr lang="en-US" sz="1000" dirty="0"/>
              <a:t>)</a:t>
            </a:r>
          </a:p>
          <a:p>
            <a:pPr lvl="2"/>
            <a:r>
              <a:rPr lang="en-US" sz="1000" dirty="0" err="1"/>
              <a:t>prob.model</a:t>
            </a:r>
            <a:r>
              <a:rPr lang="en-US" sz="1000" dirty="0"/>
              <a:t>=</a:t>
            </a:r>
            <a:r>
              <a:rPr lang="en-US" sz="1000" dirty="0" err="1"/>
              <a:t>multinom</a:t>
            </a:r>
            <a:r>
              <a:rPr lang="en-US" sz="1000" dirty="0"/>
              <a:t>(formula= Targetv~units_</a:t>
            </a:r>
            <a:r>
              <a:rPr lang="en-US" sz="1000" dirty="0" err="1"/>
              <a:t>purchased+datanew</a:t>
            </a:r>
            <a:r>
              <a:rPr lang="en-US" sz="1000" dirty="0"/>
              <a:t>$`recent week`+</a:t>
            </a:r>
            <a:r>
              <a:rPr lang="en-US" sz="1000" dirty="0" err="1"/>
              <a:t>frequencyofvisit,data</a:t>
            </a:r>
            <a:r>
              <a:rPr lang="en-US" sz="1000" dirty="0"/>
              <a:t>=</a:t>
            </a:r>
            <a:r>
              <a:rPr lang="en-US" sz="1000" dirty="0" err="1"/>
              <a:t>datanew</a:t>
            </a:r>
            <a:r>
              <a:rPr lang="en-US" sz="1000" dirty="0"/>
              <a:t>)</a:t>
            </a:r>
          </a:p>
          <a:p>
            <a:pPr lvl="2"/>
            <a:r>
              <a:rPr lang="en-US" sz="1000" dirty="0" err="1"/>
              <a:t>coeff</a:t>
            </a:r>
            <a:r>
              <a:rPr lang="en-US" sz="1000" dirty="0"/>
              <a:t>=summary(</a:t>
            </a:r>
            <a:r>
              <a:rPr lang="en-US" sz="1000" dirty="0" err="1"/>
              <a:t>prob.model</a:t>
            </a:r>
            <a:r>
              <a:rPr lang="en-US" sz="1000" dirty="0"/>
              <a:t>)$coefficients</a:t>
            </a:r>
          </a:p>
          <a:p>
            <a:pPr lvl="2"/>
            <a:r>
              <a:rPr lang="en-US" sz="1000" dirty="0" err="1"/>
              <a:t>std</a:t>
            </a:r>
            <a:r>
              <a:rPr lang="en-US" sz="1000" dirty="0"/>
              <a:t>=summary(</a:t>
            </a:r>
            <a:r>
              <a:rPr lang="en-US" sz="1000" dirty="0" err="1"/>
              <a:t>prob.model</a:t>
            </a:r>
            <a:r>
              <a:rPr lang="en-US" sz="1000" dirty="0"/>
              <a:t>)$</a:t>
            </a:r>
            <a:r>
              <a:rPr lang="en-US" sz="1000" dirty="0" err="1"/>
              <a:t>standard.errors</a:t>
            </a:r>
            <a:endParaRPr lang="en-US" sz="1000" dirty="0"/>
          </a:p>
        </p:txBody>
      </p:sp>
    </p:spTree>
    <p:extLst>
      <p:ext uri="{BB962C8B-B14F-4D97-AF65-F5344CB8AC3E}">
        <p14:creationId xmlns:p14="http://schemas.microsoft.com/office/powerpoint/2010/main" val="195893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9B79-982C-EC45-BF4F-26EA85285F97}"/>
              </a:ext>
            </a:extLst>
          </p:cNvPr>
          <p:cNvSpPr>
            <a:spLocks noGrp="1"/>
          </p:cNvSpPr>
          <p:nvPr>
            <p:ph type="title"/>
          </p:nvPr>
        </p:nvSpPr>
        <p:spPr/>
        <p:txBody>
          <a:bodyPr/>
          <a:lstStyle/>
          <a:p>
            <a:r>
              <a:rPr lang="en-US" dirty="0"/>
              <a:t>Probability model analysis</a:t>
            </a:r>
          </a:p>
        </p:txBody>
      </p:sp>
      <p:graphicFrame>
        <p:nvGraphicFramePr>
          <p:cNvPr id="7" name="Content Placeholder 6">
            <a:extLst>
              <a:ext uri="{FF2B5EF4-FFF2-40B4-BE49-F238E27FC236}">
                <a16:creationId xmlns:a16="http://schemas.microsoft.com/office/drawing/2014/main" id="{CE445DD7-B954-6A43-8928-EB8AD4AB2890}"/>
              </a:ext>
            </a:extLst>
          </p:cNvPr>
          <p:cNvGraphicFramePr>
            <a:graphicFrameLocks noGrp="1"/>
          </p:cNvGraphicFramePr>
          <p:nvPr>
            <p:ph idx="1"/>
            <p:extLst>
              <p:ext uri="{D42A27DB-BD31-4B8C-83A1-F6EECF244321}">
                <p14:modId xmlns:p14="http://schemas.microsoft.com/office/powerpoint/2010/main" val="3690712119"/>
              </p:ext>
            </p:extLst>
          </p:nvPr>
        </p:nvGraphicFramePr>
        <p:xfrm>
          <a:off x="1450975" y="2016125"/>
          <a:ext cx="9604376" cy="3169192"/>
        </p:xfrm>
        <a:graphic>
          <a:graphicData uri="http://schemas.openxmlformats.org/drawingml/2006/table">
            <a:tbl>
              <a:tblPr>
                <a:tableStyleId>{2D5ABB26-0587-4C30-8999-92F81FD0307C}</a:tableStyleId>
              </a:tblPr>
              <a:tblGrid>
                <a:gridCol w="4802188">
                  <a:extLst>
                    <a:ext uri="{9D8B030D-6E8A-4147-A177-3AD203B41FA5}">
                      <a16:colId xmlns:a16="http://schemas.microsoft.com/office/drawing/2014/main" val="1511891773"/>
                    </a:ext>
                  </a:extLst>
                </a:gridCol>
                <a:gridCol w="4802188">
                  <a:extLst>
                    <a:ext uri="{9D8B030D-6E8A-4147-A177-3AD203B41FA5}">
                      <a16:colId xmlns:a16="http://schemas.microsoft.com/office/drawing/2014/main" val="695759868"/>
                    </a:ext>
                  </a:extLst>
                </a:gridCol>
              </a:tblGrid>
              <a:tr h="3169192">
                <a:tc>
                  <a:txBody>
                    <a:bodyPr/>
                    <a:lstStyle/>
                    <a:p>
                      <a:endParaRPr lang="en-US" dirty="0"/>
                    </a:p>
                  </a:txBody>
                  <a:tcPr>
                    <a:lnR>
                      <a:noFill/>
                    </a:lnR>
                  </a:tcPr>
                </a:tc>
                <a:tc>
                  <a:txBody>
                    <a:bodyPr/>
                    <a:lstStyle/>
                    <a:p>
                      <a:r>
                        <a:rPr lang="en-US" dirty="0"/>
                        <a:t>As we can see the results from our analysis, the recent week is negatively associated with target variable that is more recently the shopper visit the store, the less likely to visit next week</a:t>
                      </a:r>
                    </a:p>
                    <a:p>
                      <a:endParaRPr lang="en-US" dirty="0"/>
                    </a:p>
                    <a:p>
                      <a:r>
                        <a:rPr lang="en-US" dirty="0"/>
                        <a:t>Based on </a:t>
                      </a:r>
                      <a:r>
                        <a:rPr lang="en-US" dirty="0" err="1"/>
                        <a:t>coeff</a:t>
                      </a:r>
                      <a:r>
                        <a:rPr lang="en-US" dirty="0"/>
                        <a:t>/</a:t>
                      </a:r>
                      <a:r>
                        <a:rPr lang="en-US" dirty="0" err="1"/>
                        <a:t>std</a:t>
                      </a:r>
                      <a:r>
                        <a:rPr lang="en-US" dirty="0"/>
                        <a:t>, we analyze those fields whose ratio is above 2 or below 2:</a:t>
                      </a:r>
                    </a:p>
                    <a:p>
                      <a:r>
                        <a:rPr lang="en-US" dirty="0"/>
                        <a:t>Thus, we consider these parameters:</a:t>
                      </a:r>
                    </a:p>
                    <a:p>
                      <a:pPr marL="285750" indent="-285750">
                        <a:buFont typeface="Arial" panose="020B0604020202020204" pitchFamily="34" charset="0"/>
                        <a:buChar char="•"/>
                      </a:pPr>
                      <a:r>
                        <a:rPr lang="en-US" dirty="0"/>
                        <a:t> </a:t>
                      </a:r>
                      <a:r>
                        <a:rPr lang="en-US" dirty="0" err="1"/>
                        <a:t>units_purchased</a:t>
                      </a:r>
                      <a:endParaRPr lang="en-US" dirty="0"/>
                    </a:p>
                    <a:p>
                      <a:pPr marL="285750" indent="-285750">
                        <a:buFont typeface="Arial" panose="020B0604020202020204" pitchFamily="34" charset="0"/>
                        <a:buChar char="•"/>
                      </a:pPr>
                      <a:r>
                        <a:rPr lang="en-US" dirty="0" err="1"/>
                        <a:t>frequencyofvisit</a:t>
                      </a:r>
                      <a:endParaRPr lang="en-US" dirty="0"/>
                    </a:p>
                    <a:p>
                      <a:pPr marL="285750" indent="-285750">
                        <a:buFont typeface="Arial" panose="020B0604020202020204" pitchFamily="34" charset="0"/>
                        <a:buChar char="•"/>
                      </a:pPr>
                      <a:r>
                        <a:rPr lang="en-US" dirty="0"/>
                        <a:t>recent week</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16756119"/>
                  </a:ext>
                </a:extLst>
              </a:tr>
            </a:tbl>
          </a:graphicData>
        </a:graphic>
      </p:graphicFrame>
      <p:pic>
        <p:nvPicPr>
          <p:cNvPr id="13" name="Picture 12">
            <a:extLst>
              <a:ext uri="{FF2B5EF4-FFF2-40B4-BE49-F238E27FC236}">
                <a16:creationId xmlns:a16="http://schemas.microsoft.com/office/drawing/2014/main" id="{BC38E876-8E79-6C4D-99D5-A220E04D5E10}"/>
              </a:ext>
            </a:extLst>
          </p:cNvPr>
          <p:cNvPicPr>
            <a:picLocks noChangeAspect="1"/>
          </p:cNvPicPr>
          <p:nvPr/>
        </p:nvPicPr>
        <p:blipFill>
          <a:blip r:embed="rId2"/>
          <a:stretch>
            <a:fillRect/>
          </a:stretch>
        </p:blipFill>
        <p:spPr>
          <a:xfrm>
            <a:off x="1245685" y="2016124"/>
            <a:ext cx="5077056" cy="3782509"/>
          </a:xfrm>
          <a:prstGeom prst="rect">
            <a:avLst/>
          </a:prstGeom>
        </p:spPr>
      </p:pic>
    </p:spTree>
    <p:extLst>
      <p:ext uri="{BB962C8B-B14F-4D97-AF65-F5344CB8AC3E}">
        <p14:creationId xmlns:p14="http://schemas.microsoft.com/office/powerpoint/2010/main" val="225846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63F2-35DD-1B47-95AC-F898B793C9F2}"/>
              </a:ext>
            </a:extLst>
          </p:cNvPr>
          <p:cNvSpPr>
            <a:spLocks noGrp="1"/>
          </p:cNvSpPr>
          <p:nvPr>
            <p:ph type="title"/>
          </p:nvPr>
        </p:nvSpPr>
        <p:spPr/>
        <p:txBody>
          <a:bodyPr/>
          <a:lstStyle/>
          <a:p>
            <a:r>
              <a:rPr lang="en-US" dirty="0"/>
              <a:t>Creating Regression model using this analysis</a:t>
            </a:r>
          </a:p>
        </p:txBody>
      </p:sp>
      <p:sp>
        <p:nvSpPr>
          <p:cNvPr id="3" name="Content Placeholder 2">
            <a:extLst>
              <a:ext uri="{FF2B5EF4-FFF2-40B4-BE49-F238E27FC236}">
                <a16:creationId xmlns:a16="http://schemas.microsoft.com/office/drawing/2014/main" id="{07AC0055-9DDC-0547-9579-98CC05C5DDCC}"/>
              </a:ext>
            </a:extLst>
          </p:cNvPr>
          <p:cNvSpPr>
            <a:spLocks noGrp="1"/>
          </p:cNvSpPr>
          <p:nvPr>
            <p:ph idx="1"/>
          </p:nvPr>
        </p:nvSpPr>
        <p:spPr/>
        <p:txBody>
          <a:bodyPr>
            <a:normAutofit/>
          </a:bodyPr>
          <a:lstStyle/>
          <a:p>
            <a:r>
              <a:rPr lang="en-US" dirty="0"/>
              <a:t>As mentioned in problem, the units purchased should be less than 3 units:</a:t>
            </a:r>
          </a:p>
          <a:p>
            <a:r>
              <a:rPr lang="en-US" dirty="0"/>
              <a:t>Considering this criteria and only those shoppers who visited next week in the previous dataset , we build regression model using the variables which we found important in Multinomial Logistic Regression Model: </a:t>
            </a:r>
          </a:p>
          <a:p>
            <a:r>
              <a:rPr lang="en-US" dirty="0"/>
              <a:t>up=which(</a:t>
            </a:r>
            <a:r>
              <a:rPr lang="en-US" dirty="0" err="1"/>
              <a:t>datanew$units_purchased</a:t>
            </a:r>
            <a:r>
              <a:rPr lang="en-US" dirty="0"/>
              <a:t>&lt;=3)</a:t>
            </a:r>
          </a:p>
          <a:p>
            <a:r>
              <a:rPr lang="en-US" dirty="0" err="1"/>
              <a:t>datanew.model</a:t>
            </a:r>
            <a:r>
              <a:rPr lang="en-US" dirty="0"/>
              <a:t>=lm(formula=</a:t>
            </a:r>
            <a:r>
              <a:rPr lang="en-US" dirty="0" err="1"/>
              <a:t>Targetv~frequencyofvisit+units_purchased+`recent</a:t>
            </a:r>
            <a:r>
              <a:rPr lang="en-US" dirty="0"/>
              <a:t> </a:t>
            </a:r>
            <a:r>
              <a:rPr lang="en-US" dirty="0" err="1"/>
              <a:t>week`,data</a:t>
            </a:r>
            <a:r>
              <a:rPr lang="en-US" dirty="0"/>
              <a:t>= </a:t>
            </a:r>
            <a:r>
              <a:rPr lang="en-US" dirty="0" err="1"/>
              <a:t>datanew</a:t>
            </a:r>
            <a:r>
              <a:rPr lang="en-US" dirty="0"/>
              <a:t>[up,])</a:t>
            </a:r>
          </a:p>
          <a:p>
            <a:pPr marL="0" indent="0">
              <a:buNone/>
            </a:pPr>
            <a:endParaRPr lang="en-US" dirty="0"/>
          </a:p>
        </p:txBody>
      </p:sp>
    </p:spTree>
    <p:extLst>
      <p:ext uri="{BB962C8B-B14F-4D97-AF65-F5344CB8AC3E}">
        <p14:creationId xmlns:p14="http://schemas.microsoft.com/office/powerpoint/2010/main" val="60785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2563-E95F-264B-A446-19E6369DBA1E}"/>
              </a:ext>
            </a:extLst>
          </p:cNvPr>
          <p:cNvSpPr>
            <a:spLocks noGrp="1"/>
          </p:cNvSpPr>
          <p:nvPr>
            <p:ph type="title"/>
          </p:nvPr>
        </p:nvSpPr>
        <p:spPr/>
        <p:txBody>
          <a:bodyPr/>
          <a:lstStyle/>
          <a:p>
            <a:r>
              <a:rPr lang="en-US" dirty="0"/>
              <a:t>REGRESSION MODEL ANALYSIS</a:t>
            </a:r>
          </a:p>
        </p:txBody>
      </p:sp>
      <p:pic>
        <p:nvPicPr>
          <p:cNvPr id="5" name="Content Placeholder 4">
            <a:extLst>
              <a:ext uri="{FF2B5EF4-FFF2-40B4-BE49-F238E27FC236}">
                <a16:creationId xmlns:a16="http://schemas.microsoft.com/office/drawing/2014/main" id="{5E3F32F1-8756-A34A-95A3-8BEE7CD53E62}"/>
              </a:ext>
            </a:extLst>
          </p:cNvPr>
          <p:cNvPicPr>
            <a:picLocks noGrp="1" noChangeAspect="1"/>
          </p:cNvPicPr>
          <p:nvPr>
            <p:ph idx="1"/>
          </p:nvPr>
        </p:nvPicPr>
        <p:blipFill>
          <a:blip r:embed="rId2"/>
          <a:stretch>
            <a:fillRect/>
          </a:stretch>
        </p:blipFill>
        <p:spPr>
          <a:xfrm>
            <a:off x="1278150" y="1853754"/>
            <a:ext cx="4619741" cy="3449638"/>
          </a:xfrm>
        </p:spPr>
      </p:pic>
      <p:graphicFrame>
        <p:nvGraphicFramePr>
          <p:cNvPr id="6" name="Table 5">
            <a:extLst>
              <a:ext uri="{FF2B5EF4-FFF2-40B4-BE49-F238E27FC236}">
                <a16:creationId xmlns:a16="http://schemas.microsoft.com/office/drawing/2014/main" id="{DF00AF43-205C-C641-959C-79453D89DB78}"/>
              </a:ext>
            </a:extLst>
          </p:cNvPr>
          <p:cNvGraphicFramePr>
            <a:graphicFrameLocks noGrp="1"/>
          </p:cNvGraphicFramePr>
          <p:nvPr>
            <p:extLst>
              <p:ext uri="{D42A27DB-BD31-4B8C-83A1-F6EECF244321}">
                <p14:modId xmlns:p14="http://schemas.microsoft.com/office/powerpoint/2010/main" val="4100774670"/>
              </p:ext>
            </p:extLst>
          </p:nvPr>
        </p:nvGraphicFramePr>
        <p:xfrm>
          <a:off x="2032000" y="1853754"/>
          <a:ext cx="8128000" cy="3231202"/>
        </p:xfrm>
        <a:graphic>
          <a:graphicData uri="http://schemas.openxmlformats.org/drawingml/2006/table">
            <a:tbl>
              <a:tblPr firstRow="1" bandRow="1">
                <a:tableStyleId>{2D5ABB26-0587-4C30-8999-92F81FD0307C}</a:tableStyleId>
              </a:tblPr>
              <a:tblGrid>
                <a:gridCol w="4234985">
                  <a:extLst>
                    <a:ext uri="{9D8B030D-6E8A-4147-A177-3AD203B41FA5}">
                      <a16:colId xmlns:a16="http://schemas.microsoft.com/office/drawing/2014/main" val="249923442"/>
                    </a:ext>
                  </a:extLst>
                </a:gridCol>
                <a:gridCol w="3893015">
                  <a:extLst>
                    <a:ext uri="{9D8B030D-6E8A-4147-A177-3AD203B41FA5}">
                      <a16:colId xmlns:a16="http://schemas.microsoft.com/office/drawing/2014/main" val="4273663586"/>
                    </a:ext>
                  </a:extLst>
                </a:gridCol>
              </a:tblGrid>
              <a:tr h="3231202">
                <a:tc>
                  <a:txBody>
                    <a:bodyPr/>
                    <a:lstStyle/>
                    <a:p>
                      <a:endParaRPr lang="en-US" dirty="0"/>
                    </a:p>
                  </a:txBody>
                  <a:tcPr>
                    <a:noFill/>
                  </a:tcPr>
                </a:tc>
                <a:tc>
                  <a:txBody>
                    <a:bodyPr/>
                    <a:lstStyle/>
                    <a:p>
                      <a:pPr marL="285750" indent="-285750">
                        <a:buFont typeface="Arial" panose="020B0604020202020204" pitchFamily="34" charset="0"/>
                        <a:buChar char="•"/>
                      </a:pPr>
                      <a:r>
                        <a:rPr lang="en-US" dirty="0" err="1"/>
                        <a:t>frequencyofvisit</a:t>
                      </a:r>
                      <a:r>
                        <a:rPr lang="en-US" dirty="0"/>
                        <a:t> is statistically significant</a:t>
                      </a:r>
                    </a:p>
                    <a:p>
                      <a:pPr marL="285750" indent="-285750">
                        <a:buFont typeface="Arial" panose="020B0604020202020204" pitchFamily="34" charset="0"/>
                        <a:buChar char="•"/>
                      </a:pPr>
                      <a:r>
                        <a:rPr lang="en-US" dirty="0"/>
                        <a:t>R-squared is 0.49. The accuracy of model is around 49%</a:t>
                      </a:r>
                    </a:p>
                    <a:p>
                      <a:pPr marL="285750" indent="-285750">
                        <a:buFont typeface="Arial" panose="020B0604020202020204" pitchFamily="34" charset="0"/>
                        <a:buChar char="•"/>
                      </a:pPr>
                      <a:r>
                        <a:rPr lang="en-US" dirty="0"/>
                        <a:t>To improve the accuracy of the model, we use ensemble technique to boost this model.</a:t>
                      </a:r>
                    </a:p>
                  </a:txBody>
                  <a:tcPr>
                    <a:noFill/>
                  </a:tcPr>
                </a:tc>
                <a:extLst>
                  <a:ext uri="{0D108BD9-81ED-4DB2-BD59-A6C34878D82A}">
                    <a16:rowId xmlns:a16="http://schemas.microsoft.com/office/drawing/2014/main" val="25644803"/>
                  </a:ext>
                </a:extLst>
              </a:tr>
            </a:tbl>
          </a:graphicData>
        </a:graphic>
      </p:graphicFrame>
    </p:spTree>
    <p:extLst>
      <p:ext uri="{BB962C8B-B14F-4D97-AF65-F5344CB8AC3E}">
        <p14:creationId xmlns:p14="http://schemas.microsoft.com/office/powerpoint/2010/main" val="361339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2912-D762-5242-B694-4017F5DF1073}"/>
              </a:ext>
            </a:extLst>
          </p:cNvPr>
          <p:cNvSpPr>
            <a:spLocks noGrp="1"/>
          </p:cNvSpPr>
          <p:nvPr>
            <p:ph type="title"/>
          </p:nvPr>
        </p:nvSpPr>
        <p:spPr/>
        <p:txBody>
          <a:bodyPr/>
          <a:lstStyle/>
          <a:p>
            <a:r>
              <a:rPr lang="en-US" dirty="0" err="1"/>
              <a:t>GrADIENT</a:t>
            </a:r>
            <a:r>
              <a:rPr lang="en-US" dirty="0"/>
              <a:t> BOOSTING MODEL</a:t>
            </a:r>
          </a:p>
        </p:txBody>
      </p:sp>
      <p:sp>
        <p:nvSpPr>
          <p:cNvPr id="3" name="Content Placeholder 2">
            <a:extLst>
              <a:ext uri="{FF2B5EF4-FFF2-40B4-BE49-F238E27FC236}">
                <a16:creationId xmlns:a16="http://schemas.microsoft.com/office/drawing/2014/main" id="{245643D1-C365-D444-9E8A-AB98BFC2B267}"/>
              </a:ext>
            </a:extLst>
          </p:cNvPr>
          <p:cNvSpPr>
            <a:spLocks noGrp="1"/>
          </p:cNvSpPr>
          <p:nvPr>
            <p:ph idx="1"/>
          </p:nvPr>
        </p:nvSpPr>
        <p:spPr/>
        <p:txBody>
          <a:bodyPr>
            <a:noAutofit/>
          </a:bodyPr>
          <a:lstStyle/>
          <a:p>
            <a:r>
              <a:rPr lang="en-US" sz="1100" dirty="0"/>
              <a:t>Boosting is an ensemble method to improve the accuracy of the given classifier by combining single classifiers</a:t>
            </a:r>
          </a:p>
          <a:p>
            <a:r>
              <a:rPr lang="en-US" sz="1100" dirty="0"/>
              <a:t>In gradient boosting, it train many models sequentially</a:t>
            </a:r>
          </a:p>
          <a:p>
            <a:r>
              <a:rPr lang="en-US" sz="1100" dirty="0"/>
              <a:t>Each new model minimizes the loss function(y=</a:t>
            </a:r>
            <a:r>
              <a:rPr lang="en-US" sz="1100" dirty="0" err="1"/>
              <a:t>ax+b+e</a:t>
            </a:r>
            <a:r>
              <a:rPr lang="en-US" sz="1100" dirty="0"/>
              <a:t> </a:t>
            </a:r>
            <a:r>
              <a:rPr lang="en-US" sz="1100" dirty="0" err="1"/>
              <a:t>e:error</a:t>
            </a:r>
            <a:r>
              <a:rPr lang="en-US" sz="1100" dirty="0"/>
              <a:t>) using Gradient Descent method</a:t>
            </a:r>
          </a:p>
          <a:p>
            <a:r>
              <a:rPr lang="en-US" sz="1100" dirty="0"/>
              <a:t>Code: </a:t>
            </a:r>
            <a:r>
              <a:rPr lang="en-US" sz="1100" dirty="0" err="1"/>
              <a:t>set.seed</a:t>
            </a:r>
            <a:r>
              <a:rPr lang="en-US" sz="1100" dirty="0"/>
              <a:t>(3421)</a:t>
            </a:r>
          </a:p>
          <a:p>
            <a:r>
              <a:rPr lang="en-US" sz="1100" dirty="0"/>
              <a:t>index=sample(2,nrow(</a:t>
            </a:r>
            <a:r>
              <a:rPr lang="en-US" sz="1100" dirty="0" err="1"/>
              <a:t>datanew</a:t>
            </a:r>
            <a:r>
              <a:rPr lang="en-US" sz="1100" dirty="0"/>
              <a:t>),replace=</a:t>
            </a:r>
            <a:r>
              <a:rPr lang="en-US" sz="1100" dirty="0" err="1"/>
              <a:t>TRUE,prob</a:t>
            </a:r>
            <a:r>
              <a:rPr lang="en-US" sz="1100" dirty="0"/>
              <a:t>=c(0.6,0.4))</a:t>
            </a:r>
          </a:p>
          <a:p>
            <a:r>
              <a:rPr lang="en-US" sz="1100" dirty="0"/>
              <a:t>train=</a:t>
            </a:r>
            <a:r>
              <a:rPr lang="en-US" sz="1100" dirty="0" err="1"/>
              <a:t>datanew</a:t>
            </a:r>
            <a:r>
              <a:rPr lang="en-US" sz="1100" dirty="0"/>
              <a:t>[index==1,]</a:t>
            </a:r>
          </a:p>
          <a:p>
            <a:r>
              <a:rPr lang="en-US" sz="1100" dirty="0"/>
              <a:t>test=</a:t>
            </a:r>
            <a:r>
              <a:rPr lang="en-US" sz="1100" dirty="0" err="1"/>
              <a:t>datanew</a:t>
            </a:r>
            <a:r>
              <a:rPr lang="en-US" sz="1100" dirty="0"/>
              <a:t>[</a:t>
            </a:r>
            <a:r>
              <a:rPr lang="en-US" sz="1100" dirty="0" err="1"/>
              <a:t>ind</a:t>
            </a:r>
            <a:r>
              <a:rPr lang="en-US" sz="1100" dirty="0"/>
              <a:t>==2,]</a:t>
            </a:r>
          </a:p>
          <a:p>
            <a:r>
              <a:rPr lang="en-US" sz="1100" dirty="0"/>
              <a:t>library("</a:t>
            </a:r>
            <a:r>
              <a:rPr lang="en-US" sz="1100" dirty="0" err="1"/>
              <a:t>gbm</a:t>
            </a:r>
            <a:r>
              <a:rPr lang="en-US" sz="1100" dirty="0"/>
              <a:t>")</a:t>
            </a:r>
          </a:p>
          <a:p>
            <a:r>
              <a:rPr lang="en-US" sz="1100" dirty="0" err="1"/>
              <a:t>gbmModel</a:t>
            </a:r>
            <a:r>
              <a:rPr lang="en-US" sz="1100" dirty="0"/>
              <a:t> = </a:t>
            </a:r>
            <a:r>
              <a:rPr lang="en-US" sz="1100" dirty="0" err="1"/>
              <a:t>gbm</a:t>
            </a:r>
            <a:r>
              <a:rPr lang="en-US" sz="1100" dirty="0"/>
              <a:t>(formula =</a:t>
            </a:r>
            <a:r>
              <a:rPr lang="en-US" sz="1100" dirty="0" err="1"/>
              <a:t>Targetv~frequencyofvisit+train</a:t>
            </a:r>
            <a:r>
              <a:rPr lang="en-US" sz="1100" dirty="0"/>
              <a:t>$`recent week`+</a:t>
            </a:r>
            <a:r>
              <a:rPr lang="en-US" sz="1100" dirty="0" err="1"/>
              <a:t>diffmindate</a:t>
            </a:r>
            <a:r>
              <a:rPr lang="en-US" sz="1100" dirty="0"/>
              <a:t>, distribution = "</a:t>
            </a:r>
            <a:r>
              <a:rPr lang="en-US" sz="1100" dirty="0" err="1"/>
              <a:t>bernoulli</a:t>
            </a:r>
            <a:r>
              <a:rPr lang="en-US" sz="1100" dirty="0"/>
              <a:t>",data = train, </a:t>
            </a:r>
            <a:r>
              <a:rPr lang="en-US" sz="1100" dirty="0" err="1"/>
              <a:t>n.trees</a:t>
            </a:r>
            <a:r>
              <a:rPr lang="en-US" sz="1100" dirty="0"/>
              <a:t> = 2500,shrinkage = .01,n.minobsinnode =20)</a:t>
            </a:r>
          </a:p>
          <a:p>
            <a:endParaRPr lang="en-US" sz="1100" dirty="0"/>
          </a:p>
        </p:txBody>
      </p:sp>
    </p:spTree>
    <p:extLst>
      <p:ext uri="{BB962C8B-B14F-4D97-AF65-F5344CB8AC3E}">
        <p14:creationId xmlns:p14="http://schemas.microsoft.com/office/powerpoint/2010/main" val="286852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1E73-5EA2-DB46-8234-99EC17D759A5}"/>
              </a:ext>
            </a:extLst>
          </p:cNvPr>
          <p:cNvSpPr>
            <a:spLocks noGrp="1"/>
          </p:cNvSpPr>
          <p:nvPr>
            <p:ph type="title"/>
          </p:nvPr>
        </p:nvSpPr>
        <p:spPr/>
        <p:txBody>
          <a:bodyPr/>
          <a:lstStyle/>
          <a:p>
            <a:r>
              <a:rPr lang="en-US" dirty="0"/>
              <a:t>Cross Validation and Analysis of boosting Model</a:t>
            </a:r>
          </a:p>
        </p:txBody>
      </p:sp>
      <p:sp>
        <p:nvSpPr>
          <p:cNvPr id="3" name="Content Placeholder 2">
            <a:extLst>
              <a:ext uri="{FF2B5EF4-FFF2-40B4-BE49-F238E27FC236}">
                <a16:creationId xmlns:a16="http://schemas.microsoft.com/office/drawing/2014/main" id="{BD68BF91-00E5-9941-8EA7-F3FE0E090CF0}"/>
              </a:ext>
            </a:extLst>
          </p:cNvPr>
          <p:cNvSpPr>
            <a:spLocks noGrp="1"/>
          </p:cNvSpPr>
          <p:nvPr>
            <p:ph idx="1"/>
          </p:nvPr>
        </p:nvSpPr>
        <p:spPr/>
        <p:txBody>
          <a:bodyPr>
            <a:normAutofit fontScale="92500" lnSpcReduction="20000"/>
          </a:bodyPr>
          <a:lstStyle/>
          <a:p>
            <a:r>
              <a:rPr lang="en-US" dirty="0"/>
              <a:t>For Cross-Validation:</a:t>
            </a:r>
          </a:p>
          <a:p>
            <a:r>
              <a:rPr lang="en-US" dirty="0"/>
              <a:t>Iteration 1:</a:t>
            </a:r>
          </a:p>
          <a:p>
            <a:pPr lvl="1"/>
            <a:r>
              <a:rPr lang="en-US" dirty="0"/>
              <a:t>best.iter.1 &lt;- </a:t>
            </a:r>
            <a:r>
              <a:rPr lang="en-US" dirty="0" err="1"/>
              <a:t>gbm.perf</a:t>
            </a:r>
            <a:r>
              <a:rPr lang="en-US" dirty="0"/>
              <a:t>(</a:t>
            </a:r>
            <a:r>
              <a:rPr lang="en-US" dirty="0" err="1"/>
              <a:t>gbmModel,method</a:t>
            </a:r>
            <a:r>
              <a:rPr lang="en-US" dirty="0"/>
              <a:t>="cv")</a:t>
            </a:r>
            <a:endParaRPr lang="en-IN" dirty="0"/>
          </a:p>
          <a:p>
            <a:pPr lvl="1"/>
            <a:r>
              <a:rPr lang="en-US" dirty="0"/>
              <a:t>gbm.predict.1 &lt;- </a:t>
            </a:r>
            <a:r>
              <a:rPr lang="en-US" dirty="0" err="1"/>
              <a:t>as.matrix</a:t>
            </a:r>
            <a:r>
              <a:rPr lang="en-US" dirty="0"/>
              <a:t>(</a:t>
            </a:r>
            <a:r>
              <a:rPr lang="en-US" dirty="0" err="1"/>
              <a:t>predict.gbm</a:t>
            </a:r>
            <a:r>
              <a:rPr lang="en-US" dirty="0"/>
              <a:t>(</a:t>
            </a:r>
            <a:r>
              <a:rPr lang="en-US" dirty="0" err="1"/>
              <a:t>gbmModel,as.data.frame</a:t>
            </a:r>
            <a:r>
              <a:rPr lang="en-US" dirty="0"/>
              <a:t>(train),best.iter.1))</a:t>
            </a:r>
            <a:endParaRPr lang="en-IN" dirty="0"/>
          </a:p>
          <a:p>
            <a:r>
              <a:rPr lang="en-US" dirty="0"/>
              <a:t>Changing the </a:t>
            </a:r>
            <a:r>
              <a:rPr lang="en-US" dirty="0" err="1"/>
              <a:t>ntrees</a:t>
            </a:r>
            <a:r>
              <a:rPr lang="en-US" dirty="0"/>
              <a:t> , shrinkage, </a:t>
            </a:r>
            <a:r>
              <a:rPr lang="en-US" dirty="0" err="1"/>
              <a:t>n.minobsinnode</a:t>
            </a:r>
            <a:r>
              <a:rPr lang="en-US" dirty="0"/>
              <a:t> values ,developing gbmModel2</a:t>
            </a:r>
          </a:p>
          <a:p>
            <a:r>
              <a:rPr lang="en-US" dirty="0"/>
              <a:t>Iteration 2:</a:t>
            </a:r>
          </a:p>
          <a:p>
            <a:pPr lvl="1"/>
            <a:r>
              <a:rPr lang="en-US" dirty="0"/>
              <a:t>best.iter.2 &lt;- </a:t>
            </a:r>
            <a:r>
              <a:rPr lang="en-US" dirty="0" err="1"/>
              <a:t>gbm.perf</a:t>
            </a:r>
            <a:r>
              <a:rPr lang="en-US" dirty="0"/>
              <a:t>(gbmModel2,method="cv")</a:t>
            </a:r>
            <a:endParaRPr lang="en-IN" dirty="0"/>
          </a:p>
          <a:p>
            <a:pPr lvl="1"/>
            <a:r>
              <a:rPr lang="en-US" dirty="0"/>
              <a:t>gbm.predict.2 &lt;- </a:t>
            </a:r>
            <a:r>
              <a:rPr lang="en-US" dirty="0" err="1"/>
              <a:t>as.matrix</a:t>
            </a:r>
            <a:r>
              <a:rPr lang="en-US" dirty="0"/>
              <a:t>(</a:t>
            </a:r>
            <a:r>
              <a:rPr lang="en-US" dirty="0" err="1"/>
              <a:t>predict.gbm</a:t>
            </a:r>
            <a:r>
              <a:rPr lang="en-US" dirty="0"/>
              <a:t>(gbmModel2,as.data.frame(train),best.iter.2))</a:t>
            </a:r>
          </a:p>
          <a:p>
            <a:r>
              <a:rPr lang="en-US" dirty="0"/>
              <a:t>The cross-validation provides us best iteration value and </a:t>
            </a:r>
            <a:r>
              <a:rPr lang="en-US"/>
              <a:t>parameter tuning</a:t>
            </a:r>
            <a:endParaRPr lang="en-IN" dirty="0"/>
          </a:p>
          <a:p>
            <a:endParaRPr lang="en-US" dirty="0"/>
          </a:p>
        </p:txBody>
      </p:sp>
    </p:spTree>
    <p:extLst>
      <p:ext uri="{BB962C8B-B14F-4D97-AF65-F5344CB8AC3E}">
        <p14:creationId xmlns:p14="http://schemas.microsoft.com/office/powerpoint/2010/main" val="160552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8CD5-7399-6643-963E-4FDC902CFEB9}"/>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008C59DA-157A-A34D-8EF8-C00BB1A33E1C}"/>
              </a:ext>
            </a:extLst>
          </p:cNvPr>
          <p:cNvSpPr>
            <a:spLocks noGrp="1"/>
          </p:cNvSpPr>
          <p:nvPr>
            <p:ph idx="1"/>
          </p:nvPr>
        </p:nvSpPr>
        <p:spPr/>
        <p:txBody>
          <a:bodyPr/>
          <a:lstStyle/>
          <a:p>
            <a:r>
              <a:rPr lang="en-US" dirty="0"/>
              <a:t>The target variable data should be added in the dataset which can decrease the complexity of the problem</a:t>
            </a:r>
          </a:p>
          <a:p>
            <a:r>
              <a:rPr lang="en-US" dirty="0"/>
              <a:t>Additional metrics columns can also be added such as income of the customer,</a:t>
            </a:r>
          </a:p>
          <a:p>
            <a:pPr marL="0" indent="0">
              <a:buNone/>
            </a:pPr>
            <a:r>
              <a:rPr lang="en-US" dirty="0"/>
              <a:t>    distance , mode of reaching the retail store</a:t>
            </a:r>
          </a:p>
          <a:p>
            <a:pPr marL="0" indent="0">
              <a:buNone/>
            </a:pPr>
            <a:endParaRPr lang="en-US" dirty="0"/>
          </a:p>
        </p:txBody>
      </p:sp>
    </p:spTree>
    <p:extLst>
      <p:ext uri="{BB962C8B-B14F-4D97-AF65-F5344CB8AC3E}">
        <p14:creationId xmlns:p14="http://schemas.microsoft.com/office/powerpoint/2010/main" val="352321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CAE9-8228-2643-AD54-D97161E53D90}"/>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5FD899E6-E3BC-FA44-9F82-268C2BC32B55}"/>
              </a:ext>
            </a:extLst>
          </p:cNvPr>
          <p:cNvSpPr>
            <a:spLocks noGrp="1"/>
          </p:cNvSpPr>
          <p:nvPr>
            <p:ph idx="1"/>
          </p:nvPr>
        </p:nvSpPr>
        <p:spPr/>
        <p:txBody>
          <a:bodyPr/>
          <a:lstStyle/>
          <a:p>
            <a:r>
              <a:rPr lang="en-US" dirty="0"/>
              <a:t>The objective is to identify the shopper’s likelihood to return to the store next week (Sun-Sat) And purchase less than 3 units based on their past shopping behavior</a:t>
            </a:r>
          </a:p>
          <a:p>
            <a:pPr lvl="1"/>
            <a:r>
              <a:rPr lang="en-US" dirty="0"/>
              <a:t>Given each observations is the trip to the retail store</a:t>
            </a:r>
          </a:p>
          <a:p>
            <a:pPr lvl="1"/>
            <a:r>
              <a:rPr lang="en-IN" dirty="0"/>
              <a:t>The data contains all trips for a sample of shoppers from 3/20/2015 – 3/26/2016</a:t>
            </a:r>
          </a:p>
          <a:p>
            <a:endParaRPr lang="en-IN" dirty="0"/>
          </a:p>
          <a:p>
            <a:r>
              <a:rPr lang="en-IN" dirty="0"/>
              <a:t>The tool used for solving this problem: R</a:t>
            </a:r>
          </a:p>
          <a:p>
            <a:pPr marL="457200" lvl="1" indent="0">
              <a:buNone/>
            </a:pPr>
            <a:endParaRPr lang="en-US" dirty="0"/>
          </a:p>
          <a:p>
            <a:endParaRPr lang="en-US" dirty="0"/>
          </a:p>
        </p:txBody>
      </p:sp>
    </p:spTree>
    <p:extLst>
      <p:ext uri="{BB962C8B-B14F-4D97-AF65-F5344CB8AC3E}">
        <p14:creationId xmlns:p14="http://schemas.microsoft.com/office/powerpoint/2010/main" val="178757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DCC4-CC10-D04F-94A1-98707FFDAABC}"/>
              </a:ext>
            </a:extLst>
          </p:cNvPr>
          <p:cNvSpPr>
            <a:spLocks noGrp="1"/>
          </p:cNvSpPr>
          <p:nvPr>
            <p:ph type="title"/>
          </p:nvPr>
        </p:nvSpPr>
        <p:spPr/>
        <p:txBody>
          <a:bodyPr/>
          <a:lstStyle/>
          <a:p>
            <a:r>
              <a:rPr lang="en-US" dirty="0"/>
              <a:t>Preparing and pre-processing the data</a:t>
            </a:r>
          </a:p>
        </p:txBody>
      </p:sp>
      <p:sp>
        <p:nvSpPr>
          <p:cNvPr id="3" name="Content Placeholder 2">
            <a:extLst>
              <a:ext uri="{FF2B5EF4-FFF2-40B4-BE49-F238E27FC236}">
                <a16:creationId xmlns:a16="http://schemas.microsoft.com/office/drawing/2014/main" id="{C6340DDF-F41B-1F49-9536-1FFDB24AD9F0}"/>
              </a:ext>
            </a:extLst>
          </p:cNvPr>
          <p:cNvSpPr>
            <a:spLocks noGrp="1"/>
          </p:cNvSpPr>
          <p:nvPr>
            <p:ph idx="1"/>
          </p:nvPr>
        </p:nvSpPr>
        <p:spPr/>
        <p:txBody>
          <a:bodyPr/>
          <a:lstStyle/>
          <a:p>
            <a:r>
              <a:rPr lang="en-US" dirty="0"/>
              <a:t>Extracting the data and getting the basic understandings of the data by going through the different data fields.</a:t>
            </a:r>
          </a:p>
          <a:p>
            <a:pPr lvl="1"/>
            <a:r>
              <a:rPr lang="en-US" dirty="0" err="1"/>
              <a:t>datascience</a:t>
            </a:r>
            <a:r>
              <a:rPr lang="en-US" dirty="0"/>
              <a:t>&lt;-</a:t>
            </a:r>
            <a:r>
              <a:rPr lang="en-US" dirty="0" err="1"/>
              <a:t>read.csv</a:t>
            </a:r>
            <a:r>
              <a:rPr lang="en-US" dirty="0"/>
              <a:t>("/Users/</a:t>
            </a:r>
            <a:r>
              <a:rPr lang="en-US" dirty="0" err="1"/>
              <a:t>sagarikadutta</a:t>
            </a:r>
            <a:r>
              <a:rPr lang="en-US" dirty="0"/>
              <a:t>/Downloads/data_science_challenge_samp_18.csv")</a:t>
            </a:r>
          </a:p>
          <a:p>
            <a:r>
              <a:rPr lang="en-US" dirty="0"/>
              <a:t>Preparing the guidelines and steps to follow to build the predictive model</a:t>
            </a:r>
          </a:p>
          <a:p>
            <a:r>
              <a:rPr lang="en-US" dirty="0"/>
              <a:t> Viewing the dataset and checking the data fields structures in R:</a:t>
            </a:r>
          </a:p>
          <a:p>
            <a:pPr lvl="1"/>
            <a:r>
              <a:rPr lang="en-US" dirty="0"/>
              <a:t>View(</a:t>
            </a:r>
            <a:r>
              <a:rPr lang="en-US" dirty="0" err="1"/>
              <a:t>datascience</a:t>
            </a:r>
            <a:r>
              <a:rPr lang="en-US" dirty="0"/>
              <a:t>)</a:t>
            </a:r>
          </a:p>
          <a:p>
            <a:pPr lvl="1"/>
            <a:r>
              <a:rPr lang="en-US" dirty="0"/>
              <a:t> </a:t>
            </a:r>
            <a:r>
              <a:rPr lang="en-US" dirty="0" err="1"/>
              <a:t>str</a:t>
            </a:r>
            <a:r>
              <a:rPr lang="en-US" dirty="0"/>
              <a:t>(data science)</a:t>
            </a:r>
          </a:p>
          <a:p>
            <a:endParaRPr lang="en-US" dirty="0"/>
          </a:p>
        </p:txBody>
      </p:sp>
    </p:spTree>
    <p:extLst>
      <p:ext uri="{BB962C8B-B14F-4D97-AF65-F5344CB8AC3E}">
        <p14:creationId xmlns:p14="http://schemas.microsoft.com/office/powerpoint/2010/main" val="422004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5648-1A96-D24D-947C-19D17FA4497E}"/>
              </a:ext>
            </a:extLst>
          </p:cNvPr>
          <p:cNvSpPr>
            <a:spLocks noGrp="1"/>
          </p:cNvSpPr>
          <p:nvPr>
            <p:ph type="title"/>
          </p:nvPr>
        </p:nvSpPr>
        <p:spPr/>
        <p:txBody>
          <a:bodyPr/>
          <a:lstStyle/>
          <a:p>
            <a:r>
              <a:rPr lang="en-US" dirty="0"/>
              <a:t>Analyzing the data</a:t>
            </a:r>
          </a:p>
        </p:txBody>
      </p:sp>
      <p:sp>
        <p:nvSpPr>
          <p:cNvPr id="3" name="Content Placeholder 2">
            <a:extLst>
              <a:ext uri="{FF2B5EF4-FFF2-40B4-BE49-F238E27FC236}">
                <a16:creationId xmlns:a16="http://schemas.microsoft.com/office/drawing/2014/main" id="{C8CA108C-B6B3-AE44-8AE6-1CBE9A8ED023}"/>
              </a:ext>
            </a:extLst>
          </p:cNvPr>
          <p:cNvSpPr>
            <a:spLocks noGrp="1"/>
          </p:cNvSpPr>
          <p:nvPr>
            <p:ph idx="1"/>
          </p:nvPr>
        </p:nvSpPr>
        <p:spPr/>
        <p:txBody>
          <a:bodyPr/>
          <a:lstStyle/>
          <a:p>
            <a:r>
              <a:rPr lang="en-US" dirty="0"/>
              <a:t>In the given problem, we are predicting the shopper’s likelihood to return to the next week </a:t>
            </a:r>
          </a:p>
          <a:p>
            <a:r>
              <a:rPr lang="en-US" dirty="0"/>
              <a:t>A predictor or target variable has to be constructed that will predict an ordered value</a:t>
            </a:r>
          </a:p>
          <a:p>
            <a:pPr marL="0" indent="0">
              <a:buNone/>
            </a:pPr>
            <a:r>
              <a:rPr lang="en-US" dirty="0"/>
              <a:t>   that are ‘1’ if the shopper will return next week</a:t>
            </a:r>
          </a:p>
          <a:p>
            <a:pPr marL="0" indent="0">
              <a:buNone/>
            </a:pPr>
            <a:r>
              <a:rPr lang="en-US" dirty="0"/>
              <a:t>    And ’0’ if the shopper will not return next week</a:t>
            </a:r>
          </a:p>
        </p:txBody>
      </p:sp>
    </p:spTree>
    <p:extLst>
      <p:ext uri="{BB962C8B-B14F-4D97-AF65-F5344CB8AC3E}">
        <p14:creationId xmlns:p14="http://schemas.microsoft.com/office/powerpoint/2010/main" val="69671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57EC-12BC-1546-8DCB-ED1D3BD28123}"/>
              </a:ext>
            </a:extLst>
          </p:cNvPr>
          <p:cNvSpPr>
            <a:spLocks noGrp="1"/>
          </p:cNvSpPr>
          <p:nvPr>
            <p:ph type="title"/>
          </p:nvPr>
        </p:nvSpPr>
        <p:spPr>
          <a:xfrm>
            <a:off x="1451579" y="804520"/>
            <a:ext cx="9603275" cy="645140"/>
          </a:xfrm>
        </p:spPr>
        <p:txBody>
          <a:bodyPr/>
          <a:lstStyle/>
          <a:p>
            <a:r>
              <a:rPr lang="en-US" dirty="0"/>
              <a:t>Data Cleaning</a:t>
            </a:r>
          </a:p>
        </p:txBody>
      </p:sp>
      <p:sp>
        <p:nvSpPr>
          <p:cNvPr id="3" name="Content Placeholder 2">
            <a:extLst>
              <a:ext uri="{FF2B5EF4-FFF2-40B4-BE49-F238E27FC236}">
                <a16:creationId xmlns:a16="http://schemas.microsoft.com/office/drawing/2014/main" id="{73D71622-82BE-084C-A631-43407E7C3C23}"/>
              </a:ext>
            </a:extLst>
          </p:cNvPr>
          <p:cNvSpPr>
            <a:spLocks noGrp="1"/>
          </p:cNvSpPr>
          <p:nvPr>
            <p:ph idx="1"/>
          </p:nvPr>
        </p:nvSpPr>
        <p:spPr/>
        <p:txBody>
          <a:bodyPr>
            <a:normAutofit fontScale="77500" lnSpcReduction="20000"/>
          </a:bodyPr>
          <a:lstStyle/>
          <a:p>
            <a:r>
              <a:rPr lang="en-US" dirty="0"/>
              <a:t>Checking Missing Values, NA, </a:t>
            </a:r>
            <a:r>
              <a:rPr lang="en-US" dirty="0" err="1"/>
              <a:t>NaNs</a:t>
            </a:r>
            <a:r>
              <a:rPr lang="en-US" dirty="0"/>
              <a:t>, and Infinites in the dataset</a:t>
            </a:r>
          </a:p>
          <a:p>
            <a:pPr lvl="1"/>
            <a:r>
              <a:rPr lang="en-US" dirty="0"/>
              <a:t>sum(</a:t>
            </a:r>
            <a:r>
              <a:rPr lang="en-US" dirty="0" err="1"/>
              <a:t>sapply</a:t>
            </a:r>
            <a:r>
              <a:rPr lang="en-US" dirty="0"/>
              <a:t>(</a:t>
            </a:r>
            <a:r>
              <a:rPr lang="en-US" dirty="0" err="1"/>
              <a:t>datanew,is.na</a:t>
            </a:r>
            <a:r>
              <a:rPr lang="en-US" dirty="0"/>
              <a:t>)) -&gt; 0</a:t>
            </a:r>
          </a:p>
          <a:p>
            <a:pPr lvl="1"/>
            <a:r>
              <a:rPr lang="en-US" dirty="0"/>
              <a:t>sum(</a:t>
            </a:r>
            <a:r>
              <a:rPr lang="en-US" dirty="0" err="1"/>
              <a:t>sapply</a:t>
            </a:r>
            <a:r>
              <a:rPr lang="en-US" dirty="0"/>
              <a:t>(</a:t>
            </a:r>
            <a:r>
              <a:rPr lang="en-US" dirty="0" err="1"/>
              <a:t>datanew,is.nan</a:t>
            </a:r>
            <a:r>
              <a:rPr lang="en-US" dirty="0"/>
              <a:t>)) -&gt;0</a:t>
            </a:r>
          </a:p>
          <a:p>
            <a:pPr lvl="1"/>
            <a:r>
              <a:rPr lang="en-US" dirty="0"/>
              <a:t>sum(</a:t>
            </a:r>
            <a:r>
              <a:rPr lang="en-US" dirty="0" err="1"/>
              <a:t>sapply</a:t>
            </a:r>
            <a:r>
              <a:rPr lang="en-US" dirty="0"/>
              <a:t>(</a:t>
            </a:r>
            <a:r>
              <a:rPr lang="en-US" dirty="0" err="1"/>
              <a:t>datanew,is.infinite</a:t>
            </a:r>
            <a:r>
              <a:rPr lang="en-US" dirty="0"/>
              <a:t>))-&gt;0</a:t>
            </a:r>
          </a:p>
          <a:p>
            <a:r>
              <a:rPr lang="en-US" dirty="0"/>
              <a:t>Checking for the outliers in the dataset by creating the histogram for each fields</a:t>
            </a:r>
          </a:p>
          <a:p>
            <a:pPr lvl="1"/>
            <a:r>
              <a:rPr lang="en-US" dirty="0" err="1"/>
              <a:t>hist</a:t>
            </a:r>
            <a:r>
              <a:rPr lang="en-US" dirty="0"/>
              <a:t>(</a:t>
            </a:r>
            <a:r>
              <a:rPr lang="en-US" dirty="0" err="1"/>
              <a:t>datascience$cust_id,main</a:t>
            </a:r>
            <a:r>
              <a:rPr lang="en-US" dirty="0"/>
              <a:t>="</a:t>
            </a:r>
            <a:r>
              <a:rPr lang="en-US" dirty="0" err="1"/>
              <a:t>Customer_id</a:t>
            </a:r>
            <a:r>
              <a:rPr lang="en-US" dirty="0"/>
              <a:t> Of Customers",</a:t>
            </a:r>
            <a:r>
              <a:rPr lang="en-US" dirty="0" err="1"/>
              <a:t>xlab</a:t>
            </a:r>
            <a:r>
              <a:rPr lang="en-US" dirty="0"/>
              <a:t>="</a:t>
            </a:r>
            <a:r>
              <a:rPr lang="en-US" dirty="0" err="1"/>
              <a:t>customer_id</a:t>
            </a:r>
            <a:r>
              <a:rPr lang="en-US" dirty="0"/>
              <a:t>")</a:t>
            </a:r>
          </a:p>
          <a:p>
            <a:pPr lvl="1"/>
            <a:r>
              <a:rPr lang="en-US" dirty="0" err="1"/>
              <a:t>hist</a:t>
            </a:r>
            <a:r>
              <a:rPr lang="en-US" dirty="0"/>
              <a:t>(</a:t>
            </a:r>
            <a:r>
              <a:rPr lang="en-US" dirty="0" err="1"/>
              <a:t>datascience$order_date,"years",main</a:t>
            </a:r>
            <a:r>
              <a:rPr lang="en-US" dirty="0"/>
              <a:t>="Order date Of Customers",</a:t>
            </a:r>
            <a:r>
              <a:rPr lang="en-US" dirty="0" err="1"/>
              <a:t>xlab</a:t>
            </a:r>
            <a:r>
              <a:rPr lang="en-US" dirty="0"/>
              <a:t>="</a:t>
            </a:r>
            <a:r>
              <a:rPr lang="en-US" dirty="0" err="1"/>
              <a:t>orderdate</a:t>
            </a:r>
            <a:r>
              <a:rPr lang="en-US" dirty="0"/>
              <a:t>")</a:t>
            </a:r>
          </a:p>
          <a:p>
            <a:pPr lvl="1"/>
            <a:r>
              <a:rPr lang="en-US" dirty="0" err="1"/>
              <a:t>hist</a:t>
            </a:r>
            <a:r>
              <a:rPr lang="en-US" dirty="0"/>
              <a:t>(</a:t>
            </a:r>
            <a:r>
              <a:rPr lang="en-US" dirty="0" err="1"/>
              <a:t>datascience$lane_number,main</a:t>
            </a:r>
            <a:r>
              <a:rPr lang="en-US" dirty="0"/>
              <a:t>="Lane number Of Customers",</a:t>
            </a:r>
            <a:r>
              <a:rPr lang="en-US" dirty="0" err="1"/>
              <a:t>xlab</a:t>
            </a:r>
            <a:r>
              <a:rPr lang="en-US" dirty="0"/>
              <a:t>="lane number")</a:t>
            </a:r>
          </a:p>
          <a:p>
            <a:pPr lvl="1"/>
            <a:r>
              <a:rPr lang="en-US" dirty="0" err="1"/>
              <a:t>hist</a:t>
            </a:r>
            <a:r>
              <a:rPr lang="en-US" dirty="0"/>
              <a:t>(</a:t>
            </a:r>
            <a:r>
              <a:rPr lang="en-US" dirty="0" err="1"/>
              <a:t>as.numeric</a:t>
            </a:r>
            <a:r>
              <a:rPr lang="en-US" dirty="0"/>
              <a:t>(</a:t>
            </a:r>
            <a:r>
              <a:rPr lang="en-US" dirty="0" err="1"/>
              <a:t>datascience$total_spend</a:t>
            </a:r>
            <a:r>
              <a:rPr lang="en-US" dirty="0"/>
              <a:t>)/100,main="Total spend Of Customers",</a:t>
            </a:r>
            <a:r>
              <a:rPr lang="en-US" dirty="0" err="1"/>
              <a:t>xlab</a:t>
            </a:r>
            <a:r>
              <a:rPr lang="en-US" dirty="0"/>
              <a:t>="Total spend")</a:t>
            </a:r>
          </a:p>
          <a:p>
            <a:pPr lvl="1"/>
            <a:r>
              <a:rPr lang="en-US" dirty="0" err="1"/>
              <a:t>hist</a:t>
            </a:r>
            <a:r>
              <a:rPr lang="en-US" dirty="0"/>
              <a:t>(</a:t>
            </a:r>
            <a:r>
              <a:rPr lang="en-US" dirty="0" err="1"/>
              <a:t>datascience$units_purchased,mai</a:t>
            </a:r>
            <a:r>
              <a:rPr lang="en-US" dirty="0"/>
              <a:t>="Units Purchased",</a:t>
            </a:r>
            <a:r>
              <a:rPr lang="en-US" dirty="0" err="1"/>
              <a:t>xlab</a:t>
            </a:r>
            <a:r>
              <a:rPr lang="en-US" dirty="0"/>
              <a:t>="Units Purchased")</a:t>
            </a:r>
          </a:p>
          <a:p>
            <a:pPr marL="0" indent="0">
              <a:buNone/>
            </a:pPr>
            <a:r>
              <a:rPr lang="en-US" dirty="0"/>
              <a:t>There are no outliers in the given data,</a:t>
            </a:r>
          </a:p>
          <a:p>
            <a:pPr lvl="1"/>
            <a:endParaRPr lang="en-US" dirty="0"/>
          </a:p>
        </p:txBody>
      </p:sp>
    </p:spTree>
    <p:extLst>
      <p:ext uri="{BB962C8B-B14F-4D97-AF65-F5344CB8AC3E}">
        <p14:creationId xmlns:p14="http://schemas.microsoft.com/office/powerpoint/2010/main" val="1871167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4A1B-3E7C-1E40-B4F9-86090A400D2C}"/>
              </a:ext>
            </a:extLst>
          </p:cNvPr>
          <p:cNvSpPr>
            <a:spLocks noGrp="1"/>
          </p:cNvSpPr>
          <p:nvPr>
            <p:ph type="title"/>
          </p:nvPr>
        </p:nvSpPr>
        <p:spPr>
          <a:xfrm>
            <a:off x="1451579" y="804520"/>
            <a:ext cx="9603275" cy="645140"/>
          </a:xfrm>
        </p:spPr>
        <p:txBody>
          <a:bodyPr/>
          <a:lstStyle/>
          <a:p>
            <a:r>
              <a:rPr lang="en-US" dirty="0"/>
              <a:t>Pre- Processing the data</a:t>
            </a:r>
          </a:p>
        </p:txBody>
      </p:sp>
      <p:sp>
        <p:nvSpPr>
          <p:cNvPr id="3" name="Content Placeholder 2">
            <a:extLst>
              <a:ext uri="{FF2B5EF4-FFF2-40B4-BE49-F238E27FC236}">
                <a16:creationId xmlns:a16="http://schemas.microsoft.com/office/drawing/2014/main" id="{E1AF0777-DB72-6E47-8849-723B4229BBD9}"/>
              </a:ext>
            </a:extLst>
          </p:cNvPr>
          <p:cNvSpPr>
            <a:spLocks noGrp="1"/>
          </p:cNvSpPr>
          <p:nvPr>
            <p:ph idx="1"/>
          </p:nvPr>
        </p:nvSpPr>
        <p:spPr>
          <a:xfrm>
            <a:off x="1451579" y="1962615"/>
            <a:ext cx="9603275" cy="3503730"/>
          </a:xfrm>
        </p:spPr>
        <p:txBody>
          <a:bodyPr>
            <a:normAutofit fontScale="85000" lnSpcReduction="20000"/>
          </a:bodyPr>
          <a:lstStyle/>
          <a:p>
            <a:r>
              <a:rPr lang="en-US" dirty="0"/>
              <a:t>Changing from factor to numeric of  total spend</a:t>
            </a:r>
          </a:p>
          <a:p>
            <a:pPr lvl="1"/>
            <a:r>
              <a:rPr lang="en-US" dirty="0" err="1"/>
              <a:t>datascience$total_spend</a:t>
            </a:r>
            <a:r>
              <a:rPr lang="en-US" dirty="0"/>
              <a:t>&lt;-</a:t>
            </a:r>
            <a:r>
              <a:rPr lang="en-US" dirty="0" err="1"/>
              <a:t>as.numeric</a:t>
            </a:r>
            <a:r>
              <a:rPr lang="en-US" dirty="0"/>
              <a:t>(</a:t>
            </a:r>
            <a:r>
              <a:rPr lang="en-US" dirty="0" err="1"/>
              <a:t>datascience$total_spend</a:t>
            </a:r>
            <a:r>
              <a:rPr lang="en-US" dirty="0"/>
              <a:t>)/100</a:t>
            </a:r>
          </a:p>
          <a:p>
            <a:pPr lvl="1"/>
            <a:r>
              <a:rPr lang="en-US" dirty="0"/>
              <a:t>options(digits=9)</a:t>
            </a:r>
          </a:p>
          <a:p>
            <a:pPr lvl="1"/>
            <a:r>
              <a:rPr lang="en-US" dirty="0" err="1"/>
              <a:t>datascience$total_spend</a:t>
            </a:r>
            <a:r>
              <a:rPr lang="en-US" dirty="0"/>
              <a:t>&lt;-</a:t>
            </a:r>
            <a:r>
              <a:rPr lang="en-US" dirty="0" err="1"/>
              <a:t>as.character</a:t>
            </a:r>
            <a:r>
              <a:rPr lang="en-US" dirty="0"/>
              <a:t>(</a:t>
            </a:r>
            <a:r>
              <a:rPr lang="en-US" dirty="0" err="1"/>
              <a:t>datascience$total_spend</a:t>
            </a:r>
            <a:r>
              <a:rPr lang="en-US" dirty="0"/>
              <a:t>)</a:t>
            </a:r>
          </a:p>
          <a:p>
            <a:pPr lvl="1"/>
            <a:r>
              <a:rPr lang="en-US" dirty="0" err="1"/>
              <a:t>datascience$total_spend</a:t>
            </a:r>
            <a:r>
              <a:rPr lang="en-US" dirty="0"/>
              <a:t>&lt;-</a:t>
            </a:r>
            <a:r>
              <a:rPr lang="en-US" dirty="0" err="1"/>
              <a:t>as.numeric</a:t>
            </a:r>
            <a:r>
              <a:rPr lang="en-US" dirty="0"/>
              <a:t>(</a:t>
            </a:r>
            <a:r>
              <a:rPr lang="en-US" dirty="0" err="1"/>
              <a:t>datascience$total_spend</a:t>
            </a:r>
            <a:r>
              <a:rPr lang="en-US" dirty="0"/>
              <a:t>)</a:t>
            </a:r>
          </a:p>
          <a:p>
            <a:r>
              <a:rPr lang="en-US" dirty="0"/>
              <a:t>Removing column from data where date is more than 03-26-2016</a:t>
            </a:r>
          </a:p>
          <a:p>
            <a:pPr lvl="1"/>
            <a:r>
              <a:rPr lang="en-US" dirty="0"/>
              <a:t>As given in the problem, we need to analyze the data restricted to the given period, so we remove those columns</a:t>
            </a:r>
          </a:p>
          <a:p>
            <a:pPr lvl="1"/>
            <a:r>
              <a:rPr lang="en-US" dirty="0"/>
              <a:t>library(</a:t>
            </a:r>
            <a:r>
              <a:rPr lang="en-US" dirty="0" err="1"/>
              <a:t>dplyr</a:t>
            </a:r>
            <a:r>
              <a:rPr lang="en-US" dirty="0"/>
              <a:t>)</a:t>
            </a:r>
          </a:p>
          <a:p>
            <a:pPr lvl="1"/>
            <a:r>
              <a:rPr lang="en-US" dirty="0" err="1"/>
              <a:t>datascience</a:t>
            </a:r>
            <a:r>
              <a:rPr lang="en-US" dirty="0"/>
              <a:t>&lt;-</a:t>
            </a:r>
            <a:r>
              <a:rPr lang="en-US" dirty="0" err="1"/>
              <a:t>datascience</a:t>
            </a:r>
            <a:r>
              <a:rPr lang="en-US" dirty="0"/>
              <a:t>[</a:t>
            </a:r>
            <a:r>
              <a:rPr lang="en-US" dirty="0" err="1"/>
              <a:t>datascience$order_date</a:t>
            </a:r>
            <a:r>
              <a:rPr lang="en-US" dirty="0"/>
              <a:t>&gt;="2015-03-20" &amp; </a:t>
            </a:r>
            <a:r>
              <a:rPr lang="en-US" dirty="0" err="1"/>
              <a:t>datascience$order_date</a:t>
            </a:r>
            <a:r>
              <a:rPr lang="en-US" dirty="0"/>
              <a:t>&lt;="2016-03-26",]</a:t>
            </a:r>
          </a:p>
          <a:p>
            <a:r>
              <a:rPr lang="en-US" dirty="0"/>
              <a:t>Ordering the dataset</a:t>
            </a:r>
          </a:p>
          <a:p>
            <a:pPr lvl="1"/>
            <a:r>
              <a:rPr lang="en-US" dirty="0" err="1"/>
              <a:t>datascience</a:t>
            </a:r>
            <a:r>
              <a:rPr lang="en-US" dirty="0"/>
              <a:t>&lt;-</a:t>
            </a:r>
            <a:r>
              <a:rPr lang="en-US" dirty="0" err="1"/>
              <a:t>datascience</a:t>
            </a:r>
            <a:r>
              <a:rPr lang="en-US" dirty="0"/>
              <a:t>[order(</a:t>
            </a:r>
            <a:r>
              <a:rPr lang="en-US" dirty="0" err="1"/>
              <a:t>datascience$cust_id,datascience$order_date</a:t>
            </a:r>
            <a:r>
              <a:rPr lang="en-US" dirty="0"/>
              <a:t>),]</a:t>
            </a:r>
          </a:p>
          <a:p>
            <a:endParaRPr lang="en-US" dirty="0"/>
          </a:p>
        </p:txBody>
      </p:sp>
    </p:spTree>
    <p:extLst>
      <p:ext uri="{BB962C8B-B14F-4D97-AF65-F5344CB8AC3E}">
        <p14:creationId xmlns:p14="http://schemas.microsoft.com/office/powerpoint/2010/main" val="18868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4D21-D9A4-974E-929E-5910E4F727B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F7574F05-2D98-4043-B026-2750502775A8}"/>
              </a:ext>
            </a:extLst>
          </p:cNvPr>
          <p:cNvSpPr>
            <a:spLocks noGrp="1"/>
          </p:cNvSpPr>
          <p:nvPr>
            <p:ph idx="1"/>
          </p:nvPr>
        </p:nvSpPr>
        <p:spPr/>
        <p:txBody>
          <a:bodyPr>
            <a:normAutofit fontScale="70000" lnSpcReduction="20000"/>
          </a:bodyPr>
          <a:lstStyle/>
          <a:p>
            <a:r>
              <a:rPr lang="en-US" dirty="0"/>
              <a:t>Creating Features for this predictive model:</a:t>
            </a:r>
          </a:p>
          <a:p>
            <a:r>
              <a:rPr lang="en-US" dirty="0"/>
              <a:t>Generating new feature that analyses the difference between minimum date and the recent date per customer id</a:t>
            </a:r>
          </a:p>
          <a:p>
            <a:pPr lvl="1"/>
            <a:r>
              <a:rPr lang="en-US" dirty="0"/>
              <a:t>This feature help us to understand after how many days the shopper is making a trip to the retail store from the initial date</a:t>
            </a:r>
          </a:p>
          <a:p>
            <a:pPr lvl="1"/>
            <a:r>
              <a:rPr lang="en-US" dirty="0"/>
              <a:t>library(</a:t>
            </a:r>
            <a:r>
              <a:rPr lang="en-US" dirty="0" err="1"/>
              <a:t>dplyr</a:t>
            </a:r>
            <a:r>
              <a:rPr lang="en-US" dirty="0"/>
              <a:t>)</a:t>
            </a:r>
          </a:p>
          <a:p>
            <a:pPr lvl="1"/>
            <a:r>
              <a:rPr lang="en-US" dirty="0" err="1"/>
              <a:t>datascience</a:t>
            </a:r>
            <a:r>
              <a:rPr lang="en-US" dirty="0"/>
              <a:t>&lt;-</a:t>
            </a:r>
            <a:r>
              <a:rPr lang="en-US" dirty="0" err="1"/>
              <a:t>datascience</a:t>
            </a:r>
            <a:r>
              <a:rPr lang="en-US" dirty="0"/>
              <a:t>%&gt;% mutate(</a:t>
            </a:r>
            <a:r>
              <a:rPr lang="en-US" dirty="0" err="1"/>
              <a:t>order_date</a:t>
            </a:r>
            <a:r>
              <a:rPr lang="en-US" dirty="0"/>
              <a:t> = </a:t>
            </a:r>
            <a:r>
              <a:rPr lang="en-US" dirty="0" err="1"/>
              <a:t>as.Date</a:t>
            </a:r>
            <a:r>
              <a:rPr lang="en-US" dirty="0"/>
              <a:t>(</a:t>
            </a:r>
            <a:r>
              <a:rPr lang="en-US" dirty="0" err="1"/>
              <a:t>order_date</a:t>
            </a:r>
            <a:r>
              <a:rPr lang="en-US" dirty="0"/>
              <a:t>, "%m/%d/%Y"))</a:t>
            </a:r>
          </a:p>
          <a:p>
            <a:pPr lvl="1"/>
            <a:r>
              <a:rPr lang="en-US" dirty="0" err="1"/>
              <a:t>mindate</a:t>
            </a:r>
            <a:r>
              <a:rPr lang="en-US" dirty="0"/>
              <a:t>&lt;-</a:t>
            </a:r>
            <a:r>
              <a:rPr lang="en-US" dirty="0" err="1"/>
              <a:t>datascience</a:t>
            </a:r>
            <a:r>
              <a:rPr lang="en-US" dirty="0"/>
              <a:t> %&gt;% </a:t>
            </a:r>
            <a:r>
              <a:rPr lang="en-US" dirty="0" err="1"/>
              <a:t>group_by</a:t>
            </a:r>
            <a:r>
              <a:rPr lang="en-US" dirty="0"/>
              <a:t>(</a:t>
            </a:r>
            <a:r>
              <a:rPr lang="en-US" dirty="0" err="1"/>
              <a:t>cust_id</a:t>
            </a:r>
            <a:r>
              <a:rPr lang="en-US" dirty="0"/>
              <a:t>) %&gt;% </a:t>
            </a:r>
            <a:r>
              <a:rPr lang="en-US" dirty="0" err="1"/>
              <a:t>summarise</a:t>
            </a:r>
            <a:r>
              <a:rPr lang="en-US" dirty="0"/>
              <a:t>(</a:t>
            </a:r>
            <a:r>
              <a:rPr lang="en-US" dirty="0" err="1"/>
              <a:t>min_date</a:t>
            </a:r>
            <a:r>
              <a:rPr lang="en-US" dirty="0"/>
              <a:t>=min(</a:t>
            </a:r>
            <a:r>
              <a:rPr lang="en-US" dirty="0" err="1"/>
              <a:t>order_date</a:t>
            </a:r>
            <a:r>
              <a:rPr lang="en-US" dirty="0"/>
              <a:t>))</a:t>
            </a:r>
          </a:p>
          <a:p>
            <a:pPr lvl="1"/>
            <a:r>
              <a:rPr lang="en-US" dirty="0" err="1"/>
              <a:t>datascience</a:t>
            </a:r>
            <a:r>
              <a:rPr lang="en-US" dirty="0"/>
              <a:t>&lt;-merge(</a:t>
            </a:r>
            <a:r>
              <a:rPr lang="en-US" dirty="0" err="1"/>
              <a:t>datascience,mindate,by</a:t>
            </a:r>
            <a:r>
              <a:rPr lang="en-US" dirty="0"/>
              <a:t>="</a:t>
            </a:r>
            <a:r>
              <a:rPr lang="en-US" dirty="0" err="1"/>
              <a:t>cust_id</a:t>
            </a:r>
            <a:r>
              <a:rPr lang="en-US" dirty="0"/>
              <a:t>")</a:t>
            </a:r>
          </a:p>
          <a:p>
            <a:pPr lvl="1"/>
            <a:r>
              <a:rPr lang="en-US" dirty="0" err="1"/>
              <a:t>order_date</a:t>
            </a:r>
            <a:r>
              <a:rPr lang="en-US" dirty="0"/>
              <a:t>&lt;-</a:t>
            </a:r>
            <a:r>
              <a:rPr lang="en-US" dirty="0" err="1"/>
              <a:t>as.POSIXct</a:t>
            </a:r>
            <a:r>
              <a:rPr lang="en-US" dirty="0"/>
              <a:t>(</a:t>
            </a:r>
            <a:r>
              <a:rPr lang="en-US" dirty="0" err="1"/>
              <a:t>datascience$order_date</a:t>
            </a:r>
            <a:r>
              <a:rPr lang="en-US" dirty="0"/>
              <a:t>)</a:t>
            </a:r>
          </a:p>
          <a:p>
            <a:pPr lvl="1"/>
            <a:r>
              <a:rPr lang="en-US" dirty="0" err="1"/>
              <a:t>min_date</a:t>
            </a:r>
            <a:r>
              <a:rPr lang="en-US" dirty="0"/>
              <a:t>&lt;-</a:t>
            </a:r>
            <a:r>
              <a:rPr lang="en-US" dirty="0" err="1"/>
              <a:t>as.POSIXct</a:t>
            </a:r>
            <a:r>
              <a:rPr lang="en-US" dirty="0"/>
              <a:t>(</a:t>
            </a:r>
            <a:r>
              <a:rPr lang="en-US" dirty="0" err="1"/>
              <a:t>datascience$min_date</a:t>
            </a:r>
            <a:r>
              <a:rPr lang="en-US" dirty="0"/>
              <a:t>)</a:t>
            </a:r>
          </a:p>
          <a:p>
            <a:pPr lvl="1"/>
            <a:r>
              <a:rPr lang="en-US" dirty="0" err="1"/>
              <a:t>diffmindate</a:t>
            </a:r>
            <a:r>
              <a:rPr lang="en-US" dirty="0"/>
              <a:t>&lt;-</a:t>
            </a:r>
            <a:r>
              <a:rPr lang="en-US" dirty="0" err="1"/>
              <a:t>difftime</a:t>
            </a:r>
            <a:r>
              <a:rPr lang="en-US" dirty="0"/>
              <a:t>(</a:t>
            </a:r>
            <a:r>
              <a:rPr lang="en-US" dirty="0" err="1"/>
              <a:t>datascience$min_date,datascience$order_date</a:t>
            </a:r>
            <a:r>
              <a:rPr lang="en-US" dirty="0"/>
              <a:t>)</a:t>
            </a:r>
          </a:p>
          <a:p>
            <a:pPr lvl="1"/>
            <a:r>
              <a:rPr lang="en-US" dirty="0" err="1"/>
              <a:t>diffmindate</a:t>
            </a:r>
            <a:r>
              <a:rPr lang="en-US" dirty="0"/>
              <a:t>&lt;-(-1)*</a:t>
            </a:r>
            <a:r>
              <a:rPr lang="en-US" dirty="0" err="1"/>
              <a:t>diffmindate</a:t>
            </a:r>
            <a:r>
              <a:rPr lang="en-US" dirty="0"/>
              <a:t>/(60*60*24)</a:t>
            </a:r>
          </a:p>
          <a:p>
            <a:endParaRPr lang="en-US" dirty="0"/>
          </a:p>
        </p:txBody>
      </p:sp>
    </p:spTree>
    <p:extLst>
      <p:ext uri="{BB962C8B-B14F-4D97-AF65-F5344CB8AC3E}">
        <p14:creationId xmlns:p14="http://schemas.microsoft.com/office/powerpoint/2010/main" val="25938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AD51-1428-0947-BC9A-9970146520AC}"/>
              </a:ext>
            </a:extLst>
          </p:cNvPr>
          <p:cNvSpPr>
            <a:spLocks noGrp="1"/>
          </p:cNvSpPr>
          <p:nvPr>
            <p:ph type="title"/>
          </p:nvPr>
        </p:nvSpPr>
        <p:spPr>
          <a:xfrm>
            <a:off x="1451579" y="804519"/>
            <a:ext cx="9603275" cy="600535"/>
          </a:xfrm>
        </p:spPr>
        <p:txBody>
          <a:bodyPr/>
          <a:lstStyle/>
          <a:p>
            <a:r>
              <a:rPr lang="en-US" dirty="0"/>
              <a:t>Feature Engineering</a:t>
            </a:r>
          </a:p>
        </p:txBody>
      </p:sp>
      <p:sp>
        <p:nvSpPr>
          <p:cNvPr id="3" name="Content Placeholder 2">
            <a:extLst>
              <a:ext uri="{FF2B5EF4-FFF2-40B4-BE49-F238E27FC236}">
                <a16:creationId xmlns:a16="http://schemas.microsoft.com/office/drawing/2014/main" id="{992F1374-1D97-1C4A-8F13-1E0569EB926A}"/>
              </a:ext>
            </a:extLst>
          </p:cNvPr>
          <p:cNvSpPr>
            <a:spLocks noGrp="1"/>
          </p:cNvSpPr>
          <p:nvPr>
            <p:ph idx="1"/>
          </p:nvPr>
        </p:nvSpPr>
        <p:spPr>
          <a:xfrm>
            <a:off x="1451579" y="1884556"/>
            <a:ext cx="9603275" cy="3581790"/>
          </a:xfrm>
        </p:spPr>
        <p:txBody>
          <a:bodyPr>
            <a:normAutofit fontScale="62500" lnSpcReduction="20000"/>
          </a:bodyPr>
          <a:lstStyle/>
          <a:p>
            <a:r>
              <a:rPr lang="en-US" dirty="0"/>
              <a:t>Generating week number as per the problem statement: (Sun-Sat)</a:t>
            </a:r>
          </a:p>
          <a:p>
            <a:pPr lvl="1"/>
            <a:r>
              <a:rPr lang="en-US" dirty="0"/>
              <a:t>We generate the week number for the dataset which will be used further to generate the most recent week of the shopper’s visit </a:t>
            </a:r>
          </a:p>
          <a:p>
            <a:pPr lvl="1"/>
            <a:r>
              <a:rPr lang="en-US" dirty="0"/>
              <a:t>library(</a:t>
            </a:r>
            <a:r>
              <a:rPr lang="en-US" dirty="0" err="1"/>
              <a:t>lubridate</a:t>
            </a:r>
            <a:r>
              <a:rPr lang="en-US" dirty="0"/>
              <a:t>)</a:t>
            </a:r>
          </a:p>
          <a:p>
            <a:pPr lvl="1"/>
            <a:r>
              <a:rPr lang="en-US" dirty="0" err="1"/>
              <a:t>weeknumber</a:t>
            </a:r>
            <a:r>
              <a:rPr lang="en-US" dirty="0"/>
              <a:t>&lt;-</a:t>
            </a:r>
            <a:r>
              <a:rPr lang="en-US" dirty="0" err="1"/>
              <a:t>epiweek</a:t>
            </a:r>
            <a:r>
              <a:rPr lang="en-US" dirty="0"/>
              <a:t>(</a:t>
            </a:r>
            <a:r>
              <a:rPr lang="en-US" dirty="0" err="1"/>
              <a:t>datascience$order_date</a:t>
            </a:r>
            <a:r>
              <a:rPr lang="en-US" dirty="0"/>
              <a:t>)</a:t>
            </a:r>
          </a:p>
          <a:p>
            <a:pPr lvl="1"/>
            <a:r>
              <a:rPr lang="en-US" dirty="0"/>
              <a:t>library(</a:t>
            </a:r>
            <a:r>
              <a:rPr lang="en-US" dirty="0" err="1"/>
              <a:t>dplyr</a:t>
            </a:r>
            <a:r>
              <a:rPr lang="en-US" dirty="0"/>
              <a:t>)</a:t>
            </a:r>
          </a:p>
          <a:p>
            <a:pPr lvl="1"/>
            <a:r>
              <a:rPr lang="en-US" dirty="0" err="1"/>
              <a:t>datascience</a:t>
            </a:r>
            <a:r>
              <a:rPr lang="en-US" dirty="0"/>
              <a:t>&lt;-</a:t>
            </a:r>
            <a:r>
              <a:rPr lang="en-US" dirty="0" err="1"/>
              <a:t>datascience</a:t>
            </a:r>
            <a:r>
              <a:rPr lang="en-US" dirty="0"/>
              <a:t> %&gt;% </a:t>
            </a:r>
            <a:r>
              <a:rPr lang="en-US" dirty="0" err="1"/>
              <a:t>group_by</a:t>
            </a:r>
            <a:r>
              <a:rPr lang="en-US" dirty="0"/>
              <a:t>(</a:t>
            </a:r>
            <a:r>
              <a:rPr lang="en-US" dirty="0" err="1"/>
              <a:t>cust_id</a:t>
            </a:r>
            <a:r>
              <a:rPr lang="en-US" dirty="0"/>
              <a:t>) %&gt;%</a:t>
            </a:r>
          </a:p>
          <a:p>
            <a:pPr lvl="1"/>
            <a:r>
              <a:rPr lang="en-US" dirty="0"/>
              <a:t> mutate(</a:t>
            </a:r>
            <a:r>
              <a:rPr lang="en-US" dirty="0" err="1"/>
              <a:t>WeekDifference</a:t>
            </a:r>
            <a:r>
              <a:rPr lang="en-US" dirty="0"/>
              <a:t> = c(0, diff(</a:t>
            </a:r>
            <a:r>
              <a:rPr lang="en-US" dirty="0" err="1"/>
              <a:t>weeknumber</a:t>
            </a:r>
            <a:r>
              <a:rPr lang="en-US" dirty="0"/>
              <a:t>)))   (* here if the initial week is 0 and the difference between the consecutive weeks are calculated which will help us further to generate the target variable)</a:t>
            </a:r>
          </a:p>
          <a:p>
            <a:r>
              <a:rPr lang="en-US" dirty="0" err="1"/>
              <a:t>Genarating</a:t>
            </a:r>
            <a:r>
              <a:rPr lang="en-US" dirty="0"/>
              <a:t> the frequency of the visit of the shopper:</a:t>
            </a:r>
          </a:p>
          <a:p>
            <a:pPr lvl="1"/>
            <a:r>
              <a:rPr lang="en-US" dirty="0"/>
              <a:t>The frequency of the shopper determines if the shopper will return next week to the shop ultimately determines the past shopping behavior</a:t>
            </a:r>
          </a:p>
          <a:p>
            <a:pPr lvl="1"/>
            <a:r>
              <a:rPr lang="en-US" dirty="0"/>
              <a:t>library(</a:t>
            </a:r>
            <a:r>
              <a:rPr lang="en-US" dirty="0" err="1"/>
              <a:t>sqldf</a:t>
            </a:r>
            <a:r>
              <a:rPr lang="en-US" dirty="0"/>
              <a:t>)</a:t>
            </a:r>
          </a:p>
          <a:p>
            <a:pPr lvl="1"/>
            <a:r>
              <a:rPr lang="en-US" dirty="0"/>
              <a:t>frequency&lt;-</a:t>
            </a:r>
            <a:r>
              <a:rPr lang="en-US" dirty="0" err="1"/>
              <a:t>sqldf</a:t>
            </a:r>
            <a:r>
              <a:rPr lang="en-US" dirty="0"/>
              <a:t>("SELECT </a:t>
            </a:r>
            <a:r>
              <a:rPr lang="en-US" dirty="0" err="1"/>
              <a:t>cust_id</a:t>
            </a:r>
            <a:r>
              <a:rPr lang="en-US" dirty="0"/>
              <a:t>, count(*) as '</a:t>
            </a:r>
            <a:r>
              <a:rPr lang="en-US" dirty="0" err="1"/>
              <a:t>frequencyofvisit</a:t>
            </a:r>
            <a:r>
              <a:rPr lang="en-US" dirty="0"/>
              <a:t>'</a:t>
            </a:r>
          </a:p>
          <a:p>
            <a:pPr lvl="1"/>
            <a:r>
              <a:rPr lang="en-US" dirty="0"/>
              <a:t>from </a:t>
            </a:r>
            <a:r>
              <a:rPr lang="en-US" dirty="0" err="1"/>
              <a:t>datascience</a:t>
            </a:r>
            <a:r>
              <a:rPr lang="en-US" dirty="0"/>
              <a:t> group by </a:t>
            </a:r>
            <a:r>
              <a:rPr lang="en-US" dirty="0" err="1"/>
              <a:t>cust_id</a:t>
            </a:r>
            <a:r>
              <a:rPr lang="en-US" dirty="0"/>
              <a:t>")</a:t>
            </a:r>
          </a:p>
          <a:p>
            <a:pPr lvl="1"/>
            <a:r>
              <a:rPr lang="en-US" dirty="0" err="1"/>
              <a:t>datascience</a:t>
            </a:r>
            <a:r>
              <a:rPr lang="en-US" dirty="0"/>
              <a:t>&lt;-merge(</a:t>
            </a:r>
            <a:r>
              <a:rPr lang="en-US" dirty="0" err="1"/>
              <a:t>datascience,frequency,by</a:t>
            </a:r>
            <a:r>
              <a:rPr lang="en-US" dirty="0"/>
              <a:t>="</a:t>
            </a:r>
            <a:r>
              <a:rPr lang="en-US" dirty="0" err="1"/>
              <a:t>cust_id</a:t>
            </a:r>
            <a:r>
              <a:rPr lang="en-US" dirty="0"/>
              <a:t>")</a:t>
            </a:r>
          </a:p>
        </p:txBody>
      </p:sp>
    </p:spTree>
    <p:extLst>
      <p:ext uri="{BB962C8B-B14F-4D97-AF65-F5344CB8AC3E}">
        <p14:creationId xmlns:p14="http://schemas.microsoft.com/office/powerpoint/2010/main" val="116393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FA89-E149-9C47-938A-B53FEDEDF069}"/>
              </a:ext>
            </a:extLst>
          </p:cNvPr>
          <p:cNvSpPr>
            <a:spLocks noGrp="1"/>
          </p:cNvSpPr>
          <p:nvPr>
            <p:ph type="title"/>
          </p:nvPr>
        </p:nvSpPr>
        <p:spPr/>
        <p:txBody>
          <a:bodyPr/>
          <a:lstStyle/>
          <a:p>
            <a:r>
              <a:rPr lang="en-US" dirty="0"/>
              <a:t>Feature engineering and Target variable</a:t>
            </a:r>
          </a:p>
        </p:txBody>
      </p:sp>
      <p:sp>
        <p:nvSpPr>
          <p:cNvPr id="3" name="Content Placeholder 2">
            <a:extLst>
              <a:ext uri="{FF2B5EF4-FFF2-40B4-BE49-F238E27FC236}">
                <a16:creationId xmlns:a16="http://schemas.microsoft.com/office/drawing/2014/main" id="{90CE7248-D9E5-4441-9623-9B843E342620}"/>
              </a:ext>
            </a:extLst>
          </p:cNvPr>
          <p:cNvSpPr>
            <a:spLocks noGrp="1"/>
          </p:cNvSpPr>
          <p:nvPr>
            <p:ph idx="1"/>
          </p:nvPr>
        </p:nvSpPr>
        <p:spPr/>
        <p:txBody>
          <a:bodyPr/>
          <a:lstStyle/>
          <a:p>
            <a:r>
              <a:rPr lang="en-US" dirty="0"/>
              <a:t>Generating the most recent week visit by the shopper</a:t>
            </a:r>
          </a:p>
          <a:p>
            <a:pPr lvl="1"/>
            <a:r>
              <a:rPr lang="en-US" dirty="0"/>
              <a:t>This field determine how recent is the visit of the shopper and likely to visit next week</a:t>
            </a:r>
          </a:p>
          <a:p>
            <a:pPr lvl="1"/>
            <a:r>
              <a:rPr lang="en-US" dirty="0" err="1"/>
              <a:t>recency</a:t>
            </a:r>
            <a:r>
              <a:rPr lang="en-US" dirty="0"/>
              <a:t>&lt;-</a:t>
            </a:r>
            <a:r>
              <a:rPr lang="en-US" dirty="0" err="1"/>
              <a:t>sqldf</a:t>
            </a:r>
            <a:r>
              <a:rPr lang="en-US" dirty="0"/>
              <a:t>("SELECT </a:t>
            </a:r>
            <a:r>
              <a:rPr lang="en-US" dirty="0" err="1"/>
              <a:t>cust_id,round</a:t>
            </a:r>
            <a:r>
              <a:rPr lang="en-US" dirty="0"/>
              <a:t>((372-(</a:t>
            </a:r>
            <a:r>
              <a:rPr lang="en-US" dirty="0" err="1"/>
              <a:t>diffmindate</a:t>
            </a:r>
            <a:r>
              <a:rPr lang="en-US" dirty="0"/>
              <a:t>))/7,0) as 'recent week' from </a:t>
            </a:r>
            <a:r>
              <a:rPr lang="en-US" dirty="0" err="1"/>
              <a:t>datascience</a:t>
            </a:r>
            <a:r>
              <a:rPr lang="en-US" dirty="0"/>
              <a:t>")</a:t>
            </a:r>
          </a:p>
          <a:p>
            <a:pPr lvl="1"/>
            <a:r>
              <a:rPr lang="en-US" dirty="0" err="1"/>
              <a:t>datanew</a:t>
            </a:r>
            <a:r>
              <a:rPr lang="en-US" dirty="0"/>
              <a:t>&lt;-</a:t>
            </a:r>
            <a:r>
              <a:rPr lang="en-US" dirty="0" err="1"/>
              <a:t>cbind.data.frame</a:t>
            </a:r>
            <a:r>
              <a:rPr lang="en-US" dirty="0"/>
              <a:t>(</a:t>
            </a:r>
            <a:r>
              <a:rPr lang="en-US" dirty="0" err="1"/>
              <a:t>datascience,recency</a:t>
            </a:r>
            <a:r>
              <a:rPr lang="en-US" dirty="0"/>
              <a:t>)</a:t>
            </a:r>
          </a:p>
          <a:p>
            <a:pPr marL="457200" lvl="1" indent="0">
              <a:buNone/>
            </a:pPr>
            <a:r>
              <a:rPr lang="en-US" dirty="0"/>
              <a:t>This is new data generated combining all the features: </a:t>
            </a:r>
            <a:r>
              <a:rPr lang="en-US" b="1" dirty="0" err="1"/>
              <a:t>datanew</a:t>
            </a:r>
            <a:endParaRPr lang="en-US" b="1" dirty="0"/>
          </a:p>
          <a:p>
            <a:r>
              <a:rPr lang="en-US" b="1" dirty="0"/>
              <a:t>TARGET VARIABLE : </a:t>
            </a:r>
            <a:r>
              <a:rPr lang="en-US" dirty="0"/>
              <a:t>Based on data and the field generated about the consecutive week difference, if there is visit in next week then it is ‘1’ else it is ‘0’ </a:t>
            </a:r>
            <a:endParaRPr lang="en-US" b="1" dirty="0"/>
          </a:p>
        </p:txBody>
      </p:sp>
    </p:spTree>
    <p:extLst>
      <p:ext uri="{BB962C8B-B14F-4D97-AF65-F5344CB8AC3E}">
        <p14:creationId xmlns:p14="http://schemas.microsoft.com/office/powerpoint/2010/main" val="37586600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{C7C6AD39-0F42-CD49-B271-393802DC65F8}tf16401369</Template>
  <TotalTime>620</TotalTime>
  <Words>1723</Words>
  <Application>Microsoft Macintosh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PowerPoint Presentation</vt:lpstr>
      <vt:lpstr>Problem Definition</vt:lpstr>
      <vt:lpstr>Preparing and pre-processing the data</vt:lpstr>
      <vt:lpstr>Analyzing the data</vt:lpstr>
      <vt:lpstr>Data Cleaning</vt:lpstr>
      <vt:lpstr>Pre- Processing the data</vt:lpstr>
      <vt:lpstr>Feature Engineering</vt:lpstr>
      <vt:lpstr>Feature Engineering</vt:lpstr>
      <vt:lpstr>Feature engineering and Target variable</vt:lpstr>
      <vt:lpstr>Probability Model </vt:lpstr>
      <vt:lpstr>Probability model analysis</vt:lpstr>
      <vt:lpstr>Creating Regression model using this analysis</vt:lpstr>
      <vt:lpstr>REGRESSION MODEL ANALYSIS</vt:lpstr>
      <vt:lpstr>GrADIENT BOOSTING MODEL</vt:lpstr>
      <vt:lpstr>Cross Validation and Analysis of boosting Model</vt:lpstr>
      <vt:lpstr>RECOMMENDATION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Dutta, Sagarika</dc:creator>
  <cp:lastModifiedBy>Dutta, Sagarika</cp:lastModifiedBy>
  <cp:revision>25</cp:revision>
  <dcterms:created xsi:type="dcterms:W3CDTF">2018-04-09T16:56:26Z</dcterms:created>
  <dcterms:modified xsi:type="dcterms:W3CDTF">2018-04-10T03:16:43Z</dcterms:modified>
</cp:coreProperties>
</file>