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5" r:id="rId5"/>
    <p:sldId id="266"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17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5/14/2024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5/14/2024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nnualreports.com/Company/international-business-machines-cor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9EBD6-87CF-644D-7537-FA0F3075416B}"/>
              </a:ext>
            </a:extLst>
          </p:cNvPr>
          <p:cNvSpPr>
            <a:spLocks noGrp="1"/>
          </p:cNvSpPr>
          <p:nvPr>
            <p:ph type="ctrTitle"/>
          </p:nvPr>
        </p:nvSpPr>
        <p:spPr/>
        <p:txBody>
          <a:bodyPr>
            <a:normAutofit fontScale="90000"/>
          </a:bodyPr>
          <a:lstStyle/>
          <a:p>
            <a:r>
              <a:rPr lang="en-US" dirty="0"/>
              <a:t>Analysis of ANNUAL REPORTS For OVER YEARS(IBM) USING NLP</a:t>
            </a:r>
            <a:endParaRPr lang="en-IN" dirty="0"/>
          </a:p>
        </p:txBody>
      </p:sp>
    </p:spTree>
    <p:extLst>
      <p:ext uri="{BB962C8B-B14F-4D97-AF65-F5344CB8AC3E}">
        <p14:creationId xmlns:p14="http://schemas.microsoft.com/office/powerpoint/2010/main" val="226344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CBED6-0BAC-F987-4D8B-4E5DD09ECA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DDF366-399A-C8F2-9823-ADD1C4CDDEDF}"/>
              </a:ext>
            </a:extLst>
          </p:cNvPr>
          <p:cNvSpPr>
            <a:spLocks noGrp="1"/>
          </p:cNvSpPr>
          <p:nvPr>
            <p:ph idx="1"/>
          </p:nvPr>
        </p:nvSpPr>
        <p:spPr/>
        <p:txBody>
          <a:bodyPr>
            <a:normAutofit fontScale="92500" lnSpcReduction="20000"/>
          </a:bodyPr>
          <a:lstStyle/>
          <a:p>
            <a:r>
              <a:rPr lang="en-US" b="1" i="0" dirty="0">
                <a:solidFill>
                  <a:srgbClr val="0D0D0D"/>
                </a:solidFill>
                <a:effectLst/>
                <a:latin typeface="Söhne"/>
              </a:rPr>
              <a:t>Financial Health</a:t>
            </a:r>
            <a:r>
              <a:rPr lang="en-US" b="0" i="0" dirty="0">
                <a:solidFill>
                  <a:srgbClr val="0D0D0D"/>
                </a:solidFill>
                <a:effectLst/>
                <a:latin typeface="Söhne"/>
              </a:rPr>
              <a:t>: Analyzing IBM's financial statements, debt levels, cash flow, and profitability can provide insights into its financial health and stability.</a:t>
            </a:r>
          </a:p>
          <a:p>
            <a:r>
              <a:rPr lang="en-IN" dirty="0"/>
              <a:t>I did current ratio analysis on IBM (for year 2022)and figured out that:</a:t>
            </a:r>
          </a:p>
          <a:p>
            <a:r>
              <a:rPr lang="en-US" dirty="0"/>
              <a:t> A current ratio of less than 1(one) means that the company's current liabilities exceed its current assets, suggesting that it may have difficulties meeting its short-term financial obligations.</a:t>
            </a:r>
          </a:p>
          <a:p>
            <a:r>
              <a:rPr lang="en-US" dirty="0"/>
              <a:t>022-06-30   0.88                for year 2023-2024(1.16,1.10)				</a:t>
            </a:r>
          </a:p>
          <a:p>
            <a:r>
              <a:rPr lang="en-US" dirty="0"/>
              <a:t>2022-09-30   0.95</a:t>
            </a:r>
          </a:p>
          <a:p>
            <a:r>
              <a:rPr lang="en-US" dirty="0"/>
              <a:t>2022-12-31   0.92</a:t>
            </a:r>
            <a:endParaRPr lang="en-IN" dirty="0"/>
          </a:p>
        </p:txBody>
      </p:sp>
      <p:sp>
        <p:nvSpPr>
          <p:cNvPr id="4" name="Rectangle 1">
            <a:extLst>
              <a:ext uri="{FF2B5EF4-FFF2-40B4-BE49-F238E27FC236}">
                <a16:creationId xmlns:a16="http://schemas.microsoft.com/office/drawing/2014/main" id="{775DC5DA-451F-DBA2-DC5E-D5A1AF05620D}"/>
              </a:ext>
            </a:extLst>
          </p:cNvPr>
          <p:cNvSpPr>
            <a:spLocks noChangeArrowheads="1"/>
          </p:cNvSpPr>
          <p:nvPr/>
        </p:nvSpPr>
        <p:spPr bwMode="auto">
          <a:xfrm>
            <a:off x="0" y="90101"/>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009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4B4B2-34D7-EF32-285F-F5F41901A0CB}"/>
              </a:ext>
            </a:extLst>
          </p:cNvPr>
          <p:cNvSpPr>
            <a:spLocks noGrp="1"/>
          </p:cNvSpPr>
          <p:nvPr>
            <p:ph idx="1"/>
          </p:nvPr>
        </p:nvSpPr>
        <p:spPr/>
        <p:txBody>
          <a:bodyPr/>
          <a:lstStyle/>
          <a:p>
            <a:r>
              <a:rPr lang="en-US" dirty="0"/>
              <a:t>Using Annual reports for over decades from the website(Used 2022 year)(IBM) </a:t>
            </a:r>
            <a:r>
              <a:rPr lang="en-US" dirty="0">
                <a:hlinkClick r:id="rId2"/>
              </a:rPr>
              <a:t>https://www.annualreports.com/Company/international-business-machines-corp</a:t>
            </a:r>
            <a:endParaRPr lang="en-US" dirty="0"/>
          </a:p>
          <a:p>
            <a:r>
              <a:rPr lang="en-US" dirty="0"/>
              <a:t>Using spacy to break into sentences(</a:t>
            </a:r>
            <a:r>
              <a:rPr lang="en-US" dirty="0" err="1"/>
              <a:t>en_core_web_sm</a:t>
            </a:r>
            <a:r>
              <a:rPr lang="en-US" dirty="0"/>
              <a:t>)</a:t>
            </a:r>
          </a:p>
          <a:p>
            <a:r>
              <a:rPr lang="en-IN" dirty="0"/>
              <a:t>normalization → tokenization → sentence duplication → POS tagging</a:t>
            </a:r>
          </a:p>
          <a:p>
            <a:endParaRPr lang="en-IN" dirty="0"/>
          </a:p>
          <a:p>
            <a:endParaRPr lang="en-IN" dirty="0"/>
          </a:p>
          <a:p>
            <a:endParaRPr lang="en-US" dirty="0"/>
          </a:p>
        </p:txBody>
      </p:sp>
      <p:sp>
        <p:nvSpPr>
          <p:cNvPr id="2" name="TextBox 1">
            <a:extLst>
              <a:ext uri="{FF2B5EF4-FFF2-40B4-BE49-F238E27FC236}">
                <a16:creationId xmlns:a16="http://schemas.microsoft.com/office/drawing/2014/main" id="{8D63D95E-8273-491A-26ED-CEB8DAA27257}"/>
              </a:ext>
            </a:extLst>
          </p:cNvPr>
          <p:cNvSpPr txBox="1"/>
          <p:nvPr/>
        </p:nvSpPr>
        <p:spPr>
          <a:xfrm>
            <a:off x="1137147" y="497840"/>
            <a:ext cx="10120134" cy="923330"/>
          </a:xfrm>
          <a:prstGeom prst="rect">
            <a:avLst/>
          </a:prstGeom>
          <a:noFill/>
        </p:spPr>
        <p:txBody>
          <a:bodyPr wrap="square" rtlCol="0">
            <a:spAutoFit/>
          </a:bodyPr>
          <a:lstStyle/>
          <a:p>
            <a:endParaRPr lang="en-US" dirty="0"/>
          </a:p>
          <a:p>
            <a:r>
              <a:rPr lang="en-IN" b="1" dirty="0"/>
              <a:t>Aim: Performing sentimental analysis and obtaining results, auto summarization  for paragraphs, Q &amp; A bot to answer about stocks</a:t>
            </a:r>
          </a:p>
        </p:txBody>
      </p:sp>
    </p:spTree>
    <p:extLst>
      <p:ext uri="{BB962C8B-B14F-4D97-AF65-F5344CB8AC3E}">
        <p14:creationId xmlns:p14="http://schemas.microsoft.com/office/powerpoint/2010/main" val="547100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F0D1DF-CB62-4D20-0B15-338E17F8BE3F}"/>
              </a:ext>
            </a:extLst>
          </p:cNvPr>
          <p:cNvSpPr>
            <a:spLocks noGrp="1"/>
          </p:cNvSpPr>
          <p:nvPr>
            <p:ph idx="1"/>
          </p:nvPr>
        </p:nvSpPr>
        <p:spPr/>
        <p:txBody>
          <a:bodyPr>
            <a:normAutofit/>
          </a:bodyPr>
          <a:lstStyle/>
          <a:p>
            <a:r>
              <a:rPr lang="en-US" b="1" dirty="0"/>
              <a:t>I manually labelled 4 sentences for positive, negative, and neutral </a:t>
            </a:r>
            <a:r>
              <a:rPr lang="en-US" b="1" dirty="0" err="1"/>
              <a:t>Usedpipeline</a:t>
            </a:r>
            <a:r>
              <a:rPr lang="en-US" b="1" dirty="0"/>
              <a:t>, Transformers -&gt;Pretrained-&gt;</a:t>
            </a:r>
            <a:r>
              <a:rPr lang="en-US" b="1" dirty="0" err="1"/>
              <a:t>Finbert</a:t>
            </a:r>
            <a:r>
              <a:rPr lang="en-US" b="1" dirty="0"/>
              <a:t> model</a:t>
            </a:r>
          </a:p>
          <a:p>
            <a:pPr marL="0" indent="0">
              <a:buNone/>
            </a:pPr>
            <a:r>
              <a:rPr lang="en-US" dirty="0"/>
              <a:t>The slide shows the positive, negative, and neutral sentiments, from the picture we can say that the neutral sentiments are higher when compared to positive.</a:t>
            </a:r>
          </a:p>
          <a:p>
            <a:pPr marL="0" indent="0">
              <a:buNone/>
            </a:pPr>
            <a:r>
              <a:rPr lang="en-US" dirty="0"/>
              <a:t>Some 10 sentences which are of different sentiments are here: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42577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D06D-B637-502F-D2CA-C6741A3EF9F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430EC6E-84EE-F14D-3B79-6CE449F7414B}"/>
              </a:ext>
            </a:extLst>
          </p:cNvPr>
          <p:cNvPicPr>
            <a:picLocks noGrp="1" noChangeAspect="1"/>
          </p:cNvPicPr>
          <p:nvPr>
            <p:ph idx="1"/>
          </p:nvPr>
        </p:nvPicPr>
        <p:blipFill>
          <a:blip r:embed="rId2"/>
          <a:stretch>
            <a:fillRect/>
          </a:stretch>
        </p:blipFill>
        <p:spPr>
          <a:xfrm>
            <a:off x="3493452" y="2016125"/>
            <a:ext cx="5519420" cy="3449638"/>
          </a:xfrm>
        </p:spPr>
      </p:pic>
    </p:spTree>
    <p:extLst>
      <p:ext uri="{BB962C8B-B14F-4D97-AF65-F5344CB8AC3E}">
        <p14:creationId xmlns:p14="http://schemas.microsoft.com/office/powerpoint/2010/main" val="3116402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A1-EFB6-D9AF-74FF-97D09F1C750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5BFA4BD-1CF4-58B2-938B-7A01DE7477F8}"/>
              </a:ext>
            </a:extLst>
          </p:cNvPr>
          <p:cNvPicPr>
            <a:picLocks noGrp="1" noChangeAspect="1"/>
          </p:cNvPicPr>
          <p:nvPr>
            <p:ph idx="1"/>
          </p:nvPr>
        </p:nvPicPr>
        <p:blipFill>
          <a:blip r:embed="rId2"/>
          <a:stretch>
            <a:fillRect/>
          </a:stretch>
        </p:blipFill>
        <p:spPr>
          <a:xfrm>
            <a:off x="3619361" y="2016125"/>
            <a:ext cx="5267603" cy="3449638"/>
          </a:xfrm>
        </p:spPr>
      </p:pic>
    </p:spTree>
    <p:extLst>
      <p:ext uri="{BB962C8B-B14F-4D97-AF65-F5344CB8AC3E}">
        <p14:creationId xmlns:p14="http://schemas.microsoft.com/office/powerpoint/2010/main" val="393407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3163089-D72E-61F5-E8F9-598CA63AAD2F}"/>
              </a:ext>
            </a:extLst>
          </p:cNvPr>
          <p:cNvSpPr>
            <a:spLocks noGrp="1"/>
          </p:cNvSpPr>
          <p:nvPr>
            <p:ph idx="1"/>
          </p:nvPr>
        </p:nvSpPr>
        <p:spPr/>
        <p:txBody>
          <a:bodyPr>
            <a:noAutofit/>
          </a:bodyPr>
          <a:lstStyle/>
          <a:p>
            <a:r>
              <a:rPr lang="en-US" sz="1100" b="0" i="0" dirty="0">
                <a:solidFill>
                  <a:srgbClr val="212121"/>
                </a:solidFill>
                <a:effectLst/>
                <a:latin typeface="Courier New" panose="02070309020205020404" pitchFamily="49" charset="0"/>
              </a:rPr>
              <a:t>Examples of sentences for 'Neutral': - it may be obligated to indemnify the other party with </a:t>
            </a:r>
            <a:r>
              <a:rPr lang="en-US" sz="1100" b="0" i="0" dirty="0" err="1">
                <a:solidFill>
                  <a:srgbClr val="212121"/>
                </a:solidFill>
                <a:effectLst/>
                <a:latin typeface="Courier New" panose="02070309020205020404" pitchFamily="49" charset="0"/>
              </a:rPr>
              <a:t>respe</a:t>
            </a:r>
            <a:r>
              <a:rPr lang="en-US" sz="1100" b="0" i="0" dirty="0">
                <a:solidFill>
                  <a:srgbClr val="212121"/>
                </a:solidFill>
                <a:effectLst/>
                <a:latin typeface="Courier New" panose="02070309020205020404" pitchFamily="49" charset="0"/>
              </a:rPr>
              <a:t> </a:t>
            </a:r>
            <a:r>
              <a:rPr lang="en-US" sz="1100" b="0" i="0" dirty="0" err="1">
                <a:solidFill>
                  <a:srgbClr val="212121"/>
                </a:solidFill>
                <a:effectLst/>
                <a:latin typeface="Courier New" panose="02070309020205020404" pitchFamily="49" charset="0"/>
              </a:rPr>
              <a:t>ct</a:t>
            </a:r>
            <a:r>
              <a:rPr lang="en-US" sz="1100" b="0" i="0" dirty="0">
                <a:solidFill>
                  <a:srgbClr val="212121"/>
                </a:solidFill>
                <a:effectLst/>
                <a:latin typeface="Courier New" panose="02070309020205020404" pitchFamily="49" charset="0"/>
              </a:rPr>
              <a:t> to . - in previous periods mainly due to changes in estimates on </a:t>
            </a:r>
            <a:r>
              <a:rPr lang="en-US" sz="1100" b="0" i="0" dirty="0" err="1">
                <a:solidFill>
                  <a:srgbClr val="212121"/>
                </a:solidFill>
                <a:effectLst/>
                <a:latin typeface="Courier New" panose="02070309020205020404" pitchFamily="49" charset="0"/>
              </a:rPr>
              <a:t>cont</a:t>
            </a:r>
            <a:r>
              <a:rPr lang="en-US" sz="1100" b="0" i="0" dirty="0">
                <a:solidFill>
                  <a:srgbClr val="212121"/>
                </a:solidFill>
                <a:effectLst/>
                <a:latin typeface="Courier New" panose="02070309020205020404" pitchFamily="49" charset="0"/>
              </a:rPr>
              <a:t> </a:t>
            </a:r>
            <a:r>
              <a:rPr lang="en-US" sz="1100" b="0" i="0" dirty="0" err="1">
                <a:solidFill>
                  <a:srgbClr val="212121"/>
                </a:solidFill>
                <a:effectLst/>
                <a:latin typeface="Courier New" panose="02070309020205020404" pitchFamily="49" charset="0"/>
              </a:rPr>
              <a:t>racts</a:t>
            </a:r>
            <a:r>
              <a:rPr lang="en-US" sz="1100" b="0" i="0" dirty="0">
                <a:solidFill>
                  <a:srgbClr val="212121"/>
                </a:solidFill>
                <a:effectLst/>
                <a:latin typeface="Courier New" panose="02070309020205020404" pitchFamily="49" charset="0"/>
              </a:rPr>
              <a:t> with cost-to-cost measures of progress. - For all other standards that the company adopted in the periods </a:t>
            </a:r>
            <a:r>
              <a:rPr lang="en-US" sz="1100" b="0" i="0" dirty="0" err="1">
                <a:solidFill>
                  <a:srgbClr val="212121"/>
                </a:solidFill>
                <a:effectLst/>
                <a:latin typeface="Courier New" panose="02070309020205020404" pitchFamily="49" charset="0"/>
              </a:rPr>
              <a:t>pres</a:t>
            </a:r>
            <a:r>
              <a:rPr lang="en-US" sz="1100" b="0" i="0" dirty="0">
                <a:solidFill>
                  <a:srgbClr val="212121"/>
                </a:solidFill>
                <a:effectLst/>
                <a:latin typeface="Courier New" panose="02070309020205020404" pitchFamily="49" charset="0"/>
              </a:rPr>
              <a:t> </a:t>
            </a:r>
            <a:r>
              <a:rPr lang="en-US" sz="1100" b="0" i="0" dirty="0" err="1">
                <a:solidFill>
                  <a:srgbClr val="212121"/>
                </a:solidFill>
                <a:effectLst/>
                <a:latin typeface="Courier New" panose="02070309020205020404" pitchFamily="49" charset="0"/>
              </a:rPr>
              <a:t>ented</a:t>
            </a:r>
            <a:r>
              <a:rPr lang="en-US" sz="1100" b="0" i="0" dirty="0">
                <a:solidFill>
                  <a:srgbClr val="212121"/>
                </a:solidFill>
                <a:effectLst/>
                <a:latin typeface="Courier New" panose="02070309020205020404" pitchFamily="49" charset="0"/>
              </a:rPr>
              <a:t>, there was no material impact in the consolidated fin </a:t>
            </a:r>
            <a:r>
              <a:rPr lang="en-US" sz="1100" b="0" i="0" dirty="0" err="1">
                <a:solidFill>
                  <a:srgbClr val="212121"/>
                </a:solidFill>
                <a:effectLst/>
                <a:latin typeface="Courier New" panose="02070309020205020404" pitchFamily="49" charset="0"/>
              </a:rPr>
              <a:t>ancial</a:t>
            </a:r>
            <a:r>
              <a:rPr lang="en-US" sz="1100" b="0" i="0" dirty="0">
                <a:solidFill>
                  <a:srgbClr val="212121"/>
                </a:solidFill>
                <a:effectLst/>
                <a:latin typeface="Courier New" panose="02070309020205020404" pitchFamily="49" charset="0"/>
              </a:rPr>
              <a:t> . - IBM files reports with the Securities and Exchange Commission (S EC), including the annual report on Form 10-K, quarterly report s on .</a:t>
            </a:r>
          </a:p>
          <a:p>
            <a:endParaRPr lang="en-US" sz="1100" dirty="0">
              <a:solidFill>
                <a:srgbClr val="212121"/>
              </a:solidFill>
              <a:latin typeface="Courier New" panose="02070309020205020404" pitchFamily="49" charset="0"/>
            </a:endParaRPr>
          </a:p>
          <a:p>
            <a:r>
              <a:rPr lang="en-US" sz="1100" b="0" i="0" dirty="0">
                <a:solidFill>
                  <a:srgbClr val="212121"/>
                </a:solidFill>
                <a:effectLst/>
                <a:latin typeface="Courier New" panose="02070309020205020404" pitchFamily="49" charset="0"/>
              </a:rPr>
              <a:t>Examples of sentences for 'Positive': - Technology Consulting: helps clients architect and implement solutions across cloud platforms, including Amazon, Microsoft and IBM, . - We had our best quarterly book-to-bill for 2022 - We have modernized and optimized our software capabilities to run on this platform across </a:t>
            </a:r>
            <a:r>
              <a:rPr lang="en-US" sz="1100" b="0" i="0" dirty="0" err="1">
                <a:solidFill>
                  <a:srgbClr val="212121"/>
                </a:solidFill>
                <a:effectLst/>
                <a:latin typeface="Courier New" panose="02070309020205020404" pitchFamily="49" charset="0"/>
              </a:rPr>
              <a:t>Automa</a:t>
            </a:r>
            <a:r>
              <a:rPr lang="en-US" sz="1100" b="0" i="0" dirty="0">
                <a:solidFill>
                  <a:srgbClr val="212121"/>
                </a:solidFill>
                <a:effectLst/>
                <a:latin typeface="Courier New" panose="02070309020205020404" pitchFamily="49" charset="0"/>
              </a:rPr>
              <a:t> </a:t>
            </a:r>
            <a:r>
              <a:rPr lang="en-US" sz="1100" b="0" i="0" dirty="0" err="1">
                <a:solidFill>
                  <a:srgbClr val="212121"/>
                </a:solidFill>
                <a:effectLst/>
                <a:latin typeface="Courier New" panose="02070309020205020404" pitchFamily="49" charset="0"/>
              </a:rPr>
              <a:t>tion</a:t>
            </a:r>
            <a:r>
              <a:rPr lang="en-US" sz="1100" b="0" i="0" dirty="0">
                <a:solidFill>
                  <a:srgbClr val="212121"/>
                </a:solidFill>
                <a:effectLst/>
                <a:latin typeface="Courier New" panose="02070309020205020404" pitchFamily="49" charset="0"/>
              </a:rPr>
              <a:t>, .</a:t>
            </a:r>
          </a:p>
          <a:p>
            <a:r>
              <a:rPr lang="en-US" sz="1050" b="0" i="0" dirty="0">
                <a:solidFill>
                  <a:srgbClr val="212121"/>
                </a:solidFill>
                <a:effectLst/>
                <a:latin typeface="Courier New" panose="02070309020205020404" pitchFamily="49" charset="0"/>
              </a:rPr>
              <a:t>Examples of sentences for 'Negative': - associated with each type of risk. . - The company strongly disagrees with the IRS on these specific matte </a:t>
            </a:r>
            <a:r>
              <a:rPr lang="en-US" sz="1050" b="0" i="0" dirty="0" err="1">
                <a:solidFill>
                  <a:srgbClr val="212121"/>
                </a:solidFill>
                <a:effectLst/>
                <a:latin typeface="Courier New" panose="02070309020205020404" pitchFamily="49" charset="0"/>
              </a:rPr>
              <a:t>rs</a:t>
            </a:r>
            <a:r>
              <a:rPr lang="en-US" sz="1050" b="0" i="0" dirty="0">
                <a:solidFill>
                  <a:srgbClr val="212121"/>
                </a:solidFill>
                <a:effectLst/>
                <a:latin typeface="Courier New" panose="02070309020205020404" pitchFamily="49" charset="0"/>
              </a:rPr>
              <a:t> and . - At mid-January spot rates, currency tr </a:t>
            </a:r>
            <a:r>
              <a:rPr lang="en-US" sz="1050" b="0" i="0" dirty="0" err="1">
                <a:solidFill>
                  <a:srgbClr val="212121"/>
                </a:solidFill>
                <a:effectLst/>
                <a:latin typeface="Courier New" panose="02070309020205020404" pitchFamily="49" charset="0"/>
              </a:rPr>
              <a:t>anslation</a:t>
            </a:r>
            <a:r>
              <a:rPr lang="en-US" sz="1050" b="0" i="0" dirty="0">
                <a:solidFill>
                  <a:srgbClr val="212121"/>
                </a:solidFill>
                <a:effectLst/>
                <a:latin typeface="Courier New" panose="02070309020205020404" pitchFamily="49" charset="0"/>
              </a:rPr>
              <a:t> would be fairly neutral to revenue in 2023, with a headwind .</a:t>
            </a:r>
            <a:endParaRPr lang="en-US" sz="1100" dirty="0">
              <a:solidFill>
                <a:srgbClr val="212121"/>
              </a:solidFill>
              <a:latin typeface="Courier New" panose="02070309020205020404" pitchFamily="49" charset="0"/>
            </a:endParaRPr>
          </a:p>
        </p:txBody>
      </p:sp>
    </p:spTree>
    <p:extLst>
      <p:ext uri="{BB962C8B-B14F-4D97-AF65-F5344CB8AC3E}">
        <p14:creationId xmlns:p14="http://schemas.microsoft.com/office/powerpoint/2010/main" val="2930421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51D9-6DC0-B550-A3D4-7D27C5484EB6}"/>
              </a:ext>
            </a:extLst>
          </p:cNvPr>
          <p:cNvSpPr>
            <a:spLocks noGrp="1"/>
          </p:cNvSpPr>
          <p:nvPr>
            <p:ph type="title"/>
          </p:nvPr>
        </p:nvSpPr>
        <p:spPr/>
        <p:txBody>
          <a:bodyPr/>
          <a:lstStyle/>
          <a:p>
            <a:r>
              <a:rPr lang="en-US" dirty="0"/>
              <a:t>Auto summarization</a:t>
            </a:r>
            <a:endParaRPr lang="en-IN" dirty="0"/>
          </a:p>
        </p:txBody>
      </p:sp>
      <p:sp>
        <p:nvSpPr>
          <p:cNvPr id="3" name="Content Placeholder 2">
            <a:extLst>
              <a:ext uri="{FF2B5EF4-FFF2-40B4-BE49-F238E27FC236}">
                <a16:creationId xmlns:a16="http://schemas.microsoft.com/office/drawing/2014/main" id="{135A5B98-E056-A882-8EFD-6B4DCBAEDD68}"/>
              </a:ext>
            </a:extLst>
          </p:cNvPr>
          <p:cNvSpPr>
            <a:spLocks noGrp="1"/>
          </p:cNvSpPr>
          <p:nvPr>
            <p:ph idx="1"/>
          </p:nvPr>
        </p:nvSpPr>
        <p:spPr/>
        <p:txBody>
          <a:bodyPr>
            <a:normAutofit fontScale="92500" lnSpcReduction="10000"/>
          </a:bodyPr>
          <a:lstStyle/>
          <a:p>
            <a:r>
              <a:rPr lang="en-IN" b="0" dirty="0">
                <a:solidFill>
                  <a:srgbClr val="008000"/>
                </a:solidFill>
                <a:effectLst/>
                <a:latin typeface="Courier New" panose="02070309020205020404" pitchFamily="49" charset="0"/>
              </a:rPr>
              <a:t># Load tokenizer and model for summarization</a:t>
            </a:r>
            <a:endParaRPr lang="en-IN" b="0" dirty="0">
              <a:solidFill>
                <a:srgbClr val="000000"/>
              </a:solidFill>
              <a:effectLst/>
              <a:latin typeface="Courier New" panose="02070309020205020404" pitchFamily="49" charset="0"/>
            </a:endParaRPr>
          </a:p>
          <a:p>
            <a:r>
              <a:rPr lang="en-IN" b="0" dirty="0" err="1">
                <a:solidFill>
                  <a:srgbClr val="000000"/>
                </a:solidFill>
                <a:effectLst/>
                <a:latin typeface="Courier New" panose="02070309020205020404" pitchFamily="49" charset="0"/>
              </a:rPr>
              <a:t>sum_tokenizer</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AutoTokenizer.from_pretrained</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facebook</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bart</a:t>
            </a:r>
            <a:r>
              <a:rPr lang="en-IN" b="0" dirty="0">
                <a:solidFill>
                  <a:srgbClr val="A31515"/>
                </a:solidFill>
                <a:effectLst/>
                <a:latin typeface="Courier New" panose="02070309020205020404" pitchFamily="49" charset="0"/>
              </a:rPr>
              <a:t>-large-</a:t>
            </a:r>
            <a:r>
              <a:rPr lang="en-IN" b="0" dirty="0" err="1">
                <a:solidFill>
                  <a:srgbClr val="A31515"/>
                </a:solidFill>
                <a:effectLst/>
                <a:latin typeface="Courier New" panose="02070309020205020404" pitchFamily="49" charset="0"/>
              </a:rPr>
              <a:t>cnn</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r>
              <a:rPr lang="en-IN" b="0" dirty="0" err="1">
                <a:solidFill>
                  <a:srgbClr val="000000"/>
                </a:solidFill>
                <a:effectLst/>
                <a:latin typeface="Courier New" panose="02070309020205020404" pitchFamily="49" charset="0"/>
              </a:rPr>
              <a:t>sum_model</a:t>
            </a:r>
            <a:r>
              <a:rPr lang="en-IN" b="0" dirty="0">
                <a:solidFill>
                  <a:srgbClr val="000000"/>
                </a:solidFill>
                <a:effectLst/>
                <a:latin typeface="Courier New" panose="02070309020205020404" pitchFamily="49" charset="0"/>
              </a:rPr>
              <a:t> = AutoModelForSeq2SeqLM.from_pretrained(</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facebook</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bart</a:t>
            </a:r>
            <a:r>
              <a:rPr lang="en-IN" b="0" dirty="0">
                <a:solidFill>
                  <a:srgbClr val="A31515"/>
                </a:solidFill>
                <a:effectLst/>
                <a:latin typeface="Courier New" panose="02070309020205020404" pitchFamily="49" charset="0"/>
              </a:rPr>
              <a:t>-large-</a:t>
            </a:r>
            <a:r>
              <a:rPr lang="en-IN" b="0" dirty="0" err="1">
                <a:solidFill>
                  <a:srgbClr val="A31515"/>
                </a:solidFill>
                <a:effectLst/>
                <a:latin typeface="Courier New" panose="02070309020205020404" pitchFamily="49" charset="0"/>
              </a:rPr>
              <a:t>cnn</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pPr marL="0" indent="0">
              <a:buNone/>
            </a:pPr>
            <a:r>
              <a:rPr lang="en-IN" dirty="0">
                <a:solidFill>
                  <a:srgbClr val="000000"/>
                </a:solidFill>
                <a:latin typeface="Courier New" panose="02070309020205020404" pitchFamily="49" charset="0"/>
              </a:rPr>
              <a:t>Summary for 1024 sentences : </a:t>
            </a:r>
            <a:r>
              <a:rPr kumimoji="0" lang="en-US" altLang="en-US" sz="2000" b="0" i="0" u="none" strike="noStrike" cap="none" normalizeH="0" baseline="0" dirty="0">
                <a:ln>
                  <a:noFill/>
                </a:ln>
                <a:solidFill>
                  <a:schemeClr val="tx1"/>
                </a:solidFill>
                <a:effectLst/>
                <a:latin typeface="var(--colab-code-font-family)"/>
              </a:rPr>
              <a:t>Summary: </a:t>
            </a:r>
            <a:r>
              <a:rPr kumimoji="0" lang="en-US" altLang="en-US" sz="2000" b="0" i="0" u="none" strike="noStrike" cap="none" normalizeH="0" baseline="0" dirty="0" err="1">
                <a:ln>
                  <a:noFill/>
                </a:ln>
                <a:solidFill>
                  <a:schemeClr val="tx1"/>
                </a:solidFill>
                <a:effectLst/>
                <a:latin typeface="var(--colab-code-font-family)"/>
              </a:rPr>
              <a:t>Ibm</a:t>
            </a:r>
            <a:r>
              <a:rPr kumimoji="0" lang="en-US" altLang="en-US" sz="2000" b="0" i="0" u="none" strike="noStrike" cap="none" normalizeH="0" baseline="0" dirty="0">
                <a:ln>
                  <a:noFill/>
                </a:ln>
                <a:solidFill>
                  <a:schemeClr val="tx1"/>
                </a:solidFill>
                <a:effectLst/>
                <a:latin typeface="var(--colab-code-font-family)"/>
              </a:rPr>
              <a:t> is facing a series of specific business challenges: </a:t>
            </a:r>
            <a:r>
              <a:rPr kumimoji="0" lang="en-US" altLang="en-US" sz="2000" b="0" i="0" u="none" strike="noStrike" cap="none" normalizeH="0" baseline="0" dirty="0" err="1">
                <a:ln>
                  <a:noFill/>
                </a:ln>
                <a:solidFill>
                  <a:schemeClr val="tx1"/>
                </a:solidFill>
                <a:effectLst/>
                <a:latin typeface="var(--colab-code-font-family)"/>
              </a:rPr>
              <a:t>inflation,..supply</a:t>
            </a:r>
            <a:r>
              <a:rPr kumimoji="0" lang="en-US" altLang="en-US" sz="2000" b="0" i="0" u="none" strike="noStrike" cap="none" normalizeH="0" baseline="0" dirty="0">
                <a:ln>
                  <a:noFill/>
                </a:ln>
                <a:solidFill>
                  <a:schemeClr val="tx1"/>
                </a:solidFill>
                <a:effectLst/>
                <a:latin typeface="var(--colab-code-font-family)"/>
              </a:rPr>
              <a:t> chain disruption, tight labor markets, sustainability, and an ever-evolving cybersecurity threat.. </a:t>
            </a:r>
          </a:p>
          <a:p>
            <a:pPr marL="0" indent="0">
              <a:buNone/>
            </a:pPr>
            <a:endParaRPr lang="en-IN" b="0" dirty="0">
              <a:solidFill>
                <a:srgbClr val="000000"/>
              </a:solidFill>
              <a:effectLst/>
              <a:latin typeface="Courier New" panose="02070309020205020404" pitchFamily="49" charset="0"/>
            </a:endParaRPr>
          </a:p>
          <a:p>
            <a:endParaRPr lang="en-IN" dirty="0"/>
          </a:p>
        </p:txBody>
      </p:sp>
      <p:sp>
        <p:nvSpPr>
          <p:cNvPr id="5" name="Rectangle 2">
            <a:extLst>
              <a:ext uri="{FF2B5EF4-FFF2-40B4-BE49-F238E27FC236}">
                <a16:creationId xmlns:a16="http://schemas.microsoft.com/office/drawing/2014/main" id="{0B48A5A9-A85B-6F34-51B7-B78F1E430022}"/>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59D7FE78-0E9B-B42E-5BEB-FFD09AE0DF2F}"/>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212121"/>
                </a:solidFill>
                <a:effectLst/>
                <a:latin typeface="Roboto" panose="02000000000000000000" pitchFamily="2"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487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3873-EACC-FE44-5DDC-1032C67A5041}"/>
              </a:ext>
            </a:extLst>
          </p:cNvPr>
          <p:cNvSpPr>
            <a:spLocks noGrp="1"/>
          </p:cNvSpPr>
          <p:nvPr>
            <p:ph type="title"/>
          </p:nvPr>
        </p:nvSpPr>
        <p:spPr/>
        <p:txBody>
          <a:bodyPr/>
          <a:lstStyle/>
          <a:p>
            <a:br>
              <a:rPr lang="en-US" dirty="0"/>
            </a:br>
            <a:r>
              <a:rPr lang="en-IN" dirty="0"/>
              <a:t>Q &amp; A MODEL</a:t>
            </a:r>
          </a:p>
        </p:txBody>
      </p:sp>
      <p:sp>
        <p:nvSpPr>
          <p:cNvPr id="3" name="Content Placeholder 2">
            <a:extLst>
              <a:ext uri="{FF2B5EF4-FFF2-40B4-BE49-F238E27FC236}">
                <a16:creationId xmlns:a16="http://schemas.microsoft.com/office/drawing/2014/main" id="{9726D3E4-F3AB-31A9-38BC-5381BF12FD2C}"/>
              </a:ext>
            </a:extLst>
          </p:cNvPr>
          <p:cNvSpPr>
            <a:spLocks noGrp="1"/>
          </p:cNvSpPr>
          <p:nvPr>
            <p:ph idx="1"/>
          </p:nvPr>
        </p:nvSpPr>
        <p:spPr/>
        <p:txBody>
          <a:bodyPr>
            <a:normAutofit fontScale="92500" lnSpcReduction="20000"/>
          </a:bodyPr>
          <a:lstStyle/>
          <a:p>
            <a:r>
              <a:rPr lang="en-US" dirty="0">
                <a:latin typeface="+mj-lt"/>
              </a:rPr>
              <a:t>For Q &amp; A session I used following prompts</a:t>
            </a:r>
            <a:r>
              <a:rPr lang="en-IN" dirty="0">
                <a:latin typeface="+mj-lt"/>
              </a:rPr>
              <a:t>:</a:t>
            </a:r>
          </a:p>
          <a:p>
            <a:endParaRPr lang="en-IN" dirty="0">
              <a:latin typeface="+mj-lt"/>
            </a:endParaRPr>
          </a:p>
          <a:p>
            <a:pPr marL="0" indent="0">
              <a:buNone/>
            </a:pPr>
            <a:r>
              <a:rPr lang="en-IN" dirty="0">
                <a:latin typeface="+mj-lt"/>
              </a:rPr>
              <a:t>Prompt 1 : In 2022 did </a:t>
            </a:r>
            <a:r>
              <a:rPr lang="en-IN" dirty="0" err="1">
                <a:latin typeface="+mj-lt"/>
              </a:rPr>
              <a:t>ibm</a:t>
            </a:r>
            <a:r>
              <a:rPr lang="en-IN" dirty="0">
                <a:latin typeface="+mj-lt"/>
              </a:rPr>
              <a:t> face any challenges?</a:t>
            </a:r>
          </a:p>
          <a:p>
            <a:pPr marL="0" indent="0">
              <a:buNone/>
            </a:pPr>
            <a:r>
              <a:rPr lang="en-IN" dirty="0">
                <a:latin typeface="+mj-lt"/>
              </a:rPr>
              <a:t>Ans: Business challenges</a:t>
            </a:r>
          </a:p>
          <a:p>
            <a:pPr marL="0" indent="0">
              <a:buNone/>
            </a:pPr>
            <a:r>
              <a:rPr lang="en-IN" dirty="0">
                <a:latin typeface="+mj-lt"/>
              </a:rPr>
              <a:t>Prompt 2 :IBM profits in 2022?</a:t>
            </a:r>
          </a:p>
          <a:p>
            <a:pPr marL="0" indent="0">
              <a:buNone/>
            </a:pPr>
            <a:r>
              <a:rPr lang="en-IN" dirty="0">
                <a:latin typeface="+mj-lt"/>
              </a:rPr>
              <a:t>Ans : </a:t>
            </a:r>
            <a:r>
              <a:rPr lang="en-US" i="0" dirty="0">
                <a:solidFill>
                  <a:srgbClr val="212121"/>
                </a:solidFill>
                <a:effectLst/>
                <a:latin typeface="+mj-lt"/>
              </a:rPr>
              <a:t>'$60.5 billion in revenue and $9.3’</a:t>
            </a:r>
          </a:p>
          <a:p>
            <a:pPr marL="0" indent="0">
              <a:buNone/>
            </a:pPr>
            <a:r>
              <a:rPr lang="en-US" dirty="0">
                <a:solidFill>
                  <a:srgbClr val="212121"/>
                </a:solidFill>
                <a:latin typeface="+mj-lt"/>
              </a:rPr>
              <a:t>Prompt 3 : Is it safe to invest?</a:t>
            </a:r>
          </a:p>
          <a:p>
            <a:pPr marL="0" indent="0">
              <a:buNone/>
            </a:pPr>
            <a:r>
              <a:rPr lang="en-US" i="0" dirty="0">
                <a:solidFill>
                  <a:srgbClr val="212121"/>
                </a:solidFill>
                <a:effectLst/>
                <a:latin typeface="+mj-lt"/>
              </a:rPr>
              <a:t>Ans: sound strategy with speed</a:t>
            </a:r>
            <a:endParaRPr lang="en-IN" i="0" dirty="0">
              <a:solidFill>
                <a:srgbClr val="212121"/>
              </a:solidFill>
              <a:effectLst/>
              <a:latin typeface="+mj-lt"/>
            </a:endParaRPr>
          </a:p>
        </p:txBody>
      </p:sp>
    </p:spTree>
    <p:extLst>
      <p:ext uri="{BB962C8B-B14F-4D97-AF65-F5344CB8AC3E}">
        <p14:creationId xmlns:p14="http://schemas.microsoft.com/office/powerpoint/2010/main" val="2741228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870B8-1EF1-BCD8-F4A9-3904739013AB}"/>
              </a:ext>
            </a:extLst>
          </p:cNvPr>
          <p:cNvSpPr>
            <a:spLocks noGrp="1"/>
          </p:cNvSpPr>
          <p:nvPr>
            <p:ph idx="1"/>
          </p:nvPr>
        </p:nvSpPr>
        <p:spPr/>
        <p:txBody>
          <a:bodyPr>
            <a:normAutofit lnSpcReduction="10000"/>
          </a:bodyPr>
          <a:lstStyle/>
          <a:p>
            <a:pPr algn="l">
              <a:buFont typeface="+mj-lt"/>
              <a:buAutoNum type="arabicPeriod"/>
            </a:pPr>
            <a:r>
              <a:rPr lang="en-US" b="1" i="0" dirty="0">
                <a:solidFill>
                  <a:srgbClr val="0D0D0D"/>
                </a:solidFill>
                <a:effectLst/>
                <a:latin typeface="Söhne"/>
              </a:rPr>
              <a:t>Challenges Faced by IBM</a:t>
            </a:r>
            <a:r>
              <a:rPr lang="en-US" b="0" i="0" dirty="0">
                <a:solidFill>
                  <a:srgbClr val="0D0D0D"/>
                </a:solidFill>
                <a:effectLst/>
                <a:latin typeface="Söhne"/>
              </a:rPr>
              <a:t>: IBM faced several challenges in 2022, including issues related to inflation, supply chain disruption, tight labor markets, sustainability, and cybersecurity threats.</a:t>
            </a:r>
          </a:p>
          <a:p>
            <a:pPr algn="l">
              <a:buFont typeface="+mj-lt"/>
              <a:buAutoNum type="arabicPeriod"/>
            </a:pPr>
            <a:r>
              <a:rPr lang="en-US" b="1" i="0" dirty="0">
                <a:solidFill>
                  <a:srgbClr val="0D0D0D"/>
                </a:solidFill>
                <a:effectLst/>
                <a:latin typeface="Söhne"/>
              </a:rPr>
              <a:t>IBM's Financial Performance</a:t>
            </a:r>
            <a:r>
              <a:rPr lang="en-US" b="0" i="0" dirty="0">
                <a:solidFill>
                  <a:srgbClr val="0D0D0D"/>
                </a:solidFill>
                <a:effectLst/>
                <a:latin typeface="Söhne"/>
              </a:rPr>
              <a:t>: IBM generated $60.5 billion in revenue and $9.3 billion in profits in 2022.</a:t>
            </a:r>
          </a:p>
          <a:p>
            <a:pPr algn="l">
              <a:buFont typeface="+mj-lt"/>
              <a:buAutoNum type="arabicPeriod"/>
            </a:pPr>
            <a:r>
              <a:rPr lang="en-US" b="1" i="0" dirty="0">
                <a:solidFill>
                  <a:srgbClr val="0D0D0D"/>
                </a:solidFill>
                <a:effectLst/>
                <a:latin typeface="Söhne"/>
              </a:rPr>
              <a:t>Investment Safety</a:t>
            </a:r>
            <a:r>
              <a:rPr lang="en-US" b="0" i="0" dirty="0">
                <a:solidFill>
                  <a:srgbClr val="0D0D0D"/>
                </a:solidFill>
                <a:effectLst/>
                <a:latin typeface="Söhne"/>
              </a:rPr>
              <a:t>: While the summary and responses to the prompts indicate that IBM faced challenges in 2022, it also suggests that IBM has strategies in place to address these challenges and continue its operations. For example, the prompt response mentions that IBM has a "sound strategy with speed."</a:t>
            </a:r>
          </a:p>
          <a:p>
            <a:endParaRPr lang="en-IN" dirty="0"/>
          </a:p>
        </p:txBody>
      </p:sp>
    </p:spTree>
    <p:extLst>
      <p:ext uri="{BB962C8B-B14F-4D97-AF65-F5344CB8AC3E}">
        <p14:creationId xmlns:p14="http://schemas.microsoft.com/office/powerpoint/2010/main" val="225339635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406</TotalTime>
  <Words>680</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Courier New</vt:lpstr>
      <vt:lpstr>Gill Sans MT</vt:lpstr>
      <vt:lpstr>Roboto</vt:lpstr>
      <vt:lpstr>Söhne</vt:lpstr>
      <vt:lpstr>var(--colab-code-font-family)</vt:lpstr>
      <vt:lpstr>Gallery</vt:lpstr>
      <vt:lpstr>Analysis of ANNUAL REPORTS For OVER YEARS(IBM) USING NLP</vt:lpstr>
      <vt:lpstr>PowerPoint Presentation</vt:lpstr>
      <vt:lpstr>PowerPoint Presentation</vt:lpstr>
      <vt:lpstr>PowerPoint Presentation</vt:lpstr>
      <vt:lpstr>PowerPoint Presentation</vt:lpstr>
      <vt:lpstr>PowerPoint Presentation</vt:lpstr>
      <vt:lpstr>Auto summarization</vt:lpstr>
      <vt:lpstr> Q &amp; A MODEL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ANNUAL REPORTS For OVER YEARS(IBM) USING NLP</dc:title>
  <dc:creator>17L31A 1236</dc:creator>
  <cp:lastModifiedBy>17L31A 1236</cp:lastModifiedBy>
  <cp:revision>4</cp:revision>
  <dcterms:created xsi:type="dcterms:W3CDTF">2024-04-30T19:49:20Z</dcterms:created>
  <dcterms:modified xsi:type="dcterms:W3CDTF">2024-05-15T00:16:54Z</dcterms:modified>
</cp:coreProperties>
</file>