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8" r:id="rId3"/>
    <p:sldId id="265" r:id="rId4"/>
    <p:sldId id="266" r:id="rId5"/>
    <p:sldId id="267" r:id="rId6"/>
    <p:sldId id="268" r:id="rId7"/>
    <p:sldId id="276" r:id="rId8"/>
    <p:sldId id="277" r:id="rId9"/>
    <p:sldId id="278" r:id="rId10"/>
    <p:sldId id="279" r:id="rId11"/>
    <p:sldId id="280" r:id="rId12"/>
    <p:sldId id="272" r:id="rId13"/>
    <p:sldId id="281" r:id="rId14"/>
    <p:sldId id="283" r:id="rId15"/>
    <p:sldId id="282" r:id="rId16"/>
    <p:sldId id="284" r:id="rId17"/>
    <p:sldId id="287" r:id="rId18"/>
    <p:sldId id="285" r:id="rId19"/>
    <p:sldId id="286" r:id="rId21"/>
    <p:sldId id="269"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6214" y="-1"/>
            <a:ext cx="12214827" cy="6858000"/>
            <a:chOff x="-6214" y="-1"/>
            <a:chExt cx="12214827" cy="6858000"/>
          </a:xfrm>
        </p:grpSpPr>
        <p:cxnSp>
          <p:nvCxnSpPr>
            <p:cNvPr id="8" name="Straight Connector 7"/>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p:cNvSpPr>
            <a:spLocks noGrp="1"/>
          </p:cNvSpPr>
          <p:nvPr>
            <p:ph type="dt" sz="half" idx="10"/>
          </p:nvPr>
        </p:nvSpPr>
        <p:spPr/>
        <p:txBody>
          <a:bodyPr/>
          <a:lstStyle/>
          <a:p>
            <a:fld id="{8F72BA41-EC5B-4197-BCC8-0FD2E523CD7A}" type="datetimeFigureOut">
              <a:rPr lang="en-US" smtClean="0"/>
            </a:fld>
            <a:endParaRPr lang="en-US"/>
          </a:p>
        </p:txBody>
      </p:sp>
      <p:sp>
        <p:nvSpPr>
          <p:cNvPr id="5" name="Footer Placeholder 4"/>
          <p:cNvSpPr>
            <a:spLocks noGrp="1"/>
          </p:cNvSpPr>
          <p:nvPr>
            <p:ph type="ftr" sz="quarter" idx="11"/>
          </p:nvPr>
        </p:nvSpPr>
        <p:spPr>
          <a:xfrm>
            <a:off x="691078" y="236364"/>
            <a:ext cx="4114800" cy="417126"/>
          </a:xfrm>
        </p:spPr>
        <p:txBody>
          <a:bodyPr/>
          <a:lstStyle/>
          <a:p>
            <a:endParaRPr lang="en-US" dirty="0"/>
          </a:p>
        </p:txBody>
      </p:sp>
      <p:sp>
        <p:nvSpPr>
          <p:cNvPr id="6" name="Slide Number Placeholder 5"/>
          <p:cNvSpPr>
            <a:spLocks noGrp="1"/>
          </p:cNvSpPr>
          <p:nvPr>
            <p:ph type="sldNum" sz="quarter" idx="12"/>
          </p:nvPr>
        </p:nvSpPr>
        <p:spPr/>
        <p:txBody>
          <a:bodyPr/>
          <a:lstStyle/>
          <a:p>
            <a:fld id="{BE15108C-154A-4A5A-9C05-91A49A422BA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F72BA41-EC5B-4197-BCC8-0FD2E523CD7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7" name="Group 6"/>
          <p:cNvGrpSpPr/>
          <p:nvPr/>
        </p:nvGrpSpPr>
        <p:grpSpPr>
          <a:xfrm>
            <a:off x="-6214" y="-1"/>
            <a:ext cx="12214827" cy="6858000"/>
            <a:chOff x="-6214" y="-1"/>
            <a:chExt cx="12214827" cy="6858000"/>
          </a:xfrm>
        </p:grpSpPr>
        <p:cxnSp>
          <p:nvCxnSpPr>
            <p:cNvPr id="8" name="Straight Connector 7"/>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3588" y="715616"/>
            <a:ext cx="6770448" cy="502659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F72BA41-EC5B-4197-BCC8-0FD2E523CD7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7" name="Group 6"/>
          <p:cNvGrpSpPr/>
          <p:nvPr/>
        </p:nvGrpSpPr>
        <p:grpSpPr>
          <a:xfrm>
            <a:off x="-6214" y="-1"/>
            <a:ext cx="12214827" cy="6858000"/>
            <a:chOff x="-6214" y="-1"/>
            <a:chExt cx="12214827" cy="6858000"/>
          </a:xfrm>
        </p:grpSpPr>
        <p:cxnSp>
          <p:nvCxnSpPr>
            <p:cNvPr id="8" name="Straight Connector 7"/>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39" name="Right Triangle 38"/>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p:cNvSpPr>
            <a:spLocks noGrp="1"/>
          </p:cNvSpPr>
          <p:nvPr>
            <p:ph type="dt" sz="half" idx="10"/>
          </p:nvPr>
        </p:nvSpPr>
        <p:spPr/>
        <p:txBody>
          <a:bodyPr/>
          <a:lstStyle/>
          <a:p>
            <a:fld id="{8F72BA41-EC5B-4197-BCC8-0FD2E523CD7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91078" y="2345843"/>
            <a:ext cx="5009584" cy="32743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935075" y="2345843"/>
            <a:ext cx="5068574" cy="32743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F72BA41-EC5B-4197-BCC8-0FD2E523CD7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08C-154A-4A5A-9C05-91A49A422BA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91078" y="2954564"/>
            <a:ext cx="4963444" cy="27903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03351" y="2954564"/>
            <a:ext cx="4900298" cy="27903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683587" y="6215870"/>
            <a:ext cx="3843779" cy="417126"/>
          </a:xfrm>
        </p:spPr>
        <p:txBody>
          <a:bodyPr/>
          <a:lstStyle/>
          <a:p>
            <a:fld id="{8F72BA41-EC5B-4197-BCC8-0FD2E523CD7A}" type="datetimeFigureOut">
              <a:rPr lang="en-US" smtClean="0"/>
            </a:fld>
            <a:endParaRPr lang="en-US"/>
          </a:p>
        </p:txBody>
      </p:sp>
      <p:sp>
        <p:nvSpPr>
          <p:cNvPr id="8" name="Footer Placeholder 7"/>
          <p:cNvSpPr>
            <a:spLocks noGrp="1"/>
          </p:cNvSpPr>
          <p:nvPr>
            <p:ph type="ftr" sz="quarter" idx="11"/>
          </p:nvPr>
        </p:nvSpPr>
        <p:spPr>
          <a:xfrm>
            <a:off x="691078" y="236364"/>
            <a:ext cx="4114800" cy="417126"/>
          </a:xfrm>
        </p:spPr>
        <p:txBody>
          <a:bodyPr/>
          <a:lstStyle/>
          <a:p>
            <a:endParaRPr lang="en-US" dirty="0"/>
          </a:p>
        </p:txBody>
      </p:sp>
      <p:sp>
        <p:nvSpPr>
          <p:cNvPr id="9" name="Slide Number Placeholder 8"/>
          <p:cNvSpPr>
            <a:spLocks noGrp="1"/>
          </p:cNvSpPr>
          <p:nvPr>
            <p:ph type="sldNum" sz="quarter" idx="12"/>
          </p:nvPr>
        </p:nvSpPr>
        <p:spPr/>
        <p:txBody>
          <a:bodyPr/>
          <a:lstStyle/>
          <a:p>
            <a:fld id="{BE15108C-154A-4A5A-9C05-91A49A422BA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72BA41-EC5B-4197-BCC8-0FD2E523CD7A}" type="datetimeFigureOut">
              <a:rPr lang="en-US" smtClean="0"/>
            </a:fld>
            <a:endParaRPr lang="en-US"/>
          </a:p>
        </p:txBody>
      </p:sp>
      <p:sp>
        <p:nvSpPr>
          <p:cNvPr id="4" name="Footer Placeholder 3"/>
          <p:cNvSpPr>
            <a:spLocks noGrp="1"/>
          </p:cNvSpPr>
          <p:nvPr>
            <p:ph type="ftr" sz="quarter" idx="11"/>
          </p:nvPr>
        </p:nvSpPr>
        <p:spPr>
          <a:xfrm>
            <a:off x="691078" y="236364"/>
            <a:ext cx="4114800" cy="417126"/>
          </a:xfrm>
        </p:spPr>
        <p:txBody>
          <a:bodyPr/>
          <a:lstStyle/>
          <a:p>
            <a:endParaRPr lang="en-US"/>
          </a:p>
        </p:txBody>
      </p:sp>
      <p:sp>
        <p:nvSpPr>
          <p:cNvPr id="5" name="Slide Number Placeholder 4"/>
          <p:cNvSpPr>
            <a:spLocks noGrp="1"/>
          </p:cNvSpPr>
          <p:nvPr>
            <p:ph type="sldNum" sz="quarter" idx="12"/>
          </p:nvPr>
        </p:nvSpPr>
        <p:spPr/>
        <p:txBody>
          <a:bodyPr/>
          <a:lstStyle/>
          <a:p>
            <a:fld id="{BE15108C-154A-4A5A-9C05-91A49A422BA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grpSp>
        <p:nvGrpSpPr>
          <p:cNvPr id="5" name="Group 4"/>
          <p:cNvGrpSpPr/>
          <p:nvPr/>
        </p:nvGrpSpPr>
        <p:grpSpPr>
          <a:xfrm>
            <a:off x="-6214" y="-1"/>
            <a:ext cx="12214827" cy="6858000"/>
            <a:chOff x="-6214" y="-1"/>
            <a:chExt cx="12214827" cy="6858000"/>
          </a:xfrm>
        </p:grpSpPr>
        <p:cxnSp>
          <p:nvCxnSpPr>
            <p:cNvPr id="6" name="Straight Connector 5"/>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p:cNvSpPr>
            <a:spLocks noGrp="1"/>
          </p:cNvSpPr>
          <p:nvPr>
            <p:ph type="dt" sz="half" idx="10"/>
          </p:nvPr>
        </p:nvSpPr>
        <p:spPr/>
        <p:txBody>
          <a:bodyPr/>
          <a:lstStyle/>
          <a:p>
            <a:fld id="{8F72BA41-EC5B-4197-BCC8-0FD2E523CD7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15108C-154A-4A5A-9C05-91A49A422BA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40" name="Right Triangle 39"/>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endParaRPr lang="en-US"/>
          </a:p>
        </p:txBody>
      </p:sp>
      <p:grpSp>
        <p:nvGrpSpPr>
          <p:cNvPr id="8" name="Group 7"/>
          <p:cNvGrpSpPr/>
          <p:nvPr/>
        </p:nvGrpSpPr>
        <p:grpSpPr>
          <a:xfrm>
            <a:off x="-6214" y="-1"/>
            <a:ext cx="12214827" cy="6858000"/>
            <a:chOff x="-6214" y="-1"/>
            <a:chExt cx="12214827" cy="6858000"/>
          </a:xfrm>
        </p:grpSpPr>
        <p:cxnSp>
          <p:nvCxnSpPr>
            <p:cNvPr id="9" name="Straight Connector 8"/>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8F72BA41-EC5B-4197-BCC8-0FD2E523CD7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08C-154A-4A5A-9C05-91A49A422BA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8" name="Group 7"/>
          <p:cNvGrpSpPr/>
          <p:nvPr/>
        </p:nvGrpSpPr>
        <p:grpSpPr>
          <a:xfrm>
            <a:off x="-6214" y="-1"/>
            <a:ext cx="12214827" cy="6858000"/>
            <a:chOff x="-6214" y="-1"/>
            <a:chExt cx="12214827" cy="6858000"/>
          </a:xfrm>
        </p:grpSpPr>
        <p:cxnSp>
          <p:nvCxnSpPr>
            <p:cNvPr id="9" name="Straight Connector 8"/>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F72BA41-EC5B-4197-BCC8-0FD2E523CD7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08C-154A-4A5A-9C05-91A49A422BA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p:cNvGrpSpPr/>
          <p:nvPr/>
        </p:nvGrpSpPr>
        <p:grpSpPr>
          <a:xfrm>
            <a:off x="-6214" y="-1"/>
            <a:ext cx="12214827" cy="6858000"/>
            <a:chOff x="-6214" y="-1"/>
            <a:chExt cx="12214827" cy="6858000"/>
          </a:xfrm>
        </p:grpSpPr>
        <p:cxnSp>
          <p:nvCxnSpPr>
            <p:cNvPr id="40" name="Straight Connector 39"/>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fld>
            <a:endParaRPr lang="en-US" dirty="0"/>
          </a:p>
        </p:txBody>
      </p:sp>
      <p:sp>
        <p:nvSpPr>
          <p:cNvPr id="5" name="Footer Placeholder 4"/>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fld>
            <a:endParaRPr lang="en-US" dirty="0"/>
          </a:p>
        </p:txBody>
      </p:sp>
      <p:sp>
        <p:nvSpPr>
          <p:cNvPr id="7" name="Right Triangle 6"/>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9525"/>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p:cNvGrpSpPr>
            <a:grpSpLocks noGrp="1" noRot="1" noChangeAspect="1" noMove="1" noResize="1" noUngrp="1"/>
          </p:cNvGrpSpPr>
          <p:nvPr/>
        </p:nvGrpSpPr>
        <p:grpSpPr>
          <a:xfrm>
            <a:off x="-6214" y="-1"/>
            <a:ext cx="12214827" cy="6858000"/>
            <a:chOff x="-6214" y="-1"/>
            <a:chExt cx="12214827" cy="6858000"/>
          </a:xfrm>
        </p:grpSpPr>
        <p:cxnSp>
          <p:nvCxnSpPr>
            <p:cNvPr id="12" name="Straight Connector 11"/>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684225" y="746840"/>
            <a:ext cx="5402454" cy="2510445"/>
          </a:xfrm>
        </p:spPr>
        <p:txBody>
          <a:bodyPr>
            <a:normAutofit/>
          </a:bodyPr>
          <a:lstStyle/>
          <a:p>
            <a:r>
              <a:rPr lang="en-US" dirty="0"/>
              <a:t>PROJECT DEMO</a:t>
            </a:r>
            <a:endParaRPr lang="en-US" dirty="0"/>
          </a:p>
        </p:txBody>
      </p:sp>
      <p:sp>
        <p:nvSpPr>
          <p:cNvPr id="44" name="Right Triangle 43"/>
          <p:cNvSpPr>
            <a:spLocks noGrp="1" noRot="1" noChangeAspect="1" noMove="1" noResize="1" noEditPoints="1" noAdjustHandles="1" noChangeArrowheads="1" noChangeShapeType="1" noTextEdit="1"/>
          </p:cNvSpPr>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descr="Person, die im Notizbuch schreibt"/>
          <p:cNvPicPr>
            <a:picLocks noChangeAspect="1"/>
          </p:cNvPicPr>
          <p:nvPr/>
        </p:nvPicPr>
        <p:blipFill rotWithShape="1">
          <a:blip r:embed="rId1"/>
          <a:srcRect l="17448" r="11733" b="-7"/>
          <a:stretch>
            <a:fillRect/>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
        <p:nvSpPr>
          <p:cNvPr id="4" name="Title 1"/>
          <p:cNvSpPr>
            <a:spLocks noGrp="1"/>
          </p:cNvSpPr>
          <p:nvPr/>
        </p:nvSpPr>
        <p:spPr>
          <a:xfrm>
            <a:off x="192405" y="4065270"/>
            <a:ext cx="4916805" cy="1863090"/>
          </a:xfrm>
          <a:prstGeom prst="rect">
            <a:avLst/>
          </a:prstGeom>
        </p:spPr>
        <p:txBody>
          <a:bodyPr vert="horz" lIns="91440" tIns="45720" rIns="91440" bIns="45720" rtlCol="0" anchor="b">
            <a:normAutofit fontScale="5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a:t>Name: Sagar Khanvilkar</a:t>
            </a:r>
            <a:endParaRPr lang="en-US"/>
          </a:p>
          <a:p>
            <a:r>
              <a:rPr lang="en-US"/>
              <a:t>Class: Msc. Cyber Security</a:t>
            </a:r>
            <a:endParaRPr lang="en-US"/>
          </a:p>
          <a:p>
            <a:r>
              <a:rPr lang="en-US"/>
              <a:t>Roll No: 05</a:t>
            </a:r>
            <a:endParaRPr lang="en-US"/>
          </a:p>
          <a:p>
            <a:r>
              <a:rPr lang="en-US"/>
              <a:t>Project Guide: Prof. Sagar Mehta</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6715" y="351155"/>
            <a:ext cx="10325100" cy="955675"/>
          </a:xfrm>
        </p:spPr>
        <p:txBody>
          <a:bodyPr/>
          <a:p>
            <a:r>
              <a:rPr lang="en-US" sz="3600"/>
              <a:t>Admin access control over voters:</a:t>
            </a:r>
            <a:endParaRPr lang="en-US" sz="3600"/>
          </a:p>
        </p:txBody>
      </p:sp>
      <p:pic>
        <p:nvPicPr>
          <p:cNvPr id="6" name="Content Placeholder 5"/>
          <p:cNvPicPr>
            <a:picLocks noChangeAspect="1"/>
          </p:cNvPicPr>
          <p:nvPr>
            <p:ph idx="1"/>
          </p:nvPr>
        </p:nvPicPr>
        <p:blipFill>
          <a:blip r:embed="rId1"/>
          <a:srcRect b="3552"/>
          <a:stretch>
            <a:fillRect/>
          </a:stretch>
        </p:blipFill>
        <p:spPr>
          <a:xfrm>
            <a:off x="1617345" y="1773555"/>
            <a:ext cx="8957310" cy="45262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349885"/>
            <a:ext cx="10325100" cy="1127760"/>
          </a:xfrm>
        </p:spPr>
        <p:txBody>
          <a:bodyPr/>
          <a:lstStyle/>
          <a:p>
            <a:r>
              <a:rPr lang="en-US" sz="3600" dirty="0" smtClean="0"/>
              <a:t>Test cases:</a:t>
            </a:r>
            <a:endParaRPr lang="en-US" sz="3600" dirty="0" smtClean="0"/>
          </a:p>
        </p:txBody>
      </p:sp>
      <p:graphicFrame>
        <p:nvGraphicFramePr>
          <p:cNvPr id="5" name="Content Placeholder 4"/>
          <p:cNvGraphicFramePr/>
          <p:nvPr>
            <p:ph idx="1"/>
          </p:nvPr>
        </p:nvGraphicFramePr>
        <p:xfrm>
          <a:off x="802839" y="1477801"/>
          <a:ext cx="10324465" cy="4728845"/>
        </p:xfrm>
        <a:graphic>
          <a:graphicData uri="http://schemas.openxmlformats.org/drawingml/2006/table">
            <a:tbl>
              <a:tblPr firstRow="1" bandRow="1">
                <a:tableStyleId>{5940675A-B579-460E-94D1-54222C63F5DA}</a:tableStyleId>
              </a:tblPr>
              <a:tblGrid>
                <a:gridCol w="680085"/>
                <a:gridCol w="2296160"/>
                <a:gridCol w="2473960"/>
                <a:gridCol w="1703705"/>
                <a:gridCol w="1774190"/>
                <a:gridCol w="1396365"/>
              </a:tblGrid>
              <a:tr h="673735">
                <a:tc>
                  <a:txBody>
                    <a:bodyPr/>
                    <a:p>
                      <a:pPr indent="0">
                        <a:buNone/>
                      </a:pPr>
                      <a:r>
                        <a:rPr lang="en-US" sz="1500" b="1" i="1">
                          <a:latin typeface="Times New Roman" panose="02020603050405020304" charset="0"/>
                          <a:cs typeface="Times New Roman" panose="02020603050405020304" charset="0"/>
                        </a:rPr>
                        <a:t>Srno</a:t>
                      </a:r>
                      <a:endParaRPr lang="en-US" sz="1500" b="1" i="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500" b="1" i="1">
                          <a:latin typeface="Times New Roman" panose="02020603050405020304" charset="0"/>
                          <a:cs typeface="Times New Roman" panose="02020603050405020304" charset="0"/>
                        </a:rPr>
                        <a:t>TestCases</a:t>
                      </a:r>
                      <a:endParaRPr lang="en-US" sz="1500" b="1" i="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500" b="1" i="1">
                          <a:latin typeface="Times New Roman" panose="02020603050405020304" charset="0"/>
                          <a:cs typeface="Times New Roman" panose="02020603050405020304" charset="0"/>
                        </a:rPr>
                        <a:t>ExpectedResult</a:t>
                      </a:r>
                      <a:endParaRPr lang="en-US" sz="1500" b="1" i="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500" b="1" i="1">
                          <a:latin typeface="Times New Roman" panose="02020603050405020304" charset="0"/>
                          <a:cs typeface="Times New Roman" panose="02020603050405020304" charset="0"/>
                        </a:rPr>
                        <a:t>Status</a:t>
                      </a:r>
                      <a:endParaRPr lang="en-US" sz="1500" b="1" i="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500" b="1" i="1">
                          <a:latin typeface="Times New Roman" panose="02020603050405020304" charset="0"/>
                          <a:cs typeface="Times New Roman" panose="02020603050405020304" charset="0"/>
                        </a:rPr>
                        <a:t>Output</a:t>
                      </a:r>
                      <a:endParaRPr lang="en-US" sz="1500" b="1" i="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500" b="1" i="1">
                          <a:latin typeface="Times New Roman" panose="02020603050405020304" charset="0"/>
                          <a:cs typeface="Times New Roman" panose="02020603050405020304" charset="0"/>
                        </a:rPr>
                        <a:t>TestResult</a:t>
                      </a:r>
                      <a:endParaRPr lang="en-US" sz="1500" b="1" i="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33120">
                <a:tc>
                  <a:txBody>
                    <a:bodyPr/>
                    <a:p>
                      <a:pPr indent="0" algn="ctr">
                        <a:buNone/>
                      </a:pPr>
                      <a:r>
                        <a:rPr lang="en-US" sz="1500" b="1">
                          <a:latin typeface="Times New Roman" panose="02020603050405020304" charset="0"/>
                          <a:cs typeface="Times New Roman" panose="02020603050405020304" charset="0"/>
                        </a:rPr>
                        <a:t>1</a:t>
                      </a:r>
                      <a:endParaRPr lang="en-US" sz="1500"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CECEC"/>
                    </a:solidFill>
                  </a:tcPr>
                </a:tc>
                <a:tc>
                  <a:txBody>
                    <a:bodyPr/>
                    <a:p>
                      <a:pPr indent="0">
                        <a:buNone/>
                      </a:pPr>
                      <a:r>
                        <a:rPr lang="en-US" sz="1500" b="0">
                          <a:latin typeface="Times New Roman" panose="02020603050405020304" charset="0"/>
                          <a:cs typeface="Times New Roman" panose="02020603050405020304" charset="0"/>
                        </a:rPr>
                        <a:t>Website isproperly or not</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CECEC"/>
                    </a:solidFill>
                  </a:tcPr>
                </a:tc>
                <a:tc>
                  <a:txBody>
                    <a:bodyPr/>
                    <a:p>
                      <a:pPr indent="0">
                        <a:buNone/>
                      </a:pPr>
                      <a:r>
                        <a:rPr lang="en-US" sz="1500" b="0">
                          <a:latin typeface="Times New Roman" panose="02020603050405020304" charset="0"/>
                          <a:cs typeface="Times New Roman" panose="02020603050405020304" charset="0"/>
                        </a:rPr>
                        <a:t>Website should work absolutely Fine.</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CECEC"/>
                    </a:solidFill>
                  </a:tcPr>
                </a:tc>
                <a:tc>
                  <a:txBody>
                    <a:bodyPr/>
                    <a:p>
                      <a:pPr indent="0">
                        <a:buNone/>
                      </a:pPr>
                      <a:r>
                        <a:rPr lang="en-US" sz="1500" b="0">
                          <a:latin typeface="Times New Roman" panose="02020603050405020304" charset="0"/>
                          <a:cs typeface="Times New Roman" panose="02020603050405020304" charset="0"/>
                        </a:rPr>
                        <a:t>Performed</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CECEC"/>
                    </a:solidFill>
                  </a:tcPr>
                </a:tc>
                <a:tc>
                  <a:txBody>
                    <a:bodyPr/>
                    <a:p>
                      <a:pPr indent="0">
                        <a:buNone/>
                      </a:pPr>
                      <a:r>
                        <a:rPr lang="en-US" sz="1500" b="0">
                          <a:latin typeface="Times New Roman" panose="02020603050405020304" charset="0"/>
                          <a:cs typeface="Times New Roman" panose="02020603050405020304" charset="0"/>
                        </a:rPr>
                        <a:t>Yes, It is working</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CECEC"/>
                    </a:solidFill>
                  </a:tcPr>
                </a:tc>
                <a:tc>
                  <a:txBody>
                    <a:bodyPr/>
                    <a:p>
                      <a:pPr indent="0" algn="ctr">
                        <a:buNone/>
                      </a:pPr>
                      <a:r>
                        <a:rPr lang="en-US" sz="1500" b="0">
                          <a:latin typeface="Times New Roman" panose="02020603050405020304" charset="0"/>
                          <a:cs typeface="Times New Roman" panose="02020603050405020304" charset="0"/>
                        </a:rPr>
                        <a:t>Success</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CECEC"/>
                    </a:solidFill>
                  </a:tcPr>
                </a:tc>
              </a:tr>
              <a:tr h="869315">
                <a:tc>
                  <a:txBody>
                    <a:bodyPr/>
                    <a:p>
                      <a:pPr indent="0" algn="ctr">
                        <a:buNone/>
                      </a:pPr>
                      <a:r>
                        <a:rPr lang="en-US" sz="1500" b="1">
                          <a:latin typeface="Times New Roman" panose="02020603050405020304" charset="0"/>
                          <a:cs typeface="Times New Roman" panose="02020603050405020304" charset="0"/>
                        </a:rPr>
                        <a:t>2</a:t>
                      </a:r>
                      <a:endParaRPr lang="en-US" sz="1500"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500" b="0">
                          <a:latin typeface="Times New Roman" panose="02020603050405020304" charset="0"/>
                          <a:cs typeface="Times New Roman" panose="02020603050405020304" charset="0"/>
                        </a:rPr>
                        <a:t>Using brute force attack, able to crack username and password</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500" b="0">
                          <a:latin typeface="Times New Roman" panose="02020603050405020304" charset="0"/>
                          <a:cs typeface="Times New Roman" panose="02020603050405020304" charset="0"/>
                        </a:rPr>
                        <a:t>Able to harvest username and password of user</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500" b="0">
                          <a:latin typeface="Times New Roman" panose="02020603050405020304" charset="0"/>
                          <a:cs typeface="Times New Roman" panose="02020603050405020304" charset="0"/>
                        </a:rPr>
                        <a:t>Performed</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500" b="0">
                          <a:latin typeface="Times New Roman" panose="02020603050405020304" charset="0"/>
                          <a:cs typeface="Times New Roman" panose="02020603050405020304" charset="0"/>
                        </a:rPr>
                        <a:t>Yes, automated login is working</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500" b="0">
                          <a:latin typeface="Times New Roman" panose="02020603050405020304" charset="0"/>
                          <a:cs typeface="Times New Roman" panose="02020603050405020304" charset="0"/>
                        </a:rPr>
                        <a:t>Success</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24230">
                <a:tc>
                  <a:txBody>
                    <a:bodyPr/>
                    <a:p>
                      <a:pPr indent="0" algn="ctr">
                        <a:buNone/>
                      </a:pPr>
                      <a:r>
                        <a:rPr lang="en-US" sz="1500" b="1">
                          <a:latin typeface="Times New Roman" panose="02020603050405020304" charset="0"/>
                          <a:cs typeface="Times New Roman" panose="02020603050405020304" charset="0"/>
                        </a:rPr>
                        <a:t>3</a:t>
                      </a:r>
                      <a:endParaRPr lang="en-US" sz="1500"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CECEC"/>
                    </a:solidFill>
                  </a:tcPr>
                </a:tc>
                <a:tc>
                  <a:txBody>
                    <a:bodyPr/>
                    <a:p>
                      <a:pPr indent="0">
                        <a:buNone/>
                      </a:pPr>
                      <a:r>
                        <a:rPr lang="en-US" sz="1500" b="0">
                          <a:latin typeface="Times New Roman" panose="02020603050405020304" charset="0"/>
                          <a:cs typeface="Times New Roman" panose="02020603050405020304" charset="0"/>
                        </a:rPr>
                        <a:t>Candidate can login and can vote Successfully</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CECEC"/>
                    </a:solidFill>
                  </a:tcPr>
                </a:tc>
                <a:tc>
                  <a:txBody>
                    <a:bodyPr/>
                    <a:p>
                      <a:pPr indent="0">
                        <a:buNone/>
                      </a:pPr>
                      <a:r>
                        <a:rPr lang="en-US" sz="1500" b="0">
                          <a:latin typeface="Times New Roman" panose="02020603050405020304" charset="0"/>
                          <a:cs typeface="Times New Roman" panose="02020603050405020304" charset="0"/>
                        </a:rPr>
                        <a:t>Should be able to login Successfully</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CECEC"/>
                    </a:solidFill>
                  </a:tcPr>
                </a:tc>
                <a:tc>
                  <a:txBody>
                    <a:bodyPr/>
                    <a:p>
                      <a:pPr indent="0">
                        <a:buNone/>
                      </a:pPr>
                      <a:r>
                        <a:rPr lang="en-US" sz="1500" b="0">
                          <a:latin typeface="Times New Roman" panose="02020603050405020304" charset="0"/>
                          <a:cs typeface="Times New Roman" panose="02020603050405020304" charset="0"/>
                        </a:rPr>
                        <a:t>Performed</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CECEC"/>
                    </a:solidFill>
                  </a:tcPr>
                </a:tc>
                <a:tc>
                  <a:txBody>
                    <a:bodyPr/>
                    <a:p>
                      <a:pPr indent="0">
                        <a:buNone/>
                      </a:pPr>
                      <a:r>
                        <a:rPr lang="en-US" sz="1500" b="0">
                          <a:latin typeface="Times New Roman" panose="02020603050405020304" charset="0"/>
                          <a:cs typeface="Times New Roman" panose="02020603050405020304" charset="0"/>
                        </a:rPr>
                        <a:t>Able todetect</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CECEC"/>
                    </a:solidFill>
                  </a:tcPr>
                </a:tc>
                <a:tc>
                  <a:txBody>
                    <a:bodyPr/>
                    <a:p>
                      <a:pPr indent="0" algn="ctr">
                        <a:buNone/>
                      </a:pPr>
                      <a:r>
                        <a:rPr lang="en-US" sz="1500" b="0">
                          <a:latin typeface="Times New Roman" panose="02020603050405020304" charset="0"/>
                          <a:cs typeface="Times New Roman" panose="02020603050405020304" charset="0"/>
                        </a:rPr>
                        <a:t>Success</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CECEC"/>
                    </a:solidFill>
                  </a:tcPr>
                </a:tc>
              </a:tr>
              <a:tr h="833120">
                <a:tc>
                  <a:txBody>
                    <a:bodyPr/>
                    <a:p>
                      <a:pPr indent="0" algn="ctr">
                        <a:buNone/>
                      </a:pPr>
                      <a:r>
                        <a:rPr lang="en-US" sz="1500" b="1">
                          <a:latin typeface="Times New Roman" panose="02020603050405020304" charset="0"/>
                          <a:cs typeface="Times New Roman" panose="02020603050405020304" charset="0"/>
                        </a:rPr>
                        <a:t>4</a:t>
                      </a:r>
                      <a:endParaRPr lang="en-US" sz="1500"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500" b="0">
                          <a:latin typeface="Times New Roman" panose="02020603050405020304" charset="0"/>
                          <a:cs typeface="Times New Roman" panose="02020603050405020304" charset="0"/>
                        </a:rPr>
                        <a:t>Admin is able to see ballot positions</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500" b="0">
                          <a:latin typeface="Times New Roman" panose="02020603050405020304" charset="0"/>
                          <a:cs typeface="Times New Roman" panose="02020603050405020304" charset="0"/>
                        </a:rPr>
                        <a:t>Should be able to see positions</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500" b="0">
                          <a:latin typeface="Times New Roman" panose="02020603050405020304" charset="0"/>
                          <a:cs typeface="Times New Roman" panose="02020603050405020304" charset="0"/>
                        </a:rPr>
                        <a:t>Performed</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500" b="0">
                          <a:latin typeface="Times New Roman" panose="02020603050405020304" charset="0"/>
                          <a:cs typeface="Times New Roman" panose="02020603050405020304" charset="0"/>
                        </a:rPr>
                        <a:t>Able to see ballot position</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500" b="0">
                          <a:latin typeface="Times New Roman" panose="02020603050405020304" charset="0"/>
                          <a:cs typeface="Times New Roman" panose="02020603050405020304" charset="0"/>
                        </a:rPr>
                        <a:t>Success</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95325">
                <a:tc>
                  <a:txBody>
                    <a:bodyPr/>
                    <a:p>
                      <a:pPr indent="0" algn="ctr">
                        <a:buNone/>
                      </a:pPr>
                      <a:r>
                        <a:rPr lang="en-US" sz="1500" b="1">
                          <a:latin typeface="Times New Roman" panose="02020603050405020304" charset="0"/>
                          <a:cs typeface="Times New Roman" panose="02020603050405020304" charset="0"/>
                        </a:rPr>
                        <a:t>5</a:t>
                      </a:r>
                      <a:endParaRPr lang="en-US" sz="1500"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CECEC"/>
                    </a:solidFill>
                  </a:tcPr>
                </a:tc>
                <a:tc>
                  <a:txBody>
                    <a:bodyPr/>
                    <a:p>
                      <a:pPr indent="0">
                        <a:buNone/>
                      </a:pPr>
                      <a:r>
                        <a:rPr lang="en-US" sz="1500" b="0">
                          <a:latin typeface="Times New Roman" panose="02020603050405020304" charset="0"/>
                          <a:cs typeface="Times New Roman" panose="02020603050405020304" charset="0"/>
                        </a:rPr>
                        <a:t>Every Aadhar Card No. Encrypt and unique</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CECEC"/>
                    </a:solidFill>
                  </a:tcPr>
                </a:tc>
                <a:tc>
                  <a:txBody>
                    <a:bodyPr/>
                    <a:p>
                      <a:pPr indent="0">
                        <a:buNone/>
                      </a:pPr>
                      <a:r>
                        <a:rPr lang="en-US" sz="1500" b="0">
                          <a:latin typeface="Times New Roman" panose="02020603050405020304" charset="0"/>
                          <a:cs typeface="Times New Roman" panose="02020603050405020304" charset="0"/>
                        </a:rPr>
                        <a:t>Every UID should be unique and of 12 digit</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CECEC"/>
                    </a:solidFill>
                  </a:tcPr>
                </a:tc>
                <a:tc>
                  <a:txBody>
                    <a:bodyPr/>
                    <a:p>
                      <a:pPr indent="0">
                        <a:buNone/>
                      </a:pPr>
                      <a:r>
                        <a:rPr lang="en-US" sz="1500" b="0">
                          <a:latin typeface="Times New Roman" panose="02020603050405020304" charset="0"/>
                          <a:cs typeface="Times New Roman" panose="02020603050405020304" charset="0"/>
                        </a:rPr>
                        <a:t>Performed</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CECEC"/>
                    </a:solidFill>
                  </a:tcPr>
                </a:tc>
                <a:tc>
                  <a:txBody>
                    <a:bodyPr/>
                    <a:p>
                      <a:pPr indent="0">
                        <a:buNone/>
                      </a:pPr>
                      <a:r>
                        <a:rPr lang="en-US" sz="1500" b="0">
                          <a:latin typeface="Times New Roman" panose="02020603050405020304" charset="0"/>
                          <a:cs typeface="Times New Roman" panose="02020603050405020304" charset="0"/>
                        </a:rPr>
                        <a:t>Able to detect</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CECEC"/>
                    </a:solidFill>
                  </a:tcPr>
                </a:tc>
                <a:tc>
                  <a:txBody>
                    <a:bodyPr/>
                    <a:p>
                      <a:pPr indent="0" algn="ctr">
                        <a:buNone/>
                      </a:pPr>
                      <a:r>
                        <a:rPr lang="en-US" sz="1500" b="0">
                          <a:latin typeface="Times New Roman" panose="02020603050405020304" charset="0"/>
                          <a:cs typeface="Times New Roman" panose="02020603050405020304" charset="0"/>
                        </a:rPr>
                        <a:t>Success</a:t>
                      </a:r>
                      <a:endParaRPr lang="en-US" sz="15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CECEC"/>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1515" y="0"/>
            <a:ext cx="10312400" cy="827405"/>
          </a:xfrm>
        </p:spPr>
        <p:txBody>
          <a:bodyPr/>
          <a:p>
            <a:r>
              <a:rPr lang="en-US" sz="3600"/>
              <a:t>Penetration testing </a:t>
            </a:r>
            <a:endParaRPr lang="en-US" sz="3600"/>
          </a:p>
        </p:txBody>
      </p:sp>
      <p:pic>
        <p:nvPicPr>
          <p:cNvPr id="4" name="Content Placeholder 3"/>
          <p:cNvPicPr>
            <a:picLocks noChangeAspect="1"/>
          </p:cNvPicPr>
          <p:nvPr>
            <p:ph sz="half" idx="1"/>
          </p:nvPr>
        </p:nvPicPr>
        <p:blipFill>
          <a:blip r:embed="rId1"/>
          <a:srcRect b="3625"/>
          <a:stretch>
            <a:fillRect/>
          </a:stretch>
        </p:blipFill>
        <p:spPr>
          <a:xfrm>
            <a:off x="279400" y="827405"/>
            <a:ext cx="10725150" cy="64027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sz="half" idx="2"/>
          </p:nvPr>
        </p:nvPicPr>
        <p:blipFill>
          <a:blip r:embed="rId1"/>
          <a:stretch>
            <a:fillRect/>
          </a:stretch>
        </p:blipFill>
        <p:spPr>
          <a:xfrm>
            <a:off x="926465" y="1035050"/>
            <a:ext cx="10077450" cy="54883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rcRect b="4039"/>
          <a:stretch>
            <a:fillRect/>
          </a:stretch>
        </p:blipFill>
        <p:spPr>
          <a:xfrm>
            <a:off x="690245" y="815975"/>
            <a:ext cx="10386060" cy="53111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008380" y="857885"/>
            <a:ext cx="9790430" cy="54121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3649" y="1843551"/>
            <a:ext cx="10325000" cy="1442463"/>
          </a:xfrm>
        </p:spPr>
        <p:txBody>
          <a:bodyPr>
            <a:normAutofit/>
          </a:bodyPr>
          <a:p>
            <a:pPr algn="ctr"/>
            <a:r>
              <a:rPr lang="en-US"/>
              <a:t>DVWA BruteForce Attack</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0880" y="0"/>
            <a:ext cx="10325100" cy="854075"/>
          </a:xfrm>
        </p:spPr>
        <p:txBody>
          <a:bodyPr/>
          <a:p>
            <a:r>
              <a:rPr lang="en-US" sz="3600"/>
              <a:t>DVWA Brute Force Attack</a:t>
            </a:r>
            <a:endParaRPr lang="en-US" sz="3600"/>
          </a:p>
        </p:txBody>
      </p:sp>
      <p:pic>
        <p:nvPicPr>
          <p:cNvPr id="5" name="Picture 4"/>
          <p:cNvPicPr>
            <a:picLocks noChangeAspect="1"/>
          </p:cNvPicPr>
          <p:nvPr/>
        </p:nvPicPr>
        <p:blipFill>
          <a:blip r:embed="rId1"/>
          <a:stretch>
            <a:fillRect/>
          </a:stretch>
        </p:blipFill>
        <p:spPr>
          <a:xfrm>
            <a:off x="-1219200" y="-685800"/>
            <a:ext cx="14630400" cy="8229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1219200" y="-685800"/>
            <a:ext cx="14630400" cy="8229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3450" y="859790"/>
            <a:ext cx="10325100" cy="5819140"/>
          </a:xfrm>
        </p:spPr>
        <p:txBody>
          <a:bodyPr>
            <a:normAutofit fontScale="25000" lnSpcReduction="20000"/>
          </a:bodyPr>
          <a:lstStyle/>
          <a:p>
            <a:pPr marL="0" indent="0">
              <a:buNone/>
            </a:pPr>
            <a:r>
              <a:rPr lang="en-US" sz="8000" b="1" u="sng" dirty="0" smtClean="0"/>
              <a:t>CONCLUSION :</a:t>
            </a:r>
            <a:r>
              <a:rPr lang="en-IN" sz="8000" u="sng" dirty="0"/>
              <a:t> </a:t>
            </a:r>
            <a:endParaRPr lang="en-IN" sz="8000" u="sng" dirty="0" smtClean="0"/>
          </a:p>
          <a:p>
            <a:pPr marL="0" indent="0">
              <a:lnSpc>
                <a:spcPct val="150000"/>
              </a:lnSpc>
              <a:buNone/>
            </a:pPr>
            <a:r>
              <a:rPr lang="en-US" sz="21600" dirty="0"/>
              <a:t> </a:t>
            </a:r>
            <a:r>
              <a:rPr lang="en-US" sz="21600" dirty="0" smtClean="0"/>
              <a:t> </a:t>
            </a:r>
            <a:r>
              <a:rPr lang="en-US" sz="7200" dirty="0" smtClean="0">
                <a:latin typeface="Gill Sans MT" panose="020B0502020104020203" pitchFamily="34" charset="0"/>
              </a:rPr>
              <a:t>The </a:t>
            </a:r>
            <a:r>
              <a:rPr lang="en-US" sz="7200" dirty="0">
                <a:latin typeface="Gill Sans MT" panose="020B0502020104020203" pitchFamily="34" charset="0"/>
              </a:rPr>
              <a:t>voting system proposed by us is far more secure and efficient than the traditional voting system. Delays in results and vote manipulation are easily avoided in this system. The most notable aspect of our project is the use of two-factor authentication, which allows for easier and more precise voter verification. For the same reason, whenever a user registers, he or she must provide his or her voter id, which allows for easier verification of both voters and candidates. The proposed online system is expected to increase the transparency and reliability of the current electoral system</a:t>
            </a:r>
            <a:r>
              <a:rPr lang="en-US" sz="7200" dirty="0" smtClean="0">
                <a:latin typeface="Gill Sans MT" panose="020B0502020104020203" pitchFamily="34" charset="0"/>
              </a:rPr>
              <a:t>.</a:t>
            </a:r>
            <a:endParaRPr lang="en-US" sz="7200" dirty="0" smtClean="0">
              <a:latin typeface="Gill Sans MT" panose="020B0502020104020203" pitchFamily="34" charset="0"/>
            </a:endParaRPr>
          </a:p>
          <a:p>
            <a:pPr marL="0" indent="0">
              <a:lnSpc>
                <a:spcPct val="150000"/>
              </a:lnSpc>
              <a:buNone/>
            </a:pPr>
            <a:endParaRPr lang="en-IN" sz="9600" dirty="0"/>
          </a:p>
          <a:p>
            <a:pPr marL="0" indent="0">
              <a:buNone/>
            </a:pPr>
            <a:r>
              <a:rPr lang="en-US" sz="8000" i="1" u="sng" dirty="0"/>
              <a:t>Future Enhancements:</a:t>
            </a:r>
            <a:endParaRPr lang="en-IN" sz="8000" dirty="0"/>
          </a:p>
          <a:p>
            <a:pPr>
              <a:lnSpc>
                <a:spcPct val="150000"/>
              </a:lnSpc>
            </a:pPr>
            <a:r>
              <a:rPr lang="en-US" sz="7200" dirty="0">
                <a:latin typeface="Gill Sans MT" panose="020B0502020104020203" pitchFamily="34" charset="0"/>
              </a:rPr>
              <a:t>This Website involves almost all the features of the online </a:t>
            </a:r>
            <a:r>
              <a:rPr lang="en-US" sz="7200" dirty="0" smtClean="0">
                <a:latin typeface="Gill Sans MT" panose="020B0502020104020203" pitchFamily="34" charset="0"/>
              </a:rPr>
              <a:t>voting system</a:t>
            </a:r>
            <a:endParaRPr lang="en-IN" sz="7200" dirty="0">
              <a:latin typeface="Gill Sans MT" panose="020B0502020104020203" pitchFamily="34" charset="0"/>
            </a:endParaRPr>
          </a:p>
          <a:p>
            <a:pPr>
              <a:lnSpc>
                <a:spcPct val="150000"/>
              </a:lnSpc>
            </a:pPr>
            <a:r>
              <a:rPr lang="en-US" sz="7200" dirty="0">
                <a:latin typeface="Gill Sans MT" panose="020B0502020104020203" pitchFamily="34" charset="0"/>
              </a:rPr>
              <a:t>But the future implementation I would like to go will be </a:t>
            </a:r>
            <a:r>
              <a:rPr lang="en-US" sz="7200" dirty="0" smtClean="0">
                <a:latin typeface="Gill Sans MT" panose="020B0502020104020203" pitchFamily="34" charset="0"/>
              </a:rPr>
              <a:t>for</a:t>
            </a:r>
            <a:r>
              <a:rPr lang="en-IN" sz="7200" dirty="0">
                <a:latin typeface="Gill Sans MT" panose="020B0502020104020203" pitchFamily="34" charset="0"/>
              </a:rPr>
              <a:t> </a:t>
            </a:r>
            <a:r>
              <a:rPr lang="en-US" sz="7200" dirty="0" smtClean="0">
                <a:latin typeface="Gill Sans MT" panose="020B0502020104020203" pitchFamily="34" charset="0"/>
              </a:rPr>
              <a:t>Voters to direct scan their Votes with Scanners and can  vote without touching ballot machine.</a:t>
            </a:r>
            <a:endParaRPr lang="en-IN" sz="2400" dirty="0">
              <a:latin typeface="Gill Sans MT" panose="020B05020201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p:cNvGrpSpPr>
            <a:grpSpLocks noGrp="1" noRot="1" noChangeAspect="1" noMove="1" noResize="1" noUngrp="1"/>
          </p:cNvGrpSpPr>
          <p:nvPr/>
        </p:nvGrpSpPr>
        <p:grpSpPr>
          <a:xfrm>
            <a:off x="-6214" y="-1"/>
            <a:ext cx="12214827" cy="6858000"/>
            <a:chOff x="-6214" y="-1"/>
            <a:chExt cx="12214827" cy="6858000"/>
          </a:xfrm>
        </p:grpSpPr>
        <p:cxnSp>
          <p:nvCxnSpPr>
            <p:cNvPr id="13" name="Straight Connector 12"/>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803683" y="2004151"/>
            <a:ext cx="4927425" cy="716684"/>
          </a:xfrm>
        </p:spPr>
        <p:txBody>
          <a:bodyPr>
            <a:normAutofit fontScale="90000"/>
          </a:bodyPr>
          <a:lstStyle/>
          <a:p>
            <a:r>
              <a:rPr lang="en-US" sz="4000" dirty="0">
                <a:latin typeface="Gill Sans MT" panose="020B0502020104020203" pitchFamily="34" charset="0"/>
              </a:rPr>
              <a:t>Website - Vulnerability Assessment Penetration Testing</a:t>
            </a:r>
            <a:endParaRPr lang="en-US" sz="4000" dirty="0">
              <a:latin typeface="Gill Sans MT" panose="020B0502020104020203" pitchFamily="34" charset="0"/>
            </a:endParaRPr>
          </a:p>
        </p:txBody>
      </p:sp>
      <p:sp>
        <p:nvSpPr>
          <p:cNvPr id="45" name="Right Triangle 44"/>
          <p:cNvSpPr>
            <a:spLocks noGrp="1" noRot="1" noChangeAspect="1" noMove="1" noResize="1" noEditPoints="1" noAdjustHandles="1" noChangeArrowheads="1" noChangeShapeType="1" noTextEdit="1"/>
          </p:cNvSpPr>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p:cNvSpPr>
            <a:spLocks noGrp="1"/>
          </p:cNvSpPr>
          <p:nvPr>
            <p:ph idx="1"/>
          </p:nvPr>
        </p:nvSpPr>
        <p:spPr>
          <a:xfrm>
            <a:off x="691079" y="2886116"/>
            <a:ext cx="4927425" cy="3245931"/>
          </a:xfrm>
        </p:spPr>
        <p:txBody>
          <a:bodyPr>
            <a:normAutofit/>
          </a:bodyPr>
          <a:lstStyle/>
          <a:p>
            <a:r>
              <a:rPr lang="en-IN" dirty="0">
                <a:latin typeface="Gill Sans MT" panose="020B0502020104020203" pitchFamily="34" charset="0"/>
              </a:rPr>
              <a:t>Introduction</a:t>
            </a:r>
            <a:endParaRPr lang="en-IN" dirty="0">
              <a:latin typeface="Gill Sans MT" panose="020B0502020104020203" pitchFamily="34" charset="0"/>
            </a:endParaRPr>
          </a:p>
          <a:p>
            <a:r>
              <a:rPr lang="en-IN" dirty="0">
                <a:latin typeface="Gill Sans MT" panose="020B0502020104020203" pitchFamily="34" charset="0"/>
              </a:rPr>
              <a:t>How does Online voting System works? (flow chart) basic working of it’s website</a:t>
            </a:r>
            <a:endParaRPr lang="en-IN" dirty="0">
              <a:latin typeface="Gill Sans MT" panose="020B0502020104020203" pitchFamily="34" charset="0"/>
            </a:endParaRPr>
          </a:p>
          <a:p>
            <a:r>
              <a:rPr lang="en-IN" dirty="0">
                <a:latin typeface="Gill Sans MT" panose="020B0502020104020203" pitchFamily="34" charset="0"/>
              </a:rPr>
              <a:t>Software/ Hardware requirements</a:t>
            </a:r>
            <a:endParaRPr lang="en-IN" dirty="0">
              <a:latin typeface="Gill Sans MT" panose="020B0502020104020203" pitchFamily="34" charset="0"/>
            </a:endParaRPr>
          </a:p>
          <a:p>
            <a:r>
              <a:rPr lang="en-IN" dirty="0">
                <a:latin typeface="Gill Sans MT" panose="020B0502020104020203" pitchFamily="34" charset="0"/>
              </a:rPr>
              <a:t>Pentesting using Bruteforce attack</a:t>
            </a:r>
            <a:endParaRPr lang="en-IN" dirty="0">
              <a:latin typeface="Gill Sans MT" panose="020B0502020104020203" pitchFamily="34" charset="0"/>
            </a:endParaRPr>
          </a:p>
          <a:p>
            <a:r>
              <a:rPr lang="en-IN" dirty="0">
                <a:latin typeface="Gill Sans MT" panose="020B0502020104020203" pitchFamily="34" charset="0"/>
              </a:rPr>
              <a:t>Conclusion/Future work</a:t>
            </a:r>
            <a:endParaRPr lang="en-IN" dirty="0">
              <a:latin typeface="Gill Sans MT" panose="020B0502020104020203" pitchFamily="34" charset="0"/>
            </a:endParaRPr>
          </a:p>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dirty="0"/>
          </a:p>
        </p:txBody>
      </p:sp>
      <p:pic>
        <p:nvPicPr>
          <p:cNvPr id="6" name="Picture 5" descr="Hand holding a pen shading number on a sheet"/>
          <p:cNvPicPr>
            <a:picLocks noChangeAspect="1"/>
          </p:cNvPicPr>
          <p:nvPr/>
        </p:nvPicPr>
        <p:blipFill rotWithShape="1">
          <a:blip r:embed="rId1"/>
          <a:srcRect l="34473" r="8146" b="2"/>
          <a:stretch>
            <a:fillRect/>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1,000+ Best Thank You Images · 100% Free Download · Pexels Stock Photo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9176" y="783791"/>
            <a:ext cx="7352208" cy="48965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57" y="831273"/>
            <a:ext cx="4920012" cy="175804"/>
          </a:xfrm>
        </p:spPr>
        <p:txBody>
          <a:bodyPr>
            <a:normAutofit fontScale="90000"/>
          </a:bodyPr>
          <a:lstStyle/>
          <a:p>
            <a:r>
              <a:rPr lang="en-IN" dirty="0">
                <a:latin typeface="Gill Sans MT" panose="020B0502020104020203" pitchFamily="34" charset="0"/>
              </a:rPr>
              <a:t>Introduction</a:t>
            </a:r>
            <a:endParaRPr lang="en-US" dirty="0">
              <a:latin typeface="Gill Sans MT" panose="020B0502020104020203" pitchFamily="34" charset="0"/>
            </a:endParaRPr>
          </a:p>
        </p:txBody>
      </p:sp>
      <p:pic>
        <p:nvPicPr>
          <p:cNvPr id="4" name="Picture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959586" y="1620982"/>
            <a:ext cx="3232414" cy="2022763"/>
          </a:xfrm>
        </p:spPr>
      </p:pic>
      <p:sp>
        <p:nvSpPr>
          <p:cNvPr id="5" name="TextBox 4"/>
          <p:cNvSpPr txBox="1"/>
          <p:nvPr/>
        </p:nvSpPr>
        <p:spPr>
          <a:xfrm flipH="1">
            <a:off x="356311" y="1293247"/>
            <a:ext cx="8603275" cy="4523105"/>
          </a:xfrm>
          <a:prstGeom prst="rect">
            <a:avLst/>
          </a:prstGeom>
          <a:noFill/>
        </p:spPr>
        <p:txBody>
          <a:bodyPr wrap="square" rtlCol="0">
            <a:spAutoFit/>
          </a:bodyPr>
          <a:lstStyle/>
          <a:p>
            <a:pPr marL="285750" indent="-285750" algn="l">
              <a:buFont typeface="Arial" panose="020B0604020202020204" pitchFamily="34" charset="0"/>
              <a:buChar char="•"/>
            </a:pPr>
            <a:r>
              <a:rPr lang="en-IN" dirty="0">
                <a:latin typeface="Gill Sans MT" panose="020B0502020104020203" pitchFamily="34" charset="0"/>
              </a:rPr>
              <a:t>ONLINE VOTING SYSTEM ” is an online voting management system,  where an authorized voters can give his\her vote online without going to any physical polling station.</a:t>
            </a:r>
            <a:endParaRPr lang="en-IN" dirty="0">
              <a:latin typeface="Gill Sans MT" panose="020B0502020104020203" pitchFamily="34" charset="0"/>
            </a:endParaRPr>
          </a:p>
          <a:p>
            <a:pPr marL="285750" indent="-285750" algn="l">
              <a:buFont typeface="Arial" panose="020B0604020202020204" pitchFamily="34" charset="0"/>
              <a:buChar char="•"/>
            </a:pPr>
            <a:endParaRPr lang="en-IN" dirty="0">
              <a:latin typeface="Gill Sans MT" panose="020B0502020104020203" pitchFamily="34" charset="0"/>
            </a:endParaRPr>
          </a:p>
          <a:p>
            <a:pPr marL="285750" indent="-285750" algn="l">
              <a:buFont typeface="Arial" panose="020B0604020202020204" pitchFamily="34" charset="0"/>
              <a:buChar char="•"/>
            </a:pPr>
            <a:r>
              <a:rPr lang="en-IN" dirty="0">
                <a:latin typeface="Gill Sans MT" panose="020B0502020104020203" pitchFamily="34" charset="0"/>
              </a:rPr>
              <a:t>A voter can use his\her voting right online without any difficulty, Just by registering themselves. </a:t>
            </a:r>
            <a:r>
              <a:rPr lang="en-US" altLang="en-IN" dirty="0">
                <a:latin typeface="Gill Sans MT" panose="020B0502020104020203" pitchFamily="34" charset="0"/>
              </a:rPr>
              <a:t> </a:t>
            </a:r>
            <a:r>
              <a:rPr lang="en-IN" dirty="0">
                <a:latin typeface="Gill Sans MT" panose="020B0502020104020203" pitchFamily="34" charset="0"/>
              </a:rPr>
              <a:t>After registration  they need to mainly complete sign in ,to access Candidate’s voter page.</a:t>
            </a:r>
            <a:endParaRPr lang="en-IN" dirty="0">
              <a:latin typeface="Gill Sans MT" panose="020B0502020104020203" pitchFamily="34" charset="0"/>
            </a:endParaRPr>
          </a:p>
          <a:p>
            <a:pPr marL="285750" indent="-285750" algn="l">
              <a:buFont typeface="Arial" panose="020B0604020202020204" pitchFamily="34" charset="0"/>
              <a:buChar char="•"/>
            </a:pPr>
            <a:endParaRPr lang="en-IN" dirty="0">
              <a:latin typeface="Gill Sans MT" panose="020B0502020104020203" pitchFamily="34" charset="0"/>
            </a:endParaRPr>
          </a:p>
          <a:p>
            <a:pPr marL="285750" indent="-285750" algn="l">
              <a:buFont typeface="Arial" panose="020B0604020202020204" pitchFamily="34" charset="0"/>
              <a:buChar char="•"/>
            </a:pPr>
            <a:r>
              <a:rPr lang="en-IN" dirty="0">
                <a:latin typeface="Gill Sans MT" panose="020B0502020104020203" pitchFamily="34" charset="0"/>
              </a:rPr>
              <a:t>Every Candidates that registered  have unique </a:t>
            </a:r>
            <a:r>
              <a:rPr lang="en-IN" dirty="0" err="1">
                <a:latin typeface="Gill Sans MT" panose="020B0502020104020203" pitchFamily="34" charset="0"/>
              </a:rPr>
              <a:t>aadhar</a:t>
            </a:r>
            <a:r>
              <a:rPr lang="en-IN" dirty="0">
                <a:latin typeface="Gill Sans MT" panose="020B0502020104020203" pitchFamily="34" charset="0"/>
              </a:rPr>
              <a:t> UID’s, and every UID’s are saved in </a:t>
            </a:r>
            <a:r>
              <a:rPr lang="en-IN" dirty="0" err="1">
                <a:latin typeface="Gill Sans MT" panose="020B0502020104020203" pitchFamily="34" charset="0"/>
              </a:rPr>
              <a:t>an.encrypted</a:t>
            </a:r>
            <a:r>
              <a:rPr lang="en-IN" dirty="0">
                <a:latin typeface="Gill Sans MT" panose="020B0502020104020203" pitchFamily="34" charset="0"/>
              </a:rPr>
              <a:t> format. </a:t>
            </a:r>
            <a:endParaRPr lang="en-IN" dirty="0">
              <a:latin typeface="Gill Sans MT" panose="020B0502020104020203" pitchFamily="34" charset="0"/>
            </a:endParaRPr>
          </a:p>
          <a:p>
            <a:pPr marL="285750" indent="-285750" algn="l">
              <a:buFont typeface="Arial" panose="020B0604020202020204" pitchFamily="34" charset="0"/>
              <a:buChar char="•"/>
            </a:pPr>
            <a:endParaRPr lang="en-IN" dirty="0">
              <a:latin typeface="Gill Sans MT" panose="020B0502020104020203" pitchFamily="34" charset="0"/>
            </a:endParaRPr>
          </a:p>
          <a:p>
            <a:pPr marL="285750" indent="-285750" algn="l">
              <a:buFont typeface="Arial" panose="020B0604020202020204" pitchFamily="34" charset="0"/>
              <a:buChar char="•"/>
            </a:pPr>
            <a:r>
              <a:rPr lang="en-IN" dirty="0">
                <a:latin typeface="Gill Sans MT" panose="020B0502020104020203" pitchFamily="34" charset="0"/>
              </a:rPr>
              <a:t>I have </a:t>
            </a:r>
            <a:r>
              <a:rPr lang="en-IN" dirty="0" err="1">
                <a:latin typeface="Gill Sans MT" panose="020B0502020104020203" pitchFamily="34" charset="0"/>
              </a:rPr>
              <a:t>Pentested</a:t>
            </a:r>
            <a:r>
              <a:rPr lang="en-IN" dirty="0">
                <a:latin typeface="Gill Sans MT" panose="020B0502020104020203" pitchFamily="34" charset="0"/>
              </a:rPr>
              <a:t> this management system by using </a:t>
            </a:r>
            <a:r>
              <a:rPr lang="en-IN" dirty="0" err="1">
                <a:latin typeface="Gill Sans MT" panose="020B0502020104020203" pitchFamily="34" charset="0"/>
              </a:rPr>
              <a:t>Burpsuite</a:t>
            </a:r>
            <a:r>
              <a:rPr lang="en-IN" dirty="0">
                <a:latin typeface="Gill Sans MT" panose="020B0502020104020203" pitchFamily="34" charset="0"/>
              </a:rPr>
              <a:t>, in order to demonstrate you. How an automated </a:t>
            </a:r>
            <a:r>
              <a:rPr lang="en-IN" dirty="0" err="1">
                <a:latin typeface="Gill Sans MT" panose="020B0502020104020203" pitchFamily="34" charset="0"/>
              </a:rPr>
              <a:t>bruteforce</a:t>
            </a:r>
            <a:r>
              <a:rPr lang="en-IN" dirty="0">
                <a:latin typeface="Gill Sans MT" panose="020B0502020104020203" pitchFamily="34" charset="0"/>
              </a:rPr>
              <a:t> attack  can be vulnerable to crack username and password of Candidates, and admin panel</a:t>
            </a:r>
            <a:endParaRPr lang="en-IN" dirty="0">
              <a:latin typeface="Gill Sans MT" panose="020B0502020104020203" pitchFamily="34" charset="0"/>
            </a:endParaRPr>
          </a:p>
          <a:p>
            <a:pPr algn="l"/>
            <a:endParaRPr lang="en-IN" dirty="0">
              <a:latin typeface="Gill Sans MT" panose="020B0502020104020203" pitchFamily="34" charset="0"/>
            </a:endParaRPr>
          </a:p>
          <a:p>
            <a:pPr marL="285750" indent="-285750" algn="l">
              <a:buFont typeface="Arial" panose="020B0604020202020204" pitchFamily="34" charset="0"/>
              <a:buChar char="•"/>
            </a:pPr>
            <a:r>
              <a:rPr lang="en-IN" dirty="0">
                <a:latin typeface="Gill Sans MT" panose="020B0502020104020203" pitchFamily="34" charset="0"/>
              </a:rPr>
              <a:t>If any invalid/wrong details are submitted, then the citizen is not registered to vote. </a:t>
            </a:r>
            <a:endParaRPr lang="en-US" dirty="0">
              <a:latin typeface="Gill Sans MT" panose="020B05020201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ph idx="1"/>
          </p:nvPr>
        </p:nvGraphicFramePr>
        <p:xfrm>
          <a:off x="322942" y="1255533"/>
          <a:ext cx="5994732" cy="4157196"/>
        </p:xfrm>
        <a:graphic>
          <a:graphicData uri="http://schemas.openxmlformats.org/drawingml/2006/table">
            <a:tbl>
              <a:tblPr firstRow="1" bandRow="1">
                <a:tableStyleId>{5C22544A-7EE6-4342-B048-85BDC9FD1C3A}</a:tableStyleId>
              </a:tblPr>
              <a:tblGrid>
                <a:gridCol w="2997366"/>
                <a:gridCol w="2997366"/>
              </a:tblGrid>
              <a:tr h="440852">
                <a:tc>
                  <a:txBody>
                    <a:bodyPr/>
                    <a:lstStyle/>
                    <a:p>
                      <a:r>
                        <a:rPr lang="en-IN" dirty="0">
                          <a:latin typeface="Gill Sans MT" panose="020B0502020104020203" pitchFamily="34" charset="0"/>
                        </a:rPr>
                        <a:t>          Operating System </a:t>
                      </a:r>
                      <a:endParaRPr lang="en-US" dirty="0">
                        <a:latin typeface="Gill Sans MT" panose="020B0502020104020203" pitchFamily="34" charset="0"/>
                      </a:endParaRPr>
                    </a:p>
                  </a:txBody>
                  <a:tcPr/>
                </a:tc>
                <a:tc>
                  <a:txBody>
                    <a:bodyPr/>
                    <a:lstStyle/>
                    <a:p>
                      <a:r>
                        <a:rPr lang="en-IN" dirty="0">
                          <a:latin typeface="Gill Sans MT" panose="020B0502020104020203" pitchFamily="34" charset="0"/>
                        </a:rPr>
                        <a:t>Windows 8 or above</a:t>
                      </a:r>
                      <a:endParaRPr lang="en-US" dirty="0">
                        <a:latin typeface="Gill Sans MT" panose="020B0502020104020203" pitchFamily="34" charset="0"/>
                      </a:endParaRPr>
                    </a:p>
                  </a:txBody>
                  <a:tcPr/>
                </a:tc>
              </a:tr>
              <a:tr h="326378">
                <a:tc>
                  <a:txBody>
                    <a:bodyPr/>
                    <a:lstStyle/>
                    <a:p>
                      <a:r>
                        <a:rPr lang="en-IN">
                          <a:latin typeface="Gill Sans MT" panose="020B0502020104020203" pitchFamily="34" charset="0"/>
                        </a:rPr>
                        <a:t>          Framework </a:t>
                      </a:r>
                      <a:endParaRPr lang="en-US">
                        <a:latin typeface="Gill Sans MT" panose="020B0502020104020203" pitchFamily="34" charset="0"/>
                      </a:endParaRPr>
                    </a:p>
                  </a:txBody>
                  <a:tcPr/>
                </a:tc>
                <a:tc>
                  <a:txBody>
                    <a:bodyPr/>
                    <a:lstStyle/>
                    <a:p>
                      <a:r>
                        <a:rPr lang="en-IN" dirty="0">
                          <a:latin typeface="Gill Sans MT" panose="020B0502020104020203" pitchFamily="34" charset="0"/>
                        </a:rPr>
                        <a:t>       Visual Studio</a:t>
                      </a:r>
                      <a:r>
                        <a:rPr lang="en-US" altLang="en-IN" dirty="0">
                          <a:latin typeface="Gill Sans MT" panose="020B0502020104020203" pitchFamily="34" charset="0"/>
                        </a:rPr>
                        <a:t> Code</a:t>
                      </a:r>
                      <a:endParaRPr lang="en-US" altLang="en-IN" dirty="0">
                        <a:latin typeface="Gill Sans MT" panose="020B0502020104020203" pitchFamily="34" charset="0"/>
                      </a:endParaRPr>
                    </a:p>
                  </a:txBody>
                  <a:tcPr/>
                </a:tc>
              </a:tr>
              <a:tr h="251916">
                <a:tc>
                  <a:txBody>
                    <a:bodyPr/>
                    <a:lstStyle/>
                    <a:p>
                      <a:endParaRPr lang="en-US">
                        <a:latin typeface="Gill Sans MT" panose="020B0502020104020203" pitchFamily="34" charset="0"/>
                      </a:endParaRPr>
                    </a:p>
                  </a:txBody>
                  <a:tcPr/>
                </a:tc>
                <a:tc>
                  <a:txBody>
                    <a:bodyPr/>
                    <a:lstStyle/>
                    <a:p>
                      <a:endParaRPr lang="en-US">
                        <a:latin typeface="Gill Sans MT" panose="020B0502020104020203" pitchFamily="34" charset="0"/>
                      </a:endParaRPr>
                    </a:p>
                  </a:txBody>
                  <a:tcPr/>
                </a:tc>
              </a:tr>
              <a:tr h="440852">
                <a:tc>
                  <a:txBody>
                    <a:bodyPr/>
                    <a:lstStyle/>
                    <a:p>
                      <a:r>
                        <a:rPr lang="en-IN">
                          <a:latin typeface="Gill Sans MT" panose="020B0502020104020203" pitchFamily="34" charset="0"/>
                        </a:rPr>
                        <a:t>   Client side technologies</a:t>
                      </a:r>
                      <a:endParaRPr lang="en-US">
                        <a:latin typeface="Gill Sans MT" panose="020B0502020104020203" pitchFamily="34" charset="0"/>
                      </a:endParaRPr>
                    </a:p>
                  </a:txBody>
                  <a:tcPr/>
                </a:tc>
                <a:tc>
                  <a:txBody>
                    <a:bodyPr/>
                    <a:lstStyle/>
                    <a:p>
                      <a:r>
                        <a:rPr lang="en-IN" dirty="0" smtClean="0">
                          <a:latin typeface="Gill Sans MT" panose="020B0502020104020203" pitchFamily="34" charset="0"/>
                        </a:rPr>
                        <a:t>HTML</a:t>
                      </a:r>
                      <a:r>
                        <a:rPr lang="en-IN" dirty="0">
                          <a:latin typeface="Gill Sans MT" panose="020B0502020104020203" pitchFamily="34" charset="0"/>
                        </a:rPr>
                        <a:t>, </a:t>
                      </a:r>
                      <a:r>
                        <a:rPr lang="en-IN" dirty="0" err="1">
                          <a:latin typeface="Gill Sans MT" panose="020B0502020104020203" pitchFamily="34" charset="0"/>
                        </a:rPr>
                        <a:t>css</a:t>
                      </a:r>
                      <a:r>
                        <a:rPr lang="en-IN" dirty="0">
                          <a:latin typeface="Gill Sans MT" panose="020B0502020104020203" pitchFamily="34" charset="0"/>
                        </a:rPr>
                        <a:t>, </a:t>
                      </a:r>
                      <a:r>
                        <a:rPr lang="en-IN" dirty="0" err="1">
                          <a:latin typeface="Gill Sans MT" panose="020B0502020104020203" pitchFamily="34" charset="0"/>
                        </a:rPr>
                        <a:t>php</a:t>
                      </a:r>
                      <a:r>
                        <a:rPr lang="en-IN" dirty="0">
                          <a:latin typeface="Gill Sans MT" panose="020B0502020104020203" pitchFamily="34" charset="0"/>
                        </a:rPr>
                        <a:t>, JavaScript</a:t>
                      </a:r>
                      <a:endParaRPr lang="en-US" dirty="0">
                        <a:latin typeface="Gill Sans MT" panose="020B0502020104020203" pitchFamily="34" charset="0"/>
                      </a:endParaRPr>
                    </a:p>
                  </a:txBody>
                  <a:tcPr/>
                </a:tc>
              </a:tr>
              <a:tr h="251916">
                <a:tc>
                  <a:txBody>
                    <a:bodyPr/>
                    <a:lstStyle/>
                    <a:p>
                      <a:r>
                        <a:rPr lang="en-IN">
                          <a:latin typeface="Gill Sans MT" panose="020B0502020104020203" pitchFamily="34" charset="0"/>
                        </a:rPr>
                        <a:t>    </a:t>
                      </a:r>
                      <a:endParaRPr lang="en-US">
                        <a:latin typeface="Gill Sans MT" panose="020B0502020104020203" pitchFamily="34" charset="0"/>
                      </a:endParaRPr>
                    </a:p>
                  </a:txBody>
                  <a:tcPr/>
                </a:tc>
                <a:tc>
                  <a:txBody>
                    <a:bodyPr/>
                    <a:lstStyle/>
                    <a:p>
                      <a:endParaRPr lang="en-US" dirty="0">
                        <a:latin typeface="Gill Sans MT" panose="020B0502020104020203" pitchFamily="34" charset="0"/>
                      </a:endParaRPr>
                    </a:p>
                  </a:txBody>
                  <a:tcPr/>
                </a:tc>
              </a:tr>
              <a:tr h="440852">
                <a:tc>
                  <a:txBody>
                    <a:bodyPr/>
                    <a:lstStyle/>
                    <a:p>
                      <a:r>
                        <a:rPr lang="en-IN">
                          <a:latin typeface="Gill Sans MT" panose="020B0502020104020203" pitchFamily="34" charset="0"/>
                        </a:rPr>
                        <a:t>  Server side technologies</a:t>
                      </a:r>
                      <a:endParaRPr lang="en-US">
                        <a:latin typeface="Gill Sans MT" panose="020B0502020104020203" pitchFamily="34" charset="0"/>
                      </a:endParaRPr>
                    </a:p>
                  </a:txBody>
                  <a:tcPr/>
                </a:tc>
                <a:tc>
                  <a:txBody>
                    <a:bodyPr/>
                    <a:lstStyle/>
                    <a:p>
                      <a:r>
                        <a:rPr lang="en-IN">
                          <a:latin typeface="Gill Sans MT" panose="020B0502020104020203" pitchFamily="34" charset="0"/>
                        </a:rPr>
                        <a:t>       Xampp</a:t>
                      </a:r>
                      <a:endParaRPr lang="en-IN">
                        <a:latin typeface="Gill Sans MT" panose="020B0502020104020203" pitchFamily="34" charset="0"/>
                      </a:endParaRPr>
                    </a:p>
                  </a:txBody>
                  <a:tcPr/>
                </a:tc>
              </a:tr>
              <a:tr h="251916">
                <a:tc>
                  <a:txBody>
                    <a:bodyPr/>
                    <a:lstStyle/>
                    <a:p>
                      <a:endParaRPr lang="en-US">
                        <a:latin typeface="Gill Sans MT" panose="020B0502020104020203" pitchFamily="34" charset="0"/>
                      </a:endParaRPr>
                    </a:p>
                  </a:txBody>
                  <a:tcPr/>
                </a:tc>
                <a:tc>
                  <a:txBody>
                    <a:bodyPr/>
                    <a:lstStyle/>
                    <a:p>
                      <a:endParaRPr lang="en-US">
                        <a:latin typeface="Gill Sans MT" panose="020B0502020104020203" pitchFamily="34" charset="0"/>
                      </a:endParaRPr>
                    </a:p>
                  </a:txBody>
                  <a:tcPr/>
                </a:tc>
              </a:tr>
              <a:tr h="251916">
                <a:tc>
                  <a:txBody>
                    <a:bodyPr/>
                    <a:lstStyle/>
                    <a:p>
                      <a:r>
                        <a:rPr lang="en-IN">
                          <a:latin typeface="Gill Sans MT" panose="020B0502020104020203" pitchFamily="34" charset="0"/>
                        </a:rPr>
                        <a:t>           Database</a:t>
                      </a:r>
                      <a:endParaRPr lang="en-US">
                        <a:latin typeface="Gill Sans MT" panose="020B0502020104020203" pitchFamily="34" charset="0"/>
                      </a:endParaRPr>
                    </a:p>
                  </a:txBody>
                  <a:tcPr/>
                </a:tc>
                <a:tc>
                  <a:txBody>
                    <a:bodyPr/>
                    <a:lstStyle/>
                    <a:p>
                      <a:r>
                        <a:rPr lang="en-IN">
                          <a:latin typeface="Gill Sans MT" panose="020B0502020104020203" pitchFamily="34" charset="0"/>
                        </a:rPr>
                        <a:t>       Mysql</a:t>
                      </a:r>
                      <a:endParaRPr lang="en-US">
                        <a:latin typeface="Gill Sans MT" panose="020B0502020104020203" pitchFamily="34" charset="0"/>
                      </a:endParaRPr>
                    </a:p>
                  </a:txBody>
                  <a:tcPr/>
                </a:tc>
              </a:tr>
              <a:tr h="251916">
                <a:tc>
                  <a:txBody>
                    <a:bodyPr/>
                    <a:lstStyle/>
                    <a:p>
                      <a:endParaRPr lang="en-US">
                        <a:latin typeface="Gill Sans MT" panose="020B0502020104020203" pitchFamily="34" charset="0"/>
                      </a:endParaRPr>
                    </a:p>
                  </a:txBody>
                  <a:tcPr/>
                </a:tc>
                <a:tc>
                  <a:txBody>
                    <a:bodyPr/>
                    <a:lstStyle/>
                    <a:p>
                      <a:endParaRPr lang="en-US">
                        <a:latin typeface="Gill Sans MT" panose="020B0502020104020203" pitchFamily="34" charset="0"/>
                      </a:endParaRPr>
                    </a:p>
                  </a:txBody>
                  <a:tcPr/>
                </a:tc>
              </a:tr>
              <a:tr h="440852">
                <a:tc>
                  <a:txBody>
                    <a:bodyPr/>
                    <a:lstStyle/>
                    <a:p>
                      <a:r>
                        <a:rPr lang="en-IN">
                          <a:latin typeface="Gill Sans MT" panose="020B0502020104020203" pitchFamily="34" charset="0"/>
                        </a:rPr>
                        <a:t>         For Testing</a:t>
                      </a:r>
                      <a:endParaRPr lang="en-US">
                        <a:latin typeface="Gill Sans MT" panose="020B0502020104020203" pitchFamily="34" charset="0"/>
                      </a:endParaRPr>
                    </a:p>
                  </a:txBody>
                  <a:tcPr/>
                </a:tc>
                <a:tc>
                  <a:txBody>
                    <a:bodyPr/>
                    <a:lstStyle/>
                    <a:p>
                      <a:r>
                        <a:rPr lang="en-IN" dirty="0" err="1">
                          <a:latin typeface="Gill Sans MT" panose="020B0502020104020203" pitchFamily="34" charset="0"/>
                        </a:rPr>
                        <a:t>Burpsuite</a:t>
                      </a:r>
                      <a:r>
                        <a:rPr lang="en-IN" dirty="0">
                          <a:latin typeface="Gill Sans MT" panose="020B0502020104020203" pitchFamily="34" charset="0"/>
                        </a:rPr>
                        <a:t> tool and DVWA </a:t>
                      </a:r>
                      <a:r>
                        <a:rPr lang="en-IN" dirty="0" err="1">
                          <a:latin typeface="Gill Sans MT" panose="020B0502020104020203" pitchFamily="34" charset="0"/>
                        </a:rPr>
                        <a:t>Metasploit</a:t>
                      </a:r>
                      <a:endParaRPr lang="en-US" dirty="0">
                        <a:latin typeface="Gill Sans MT" panose="020B0502020104020203" pitchFamily="34" charset="0"/>
                      </a:endParaRPr>
                    </a:p>
                  </a:txBody>
                  <a:tcPr/>
                </a:tc>
              </a:tr>
            </a:tbl>
          </a:graphicData>
        </a:graphic>
      </p:graphicFrame>
      <p:graphicFrame>
        <p:nvGraphicFramePr>
          <p:cNvPr id="6" name="Table 4"/>
          <p:cNvGraphicFramePr>
            <a:graphicFrameLocks noGrp="1"/>
          </p:cNvGraphicFramePr>
          <p:nvPr>
            <p:ph idx="1"/>
          </p:nvPr>
        </p:nvGraphicFramePr>
        <p:xfrm>
          <a:off x="6645891" y="1255533"/>
          <a:ext cx="5393708" cy="2806922"/>
        </p:xfrm>
        <a:graphic>
          <a:graphicData uri="http://schemas.openxmlformats.org/drawingml/2006/table">
            <a:tbl>
              <a:tblPr firstRow="1" bandRow="1">
                <a:tableStyleId>{5C22544A-7EE6-4342-B048-85BDC9FD1C3A}</a:tableStyleId>
              </a:tblPr>
              <a:tblGrid>
                <a:gridCol w="2696854"/>
                <a:gridCol w="2696854"/>
              </a:tblGrid>
              <a:tr h="788664">
                <a:tc>
                  <a:txBody>
                    <a:bodyPr/>
                    <a:lstStyle/>
                    <a:p>
                      <a:r>
                        <a:rPr lang="en-IN" dirty="0">
                          <a:latin typeface="Gill Sans MT" panose="020B0502020104020203" pitchFamily="34" charset="0"/>
                        </a:rPr>
                        <a:t>         Processor type</a:t>
                      </a:r>
                      <a:endParaRPr lang="en-US" dirty="0">
                        <a:latin typeface="Gill Sans MT" panose="020B0502020104020203" pitchFamily="34" charset="0"/>
                      </a:endParaRPr>
                    </a:p>
                  </a:txBody>
                  <a:tcPr/>
                </a:tc>
                <a:tc>
                  <a:txBody>
                    <a:bodyPr/>
                    <a:lstStyle/>
                    <a:p>
                      <a:r>
                        <a:rPr lang="en-IN" dirty="0">
                          <a:latin typeface="Gill Sans MT" panose="020B0502020104020203" pitchFamily="34" charset="0"/>
                        </a:rPr>
                        <a:t>Intel core i3 Or higher</a:t>
                      </a:r>
                      <a:endParaRPr lang="en-US" dirty="0">
                        <a:latin typeface="Gill Sans MT" panose="020B0502020104020203" pitchFamily="34" charset="0"/>
                      </a:endParaRPr>
                    </a:p>
                  </a:txBody>
                  <a:tcPr/>
                </a:tc>
              </a:tr>
              <a:tr h="480548">
                <a:tc>
                  <a:txBody>
                    <a:bodyPr/>
                    <a:lstStyle/>
                    <a:p>
                      <a:pPr algn="l"/>
                      <a:r>
                        <a:rPr lang="en-US" altLang="en-IN">
                          <a:latin typeface="Gill Sans MT" panose="020B0502020104020203" pitchFamily="34" charset="0"/>
                        </a:rPr>
                        <a:t>            </a:t>
                      </a:r>
                      <a:r>
                        <a:rPr lang="en-IN">
                          <a:latin typeface="Gill Sans MT" panose="020B0502020104020203" pitchFamily="34" charset="0"/>
                        </a:rPr>
                        <a:t>R</a:t>
                      </a:r>
                      <a:r>
                        <a:rPr lang="en-US" altLang="en-IN">
                          <a:latin typeface="Gill Sans MT" panose="020B0502020104020203" pitchFamily="34" charset="0"/>
                        </a:rPr>
                        <a:t>AM</a:t>
                      </a:r>
                      <a:endParaRPr lang="en-US" altLang="en-IN">
                        <a:latin typeface="Gill Sans MT" panose="020B0502020104020203" pitchFamily="34" charset="0"/>
                      </a:endParaRPr>
                    </a:p>
                  </a:txBody>
                  <a:tcPr/>
                </a:tc>
                <a:tc>
                  <a:txBody>
                    <a:bodyPr/>
                    <a:lstStyle/>
                    <a:p>
                      <a:r>
                        <a:rPr lang="en-IN" dirty="0">
                          <a:latin typeface="Gill Sans MT" panose="020B0502020104020203" pitchFamily="34" charset="0"/>
                        </a:rPr>
                        <a:t>   </a:t>
                      </a:r>
                      <a:r>
                        <a:rPr lang="en-US" altLang="en-IN" dirty="0">
                          <a:latin typeface="Gill Sans MT" panose="020B0502020104020203" pitchFamily="34" charset="0"/>
                        </a:rPr>
                        <a:t>minimum</a:t>
                      </a:r>
                      <a:r>
                        <a:rPr lang="en-IN" dirty="0">
                          <a:latin typeface="Gill Sans MT" panose="020B0502020104020203" pitchFamily="34" charset="0"/>
                        </a:rPr>
                        <a:t> </a:t>
                      </a:r>
                      <a:r>
                        <a:rPr lang="en-US" altLang="en-IN" dirty="0">
                          <a:latin typeface="Gill Sans MT" panose="020B0502020104020203" pitchFamily="34" charset="0"/>
                        </a:rPr>
                        <a:t>4 </a:t>
                      </a:r>
                      <a:r>
                        <a:rPr lang="en-IN" dirty="0">
                          <a:latin typeface="Gill Sans MT" panose="020B0502020104020203" pitchFamily="34" charset="0"/>
                        </a:rPr>
                        <a:t>GB </a:t>
                      </a:r>
                      <a:endParaRPr lang="en-US" dirty="0">
                        <a:latin typeface="Gill Sans MT" panose="020B0502020104020203" pitchFamily="34" charset="0"/>
                      </a:endParaRPr>
                    </a:p>
                  </a:txBody>
                  <a:tcPr/>
                </a:tc>
              </a:tr>
              <a:tr h="251674">
                <a:tc>
                  <a:txBody>
                    <a:bodyPr/>
                    <a:lstStyle/>
                    <a:p>
                      <a:endParaRPr lang="en-US" dirty="0">
                        <a:latin typeface="Gill Sans MT" panose="020B0502020104020203" pitchFamily="34" charset="0"/>
                      </a:endParaRPr>
                    </a:p>
                  </a:txBody>
                  <a:tcPr/>
                </a:tc>
                <a:tc>
                  <a:txBody>
                    <a:bodyPr/>
                    <a:lstStyle/>
                    <a:p>
                      <a:endParaRPr lang="en-US" dirty="0">
                        <a:latin typeface="Gill Sans MT" panose="020B0502020104020203" pitchFamily="34" charset="0"/>
                      </a:endParaRPr>
                    </a:p>
                  </a:txBody>
                  <a:tcPr/>
                </a:tc>
              </a:tr>
              <a:tr h="440430">
                <a:tc>
                  <a:txBody>
                    <a:bodyPr/>
                    <a:lstStyle/>
                    <a:p>
                      <a:pPr algn="l"/>
                      <a:r>
                        <a:rPr lang="en-IN">
                          <a:latin typeface="Gill Sans MT" panose="020B0502020104020203" pitchFamily="34" charset="0"/>
                        </a:rPr>
                        <a:t>           S</a:t>
                      </a:r>
                      <a:r>
                        <a:rPr lang="en-US" altLang="en-IN">
                          <a:latin typeface="Gill Sans MT" panose="020B0502020104020203" pitchFamily="34" charset="0"/>
                        </a:rPr>
                        <a:t>torage</a:t>
                      </a:r>
                      <a:endParaRPr lang="en-US" altLang="en-IN">
                        <a:latin typeface="Gill Sans MT" panose="020B0502020104020203" pitchFamily="34" charset="0"/>
                      </a:endParaRPr>
                    </a:p>
                  </a:txBody>
                  <a:tcPr/>
                </a:tc>
                <a:tc>
                  <a:txBody>
                    <a:bodyPr/>
                    <a:lstStyle/>
                    <a:p>
                      <a:r>
                        <a:rPr lang="en-IN">
                          <a:latin typeface="Gill Sans MT" panose="020B0502020104020203" pitchFamily="34" charset="0"/>
                        </a:rPr>
                        <a:t>256 GB(Recommended) </a:t>
                      </a:r>
                      <a:endParaRPr lang="en-US">
                        <a:latin typeface="Gill Sans MT" panose="020B0502020104020203" pitchFamily="34" charset="0"/>
                      </a:endParaRPr>
                    </a:p>
                  </a:txBody>
                  <a:tcPr/>
                </a:tc>
              </a:tr>
              <a:tr h="251674">
                <a:tc>
                  <a:txBody>
                    <a:bodyPr/>
                    <a:lstStyle/>
                    <a:p>
                      <a:r>
                        <a:rPr lang="en-IN">
                          <a:latin typeface="Gill Sans MT" panose="020B0502020104020203" pitchFamily="34" charset="0"/>
                        </a:rPr>
                        <a:t>    </a:t>
                      </a:r>
                      <a:endParaRPr lang="en-US">
                        <a:latin typeface="Gill Sans MT" panose="020B0502020104020203" pitchFamily="34" charset="0"/>
                      </a:endParaRPr>
                    </a:p>
                  </a:txBody>
                  <a:tcPr/>
                </a:tc>
                <a:tc>
                  <a:txBody>
                    <a:bodyPr/>
                    <a:lstStyle/>
                    <a:p>
                      <a:endParaRPr lang="en-US">
                        <a:latin typeface="Gill Sans MT" panose="020B0502020104020203" pitchFamily="34" charset="0"/>
                      </a:endParaRPr>
                    </a:p>
                  </a:txBody>
                  <a:tcPr/>
                </a:tc>
              </a:tr>
              <a:tr h="251674">
                <a:tc>
                  <a:txBody>
                    <a:bodyPr/>
                    <a:lstStyle/>
                    <a:p>
                      <a:pPr algn="ctr"/>
                      <a:r>
                        <a:rPr lang="en-IN">
                          <a:latin typeface="Gill Sans MT" panose="020B0502020104020203" pitchFamily="34" charset="0"/>
                        </a:rPr>
                        <a:t> Processor speed</a:t>
                      </a:r>
                      <a:endParaRPr lang="en-US">
                        <a:latin typeface="Gill Sans MT" panose="020B0502020104020203" pitchFamily="34" charset="0"/>
                      </a:endParaRPr>
                    </a:p>
                  </a:txBody>
                  <a:tcPr/>
                </a:tc>
                <a:tc>
                  <a:txBody>
                    <a:bodyPr/>
                    <a:lstStyle/>
                    <a:p>
                      <a:r>
                        <a:rPr lang="en-IN" dirty="0">
                          <a:latin typeface="Gill Sans MT" panose="020B0502020104020203" pitchFamily="34" charset="0"/>
                        </a:rPr>
                        <a:t>        </a:t>
                      </a:r>
                      <a:r>
                        <a:rPr lang="en-US" altLang="en-IN" dirty="0">
                          <a:latin typeface="Gill Sans MT" panose="020B0502020104020203" pitchFamily="34" charset="0"/>
                        </a:rPr>
                        <a:t>8</a:t>
                      </a:r>
                      <a:r>
                        <a:rPr lang="en-IN" dirty="0">
                          <a:latin typeface="Gill Sans MT" panose="020B0502020104020203" pitchFamily="34" charset="0"/>
                        </a:rPr>
                        <a:t>G</a:t>
                      </a:r>
                      <a:r>
                        <a:rPr lang="en-US" altLang="en-IN" dirty="0">
                          <a:latin typeface="Gill Sans MT" panose="020B0502020104020203" pitchFamily="34" charset="0"/>
                        </a:rPr>
                        <a:t>Hz</a:t>
                      </a:r>
                      <a:r>
                        <a:rPr lang="en-IN" dirty="0">
                          <a:latin typeface="Gill Sans MT" panose="020B0502020104020203" pitchFamily="34" charset="0"/>
                        </a:rPr>
                        <a:t> Or higher</a:t>
                      </a:r>
                      <a:endParaRPr lang="en-IN" dirty="0">
                        <a:latin typeface="Gill Sans MT" panose="020B0502020104020203" pitchFamily="34" charset="0"/>
                      </a:endParaRPr>
                    </a:p>
                  </a:txBody>
                  <a:tcPr/>
                </a:tc>
              </a:tr>
            </a:tbl>
          </a:graphicData>
        </a:graphic>
      </p:graphicFrame>
      <p:sp>
        <p:nvSpPr>
          <p:cNvPr id="7" name="Title 1"/>
          <p:cNvSpPr txBox="1"/>
          <p:nvPr/>
        </p:nvSpPr>
        <p:spPr>
          <a:xfrm rot="10800000" flipV="1">
            <a:off x="840343" y="297872"/>
            <a:ext cx="4433455" cy="590515"/>
          </a:xfrm>
          <a:prstGeom prst="rect">
            <a:avLst/>
          </a:prstGeom>
        </p:spPr>
        <p:txBody>
          <a:bodyPr vert="horz" lIns="91440" tIns="45720" rIns="91440" bIns="45720" rtlCol="0" anchor="b">
            <a:normAutofit fontScale="975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IN" sz="2800" b="1" dirty="0" smtClean="0">
                <a:latin typeface="Gill Sans MT" panose="020B0502020104020203" pitchFamily="34" charset="0"/>
              </a:rPr>
              <a:t>Software Requirements</a:t>
            </a:r>
            <a:endParaRPr lang="en-US" sz="2800" b="1" dirty="0">
              <a:latin typeface="Gill Sans MT" panose="020B0502020104020203" pitchFamily="34" charset="0"/>
            </a:endParaRPr>
          </a:p>
        </p:txBody>
      </p:sp>
      <p:sp>
        <p:nvSpPr>
          <p:cNvPr id="8" name="Title 1"/>
          <p:cNvSpPr txBox="1"/>
          <p:nvPr/>
        </p:nvSpPr>
        <p:spPr>
          <a:xfrm rot="10800000" flipV="1">
            <a:off x="6975763" y="320351"/>
            <a:ext cx="4733964" cy="568037"/>
          </a:xfrm>
          <a:prstGeom prst="rect">
            <a:avLst/>
          </a:prstGeom>
        </p:spPr>
        <p:txBody>
          <a:bodyPr vert="horz" lIns="91440" tIns="45720" rIns="91440" bIns="45720" rtlCol="0" anchor="b">
            <a:normAutofit fontScale="975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IN" sz="2400" b="1" dirty="0" smtClean="0">
                <a:latin typeface="Gill Sans MT" panose="020B0502020104020203" pitchFamily="34" charset="0"/>
              </a:rPr>
              <a:t>Hardware  Requirements</a:t>
            </a:r>
            <a:endParaRPr lang="en-US" sz="2400" b="1" dirty="0">
              <a:latin typeface="Gill Sans MT" panose="020B0502020104020203" pitchFamily="34" charset="0"/>
            </a:endParaRPr>
          </a:p>
        </p:txBody>
      </p:sp>
      <p:cxnSp>
        <p:nvCxnSpPr>
          <p:cNvPr id="9" name="Straight Connector 8"/>
          <p:cNvCxnSpPr/>
          <p:nvPr/>
        </p:nvCxnSpPr>
        <p:spPr>
          <a:xfrm>
            <a:off x="6481782" y="154513"/>
            <a:ext cx="0" cy="63592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029" y="-277696"/>
            <a:ext cx="10325000" cy="1442463"/>
          </a:xfrm>
        </p:spPr>
        <p:txBody>
          <a:bodyPr>
            <a:normAutofit fontScale="90000"/>
          </a:bodyPr>
          <a:lstStyle/>
          <a:p>
            <a:r>
              <a:rPr lang="en-IN" sz="2700" dirty="0">
                <a:latin typeface="Gill Sans MT" panose="020B0502020104020203" pitchFamily="34" charset="0"/>
              </a:rPr>
              <a:t>How does Online voting System works? (flow chart) basic working of it’s website</a:t>
            </a:r>
            <a:br>
              <a:rPr lang="en-IN" dirty="0">
                <a:latin typeface="Gill Sans MT" panose="020B0502020104020203" pitchFamily="34" charset="0"/>
              </a:rPr>
            </a:br>
            <a:endParaRPr lang="en-IN" dirty="0"/>
          </a:p>
        </p:txBody>
      </p:sp>
      <p:pic>
        <p:nvPicPr>
          <p:cNvPr id="5" name="Content Placeholder 4" descr="Diagram"/>
          <p:cNvPicPr>
            <a:picLocks noChangeAspect="1"/>
          </p:cNvPicPr>
          <p:nvPr>
            <p:ph idx="1"/>
          </p:nvPr>
        </p:nvPicPr>
        <p:blipFill>
          <a:blip r:embed="rId1"/>
          <a:stretch>
            <a:fillRect/>
          </a:stretch>
        </p:blipFill>
        <p:spPr>
          <a:xfrm>
            <a:off x="-589915" y="685800"/>
            <a:ext cx="12877800" cy="65265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0880" y="210185"/>
            <a:ext cx="8023225" cy="961390"/>
          </a:xfrm>
        </p:spPr>
        <p:txBody>
          <a:bodyPr/>
          <a:p>
            <a:r>
              <a:rPr lang="en-US" sz="3600"/>
              <a:t>User View</a:t>
            </a:r>
            <a:endParaRPr lang="en-US" sz="3600"/>
          </a:p>
        </p:txBody>
      </p:sp>
      <p:pic>
        <p:nvPicPr>
          <p:cNvPr id="4" name="Picture 1"/>
          <p:cNvPicPr>
            <a:picLocks noChangeAspect="1"/>
          </p:cNvPicPr>
          <p:nvPr>
            <p:ph idx="1"/>
          </p:nvPr>
        </p:nvPicPr>
        <p:blipFill>
          <a:blip r:embed="rId1"/>
          <a:srcRect b="4342"/>
          <a:stretch>
            <a:fillRect/>
          </a:stretch>
        </p:blipFill>
        <p:spPr>
          <a:xfrm>
            <a:off x="1867535" y="1379220"/>
            <a:ext cx="8330565" cy="44951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6875" y="249555"/>
            <a:ext cx="10325100" cy="1057275"/>
          </a:xfrm>
        </p:spPr>
        <p:txBody>
          <a:bodyPr/>
          <a:p>
            <a:r>
              <a:rPr lang="en-US" sz="3600"/>
              <a:t>User Dashbord Voting View</a:t>
            </a:r>
            <a:endParaRPr lang="en-US" sz="3600"/>
          </a:p>
        </p:txBody>
      </p:sp>
      <p:pic>
        <p:nvPicPr>
          <p:cNvPr id="4" name="Picture 2"/>
          <p:cNvPicPr>
            <a:picLocks noChangeAspect="1"/>
          </p:cNvPicPr>
          <p:nvPr>
            <p:ph idx="1"/>
          </p:nvPr>
        </p:nvPicPr>
        <p:blipFill>
          <a:blip r:embed="rId1"/>
          <a:srcRect b="3750"/>
          <a:stretch>
            <a:fillRect/>
          </a:stretch>
        </p:blipFill>
        <p:spPr>
          <a:xfrm>
            <a:off x="1724660" y="1550035"/>
            <a:ext cx="8256905" cy="50444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7035" y="276225"/>
            <a:ext cx="10325100" cy="936625"/>
          </a:xfrm>
        </p:spPr>
        <p:txBody>
          <a:bodyPr/>
          <a:p>
            <a:r>
              <a:rPr lang="en-US" sz="3600"/>
              <a:t>Admin Login Panel:</a:t>
            </a:r>
            <a:endParaRPr lang="en-US" sz="3600"/>
          </a:p>
        </p:txBody>
      </p:sp>
      <p:pic>
        <p:nvPicPr>
          <p:cNvPr id="4" name="Content Placeholder 3"/>
          <p:cNvPicPr>
            <a:picLocks noChangeAspect="1"/>
          </p:cNvPicPr>
          <p:nvPr>
            <p:ph idx="1"/>
          </p:nvPr>
        </p:nvPicPr>
        <p:blipFill>
          <a:blip r:embed="rId1"/>
          <a:srcRect b="3552"/>
          <a:stretch>
            <a:fillRect/>
          </a:stretch>
        </p:blipFill>
        <p:spPr>
          <a:xfrm>
            <a:off x="1714500" y="1755775"/>
            <a:ext cx="8763635" cy="46818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7035" y="396240"/>
            <a:ext cx="10325100" cy="955675"/>
          </a:xfrm>
        </p:spPr>
        <p:txBody>
          <a:bodyPr/>
          <a:p>
            <a:r>
              <a:rPr lang="en-US" sz="3600"/>
              <a:t>Admin Dashboard View:</a:t>
            </a:r>
            <a:endParaRPr lang="en-US" sz="3600"/>
          </a:p>
        </p:txBody>
      </p:sp>
      <p:pic>
        <p:nvPicPr>
          <p:cNvPr id="5" name="Content Placeholder 4"/>
          <p:cNvPicPr>
            <a:picLocks noChangeAspect="1"/>
          </p:cNvPicPr>
          <p:nvPr>
            <p:ph idx="1"/>
          </p:nvPr>
        </p:nvPicPr>
        <p:blipFill>
          <a:blip r:embed="rId1"/>
          <a:srcRect b="4342"/>
          <a:stretch>
            <a:fillRect/>
          </a:stretch>
        </p:blipFill>
        <p:spPr>
          <a:xfrm>
            <a:off x="1810385" y="1797685"/>
            <a:ext cx="8571230" cy="4318635"/>
          </a:xfrm>
          <a:prstGeom prst="rect">
            <a:avLst/>
          </a:prstGeom>
          <a:noFill/>
          <a:ln>
            <a:noFill/>
          </a:ln>
        </p:spPr>
      </p:pic>
    </p:spTree>
  </p:cSld>
  <p:clrMapOvr>
    <a:masterClrMapping/>
  </p:clrMapOvr>
</p:sld>
</file>

<file path=ppt/theme/theme1.xml><?xml version="1.0" encoding="utf-8"?>
<a:theme xmlns:a="http://schemas.openxmlformats.org/drawingml/2006/main" name="CosineVTI">
  <a:themeElements>
    <a:clrScheme name="AnalogousFromDarkSeedLeftStep">
      <a:dk1>
        <a:srgbClr val="000000"/>
      </a:dk1>
      <a:lt1>
        <a:srgbClr val="FFFFFF"/>
      </a:lt1>
      <a:dk2>
        <a:srgbClr val="3C3122"/>
      </a:dk2>
      <a:lt2>
        <a:srgbClr val="E7E2E8"/>
      </a:lt2>
      <a:accent1>
        <a:srgbClr val="61B547"/>
      </a:accent1>
      <a:accent2>
        <a:srgbClr val="86AF3A"/>
      </a:accent2>
      <a:accent3>
        <a:srgbClr val="AAA343"/>
      </a:accent3>
      <a:accent4>
        <a:srgbClr val="B1783B"/>
      </a:accent4>
      <a:accent5>
        <a:srgbClr val="C3594D"/>
      </a:accent5>
      <a:accent6>
        <a:srgbClr val="B13B60"/>
      </a:accent6>
      <a:hlink>
        <a:srgbClr val="BF613F"/>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3330</Words>
  <Application>WPS Presentation</Application>
  <PresentationFormat>Widescreen</PresentationFormat>
  <Paragraphs>187</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Gill Sans MT</vt:lpstr>
      <vt:lpstr>Grandview</vt:lpstr>
      <vt:lpstr>Segoe Print</vt:lpstr>
      <vt:lpstr>Microsoft YaHei</vt:lpstr>
      <vt:lpstr>Arial Unicode MS</vt:lpstr>
      <vt:lpstr>Calibri</vt:lpstr>
      <vt:lpstr>Times New Roman</vt:lpstr>
      <vt:lpstr>CosineVTI</vt:lpstr>
      <vt:lpstr>PROJECT DEMO</vt:lpstr>
      <vt:lpstr>Website - Vulnerability Assessment Penetration Testing</vt:lpstr>
      <vt:lpstr>Introduction</vt:lpstr>
      <vt:lpstr>PowerPoint 演示文稿</vt:lpstr>
      <vt:lpstr>How does Online voting System works? (flow chart) basic working of it’s website </vt:lpstr>
      <vt:lpstr>The User View</vt:lpstr>
      <vt:lpstr>User Dashbord Voting View</vt:lpstr>
      <vt:lpstr>Admin Login Panel:</vt:lpstr>
      <vt:lpstr>Admin Dashboard View:</vt:lpstr>
      <vt:lpstr>Admin access control over voters:</vt:lpstr>
      <vt:lpstr>Test cases:</vt:lpstr>
      <vt:lpstr>Penetration testing </vt:lpstr>
      <vt:lpstr>PowerPoint 演示文稿</vt:lpstr>
      <vt:lpstr>PowerPoint 演示文稿</vt:lpstr>
      <vt:lpstr>PowerPoint 演示文稿</vt:lpstr>
      <vt:lpstr>DVWA BruteForce Attack</vt:lpstr>
      <vt:lpstr>DVWA Brute Force Attack</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dc:title>
  <dc:creator>fycs patkar</dc:creator>
  <cp:lastModifiedBy>google1579689386</cp:lastModifiedBy>
  <cp:revision>19</cp:revision>
  <dcterms:created xsi:type="dcterms:W3CDTF">2023-04-03T18:27:00Z</dcterms:created>
  <dcterms:modified xsi:type="dcterms:W3CDTF">2023-04-11T03:46:36Z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8848E3D6902F43EDBE906C084E76CB32</vt:lpwstr>
  </property>
  <property fmtid="{D5CDD505-2E9C-101B-9397-08002B2CF9AE}" pid="3" name="KSOProductBuildVer">
    <vt:lpwstr>1033-11.2.0.11516</vt:lpwstr>
  </property>
</Properties>
</file>