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1.png" ContentType="image/png"/>
  <Override PartName="/ppt/media/image4.png" ContentType="image/png"/>
  <Override PartName="/ppt/media/image12.png" ContentType="image/png"/>
  <Override PartName="/ppt/media/image6.jpeg" ContentType="image/jpeg"/>
  <Override PartName="/ppt/media/image3.png" ContentType="image/png"/>
  <Override PartName="/ppt/media/image2.png" ContentType="image/png"/>
  <Override PartName="/ppt/media/image1.png" ContentType="image/png"/>
  <Override PartName="/ppt/media/image5.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Linear Regression</a:t>
            </a:r>
            <a:endParaRPr b="0" lang="en-IN" sz="1800" spc="-1" strike="noStrike">
              <a:solidFill>
                <a:srgbClr val="000000"/>
              </a:solidFill>
              <a:uFill>
                <a:solidFill>
                  <a:srgbClr val="ffffff"/>
                </a:solidFill>
              </a:uFill>
              <a:latin typeface="Arial"/>
            </a:endParaRPr>
          </a:p>
        </p:txBody>
      </p:sp>
      <p:sp>
        <p:nvSpPr>
          <p:cNvPr id="73" name="CustomShape 2"/>
          <p:cNvSpPr/>
          <p:nvPr/>
        </p:nvSpPr>
        <p:spPr>
          <a:xfrm>
            <a:off x="1371600" y="3886200"/>
            <a:ext cx="6399720" cy="175140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2800" spc="-1" strike="noStrike">
                <a:solidFill>
                  <a:srgbClr val="000000"/>
                </a:solidFill>
                <a:uFill>
                  <a:solidFill>
                    <a:srgbClr val="ffffff"/>
                  </a:solidFill>
                </a:uFill>
                <a:latin typeface="Calibri"/>
                <a:ea typeface="DejaVu Sans"/>
              </a:rPr>
              <a:t>1. Coefficient of Determination or R-Squared (R2)</a:t>
            </a:r>
            <a:endParaRPr b="0" lang="en-IN" sz="1800" spc="-1" strike="noStrike">
              <a:solidFill>
                <a:srgbClr val="000000"/>
              </a:solidFill>
              <a:uFill>
                <a:solidFill>
                  <a:srgbClr val="ffffff"/>
                </a:solidFill>
              </a:uFill>
              <a:latin typeface="Arial"/>
            </a:endParaRPr>
          </a:p>
        </p:txBody>
      </p:sp>
      <p:sp>
        <p:nvSpPr>
          <p:cNvPr id="93" name="CustomShape 2"/>
          <p:cNvSpPr/>
          <p:nvPr/>
        </p:nvSpPr>
        <p:spPr>
          <a:xfrm>
            <a:off x="457200" y="1600200"/>
            <a:ext cx="8228520" cy="502812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It always ranges between 0 &amp; 1 . </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Overall, the higher the value of R-squared, the better the model fits the data.</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Mathematically it can be represented as,</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1" lang="en-IN" sz="3200" spc="-1" strike="noStrike">
                <a:solidFill>
                  <a:srgbClr val="000000"/>
                </a:solidFill>
                <a:uFill>
                  <a:solidFill>
                    <a:srgbClr val="ffffff"/>
                  </a:solidFill>
                </a:uFill>
                <a:latin typeface="Calibri"/>
                <a:ea typeface="DejaVu Sans"/>
              </a:rPr>
              <a:t>                   </a:t>
            </a:r>
            <a:r>
              <a:rPr b="1" lang="en-IN" sz="3200" spc="-1" strike="noStrike">
                <a:solidFill>
                  <a:srgbClr val="000000"/>
                </a:solidFill>
                <a:uFill>
                  <a:solidFill>
                    <a:srgbClr val="ffffff"/>
                  </a:solidFill>
                </a:uFill>
                <a:latin typeface="Calibri"/>
                <a:ea typeface="DejaVu Sans"/>
              </a:rPr>
              <a:t>R</a:t>
            </a:r>
            <a:r>
              <a:rPr b="1" lang="en-IN" sz="3200" spc="-1" strike="noStrike" baseline="30000">
                <a:solidFill>
                  <a:srgbClr val="000000"/>
                </a:solidFill>
                <a:uFill>
                  <a:solidFill>
                    <a:srgbClr val="ffffff"/>
                  </a:solidFill>
                </a:uFill>
                <a:latin typeface="Calibri"/>
                <a:ea typeface="DejaVu Sans"/>
              </a:rPr>
              <a:t>2</a:t>
            </a:r>
            <a:r>
              <a:rPr b="1" lang="en-IN" sz="3200" spc="-1" strike="noStrike">
                <a:solidFill>
                  <a:srgbClr val="000000"/>
                </a:solidFill>
                <a:uFill>
                  <a:solidFill>
                    <a:srgbClr val="ffffff"/>
                  </a:solidFill>
                </a:uFill>
                <a:latin typeface="Calibri"/>
                <a:ea typeface="DejaVu Sans"/>
              </a:rPr>
              <a:t> = 1 – ( RSS) </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Where </a:t>
            </a:r>
            <a:r>
              <a:rPr b="1" lang="en-IN" sz="2800" spc="-1" strike="noStrike">
                <a:solidFill>
                  <a:srgbClr val="000000"/>
                </a:solidFill>
                <a:uFill>
                  <a:solidFill>
                    <a:srgbClr val="ffffff"/>
                  </a:solidFill>
                </a:uFill>
                <a:latin typeface="Calibri"/>
                <a:ea typeface="DejaVu Sans"/>
              </a:rPr>
              <a:t>Residual sum of Squares (RSS)-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4" name="Picture 2" descr=""/>
          <p:cNvPicPr/>
          <p:nvPr/>
        </p:nvPicPr>
        <p:blipFill>
          <a:blip r:embed="rId1"/>
          <a:stretch/>
        </p:blipFill>
        <p:spPr>
          <a:xfrm>
            <a:off x="3345840" y="5760000"/>
            <a:ext cx="5246280" cy="10972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274680"/>
            <a:ext cx="8228520" cy="1141920"/>
          </a:xfrm>
          <a:prstGeom prst="rect">
            <a:avLst/>
          </a:prstGeom>
          <a:noFill/>
          <a:ln>
            <a:noFill/>
          </a:ln>
        </p:spPr>
        <p:style>
          <a:lnRef idx="0"/>
          <a:fillRef idx="0"/>
          <a:effectRef idx="0"/>
          <a:fontRef idx="minor"/>
        </p:style>
      </p:sp>
      <p:sp>
        <p:nvSpPr>
          <p:cNvPr id="9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The significance of R-squared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7" name="Picture 2" descr=""/>
          <p:cNvPicPr/>
          <p:nvPr/>
        </p:nvPicPr>
        <p:blipFill>
          <a:blip r:embed="rId1"/>
          <a:stretch/>
        </p:blipFill>
        <p:spPr>
          <a:xfrm>
            <a:off x="1219320" y="3429000"/>
            <a:ext cx="7700040" cy="20563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2 </a:t>
            </a:r>
            <a:r>
              <a:rPr b="1" lang="en-IN" sz="4400" spc="-1" strike="noStrike">
                <a:solidFill>
                  <a:srgbClr val="000000"/>
                </a:solidFill>
                <a:uFill>
                  <a:solidFill>
                    <a:srgbClr val="ffffff"/>
                  </a:solidFill>
                </a:uFill>
                <a:latin typeface="Calibri"/>
                <a:ea typeface="DejaVu Sans"/>
              </a:rPr>
              <a:t>Root Mean Squared Error(RMSE) </a:t>
            </a:r>
            <a:endParaRPr b="0" lang="en-IN" sz="1800" spc="-1" strike="noStrike">
              <a:solidFill>
                <a:srgbClr val="000000"/>
              </a:solidFill>
              <a:uFill>
                <a:solidFill>
                  <a:srgbClr val="ffffff"/>
                </a:solidFill>
              </a:uFill>
              <a:latin typeface="Arial"/>
            </a:endParaRPr>
          </a:p>
        </p:txBody>
      </p:sp>
      <p:sp>
        <p:nvSpPr>
          <p:cNvPr id="9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The </a:t>
            </a:r>
            <a:r>
              <a:rPr b="0" lang="en-IN" sz="3200" spc="-1" strike="noStrike">
                <a:solidFill>
                  <a:srgbClr val="ff0000"/>
                </a:solidFill>
                <a:uFill>
                  <a:solidFill>
                    <a:srgbClr val="ffffff"/>
                  </a:solidFill>
                </a:uFill>
                <a:latin typeface="Calibri"/>
                <a:ea typeface="DejaVu Sans"/>
              </a:rPr>
              <a:t>Root Mean Squared Error (RMSE) </a:t>
            </a:r>
            <a:r>
              <a:rPr b="0" lang="en-IN" sz="3200" spc="-1" strike="noStrike">
                <a:solidFill>
                  <a:srgbClr val="000000"/>
                </a:solidFill>
                <a:uFill>
                  <a:solidFill>
                    <a:srgbClr val="ffffff"/>
                  </a:solidFill>
                </a:uFill>
                <a:latin typeface="Calibri"/>
                <a:ea typeface="DejaVu Sans"/>
              </a:rPr>
              <a:t>is the square root of the variance of the residuals. It specifies the absolute fit of the model to the data.</a:t>
            </a:r>
            <a:endParaRPr b="0" lang="en-IN" sz="1800" spc="-1" strike="noStrike">
              <a:solidFill>
                <a:srgbClr val="000000"/>
              </a:solidFill>
              <a:uFill>
                <a:solidFill>
                  <a:srgbClr val="ffffff"/>
                </a:solidFill>
              </a:uFill>
              <a:latin typeface="Arial"/>
            </a:endParaRPr>
          </a:p>
        </p:txBody>
      </p:sp>
      <p:pic>
        <p:nvPicPr>
          <p:cNvPr id="100" name="Picture 2" descr=""/>
          <p:cNvPicPr/>
          <p:nvPr/>
        </p:nvPicPr>
        <p:blipFill>
          <a:blip r:embed="rId1"/>
          <a:stretch/>
        </p:blipFill>
        <p:spPr>
          <a:xfrm>
            <a:off x="304920" y="3813120"/>
            <a:ext cx="8457120" cy="15264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ea typeface="DejaVu Sans"/>
              </a:rPr>
              <a:t>Assumptions of Linear Regression</a:t>
            </a:r>
            <a:endParaRPr b="0" lang="en-IN" sz="1800" spc="-1" strike="noStrike">
              <a:solidFill>
                <a:srgbClr val="000000"/>
              </a:solidFill>
              <a:uFill>
                <a:solidFill>
                  <a:srgbClr val="ffffff"/>
                </a:solidFill>
              </a:uFill>
              <a:latin typeface="Arial"/>
            </a:endParaRPr>
          </a:p>
        </p:txBody>
      </p:sp>
      <p:sp>
        <p:nvSpPr>
          <p:cNvPr id="10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 </a:t>
            </a:r>
            <a:r>
              <a:rPr b="0" lang="en-IN" sz="2400" spc="-1" strike="noStrike">
                <a:solidFill>
                  <a:srgbClr val="000000"/>
                </a:solidFill>
                <a:uFill>
                  <a:solidFill>
                    <a:srgbClr val="ffffff"/>
                  </a:solidFill>
                </a:uFill>
                <a:latin typeface="Calibri"/>
                <a:ea typeface="DejaVu Sans"/>
              </a:rPr>
              <a:t>For successful regression analysis, it’s essential to validate the following assumptions.</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1" lang="en-IN" sz="2400" spc="-1" strike="noStrike" u="sng">
                <a:solidFill>
                  <a:srgbClr val="000000"/>
                </a:solidFill>
                <a:uFill>
                  <a:solidFill>
                    <a:srgbClr val="ffffff"/>
                  </a:solidFill>
                </a:uFill>
                <a:latin typeface="Calibri"/>
                <a:ea typeface="DejaVu Sans"/>
              </a:rPr>
              <a:t> </a:t>
            </a:r>
            <a:r>
              <a:rPr b="1" lang="en-IN" sz="2400" spc="-1" strike="noStrike" u="sng">
                <a:solidFill>
                  <a:srgbClr val="000000"/>
                </a:solidFill>
                <a:uFill>
                  <a:solidFill>
                    <a:srgbClr val="ffffff"/>
                  </a:solidFill>
                </a:uFill>
                <a:latin typeface="Calibri"/>
                <a:ea typeface="DejaVu Sans"/>
              </a:rPr>
              <a:t>1. Linearity of residuals</a:t>
            </a:r>
            <a:r>
              <a:rPr b="0" lang="en-IN" sz="2400" spc="-1" strike="noStrike" u="sng">
                <a:solidFill>
                  <a:srgbClr val="000000"/>
                </a:solidFill>
                <a:uFill>
                  <a:solidFill>
                    <a:srgbClr val="ffffff"/>
                  </a:solidFill>
                </a:uFill>
                <a:latin typeface="Calibri"/>
                <a:ea typeface="DejaVu Sans"/>
              </a:rPr>
              <a:t>:</a:t>
            </a:r>
            <a:r>
              <a:rPr b="0" lang="en-IN" sz="2400" spc="-1" strike="noStrike">
                <a:solidFill>
                  <a:srgbClr val="000000"/>
                </a:solidFill>
                <a:uFill>
                  <a:solidFill>
                    <a:srgbClr val="ffffff"/>
                  </a:solidFill>
                </a:uFill>
                <a:latin typeface="Calibri"/>
                <a:ea typeface="DejaVu Sans"/>
              </a:rPr>
              <a:t> There needs to be a linear relationship between the dependent variable and independent variable(s).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03" name="Picture 2" descr=""/>
          <p:cNvPicPr/>
          <p:nvPr/>
        </p:nvPicPr>
        <p:blipFill>
          <a:blip r:embed="rId1"/>
          <a:stretch/>
        </p:blipFill>
        <p:spPr>
          <a:xfrm>
            <a:off x="716400" y="3748680"/>
            <a:ext cx="8426520" cy="26510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ea typeface="DejaVu Sans"/>
              </a:rPr>
              <a:t>Assumptions of Linear Regression</a:t>
            </a:r>
            <a:endParaRPr b="0" lang="en-IN" sz="1800" spc="-1" strike="noStrike">
              <a:solidFill>
                <a:srgbClr val="000000"/>
              </a:solidFill>
              <a:uFill>
                <a:solidFill>
                  <a:srgbClr val="ffffff"/>
                </a:solidFill>
              </a:uFill>
              <a:latin typeface="Arial"/>
            </a:endParaRPr>
          </a:p>
        </p:txBody>
      </p:sp>
      <p:sp>
        <p:nvSpPr>
          <p:cNvPr id="10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i="1" lang="en-IN" sz="2400" spc="-1" strike="noStrike">
                <a:solidFill>
                  <a:srgbClr val="000000"/>
                </a:solidFill>
                <a:uFill>
                  <a:solidFill>
                    <a:srgbClr val="ffffff"/>
                  </a:solidFill>
                </a:uFill>
                <a:latin typeface="Calibri"/>
                <a:ea typeface="DejaVu Sans"/>
              </a:rPr>
              <a:t> </a:t>
            </a:r>
            <a:r>
              <a:rPr b="0" i="1" lang="en-IN" sz="2400" spc="-1" strike="noStrike">
                <a:solidFill>
                  <a:srgbClr val="000000"/>
                </a:solidFill>
                <a:uFill>
                  <a:solidFill>
                    <a:srgbClr val="ffffff"/>
                  </a:solidFill>
                </a:uFill>
                <a:latin typeface="Calibri"/>
                <a:ea typeface="DejaVu Sans"/>
              </a:rPr>
              <a:t>2. </a:t>
            </a:r>
            <a:r>
              <a:rPr b="1" lang="en-IN" sz="2400" spc="-1" strike="noStrike" u="sng">
                <a:solidFill>
                  <a:srgbClr val="000000"/>
                </a:solidFill>
                <a:uFill>
                  <a:solidFill>
                    <a:srgbClr val="ffffff"/>
                  </a:solidFill>
                </a:uFill>
                <a:latin typeface="Calibri"/>
                <a:ea typeface="DejaVu Sans"/>
              </a:rPr>
              <a:t>Independence of residuals: </a:t>
            </a:r>
            <a:r>
              <a:rPr b="0" lang="en-IN" sz="2400" spc="-1" strike="noStrike">
                <a:solidFill>
                  <a:srgbClr val="000000"/>
                </a:solidFill>
                <a:uFill>
                  <a:solidFill>
                    <a:srgbClr val="ffffff"/>
                  </a:solidFill>
                </a:uFill>
                <a:latin typeface="Calibri"/>
                <a:ea typeface="DejaVu Sans"/>
              </a:rPr>
              <a:t>The error terms should not be dependent on one another There should be no correlation between the residual terms. The absence of this phenomenon is known as </a:t>
            </a:r>
            <a:r>
              <a:rPr b="1" lang="en-IN" sz="2400" spc="-1" strike="noStrike">
                <a:solidFill>
                  <a:srgbClr val="000000"/>
                </a:solidFill>
                <a:uFill>
                  <a:solidFill>
                    <a:srgbClr val="ffffff"/>
                  </a:solidFill>
                </a:uFill>
                <a:latin typeface="Calibri"/>
                <a:ea typeface="DejaVu Sans"/>
              </a:rPr>
              <a:t>Autocorrelation.</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There should not be any visible patterns in the error terms.</a:t>
            </a:r>
            <a:endParaRPr b="0" lang="en-IN" sz="1800" spc="-1" strike="noStrike">
              <a:solidFill>
                <a:srgbClr val="000000"/>
              </a:solidFill>
              <a:uFill>
                <a:solidFill>
                  <a:srgbClr val="ffffff"/>
                </a:solidFill>
              </a:uFill>
              <a:latin typeface="Arial"/>
            </a:endParaRPr>
          </a:p>
        </p:txBody>
      </p:sp>
      <p:pic>
        <p:nvPicPr>
          <p:cNvPr id="106" name="Picture 2" descr=""/>
          <p:cNvPicPr/>
          <p:nvPr/>
        </p:nvPicPr>
        <p:blipFill>
          <a:blip r:embed="rId1"/>
          <a:stretch/>
        </p:blipFill>
        <p:spPr>
          <a:xfrm>
            <a:off x="288000" y="4248000"/>
            <a:ext cx="8380800" cy="25938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ea typeface="DejaVu Sans"/>
              </a:rPr>
              <a:t>Assumptions of Linear Regression</a:t>
            </a:r>
            <a:endParaRPr b="0" lang="en-IN" sz="1800" spc="-1" strike="noStrike">
              <a:solidFill>
                <a:srgbClr val="000000"/>
              </a:solidFill>
              <a:uFill>
                <a:solidFill>
                  <a:srgbClr val="ffffff"/>
                </a:solidFill>
              </a:uFill>
              <a:latin typeface="Arial"/>
            </a:endParaRPr>
          </a:p>
        </p:txBody>
      </p:sp>
      <p:sp>
        <p:nvSpPr>
          <p:cNvPr id="10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1" lang="en-IN" sz="2400" spc="-1" strike="noStrike" u="sng">
                <a:solidFill>
                  <a:srgbClr val="000000"/>
                </a:solidFill>
                <a:uFill>
                  <a:solidFill>
                    <a:srgbClr val="ffffff"/>
                  </a:solidFill>
                </a:uFill>
                <a:latin typeface="Calibri"/>
                <a:ea typeface="DejaVu Sans"/>
              </a:rPr>
              <a:t>3. Normal distribution of residuals:</a:t>
            </a:r>
            <a:r>
              <a:rPr b="0" lang="en-IN" sz="2400" spc="-1" strike="noStrike">
                <a:solidFill>
                  <a:srgbClr val="000000"/>
                </a:solidFill>
                <a:uFill>
                  <a:solidFill>
                    <a:srgbClr val="ffffff"/>
                  </a:solidFill>
                </a:uFill>
                <a:latin typeface="Calibri"/>
                <a:ea typeface="DejaVu Sans"/>
              </a:rPr>
              <a:t> The mean of residuals should follow a normal distribution with a mean equal to zero or close to zero. </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If the error terms are non-normally distributed, suggests that there are a few unusual data points that must be studied closely to make a better model.</a:t>
            </a:r>
            <a:endParaRPr b="0" lang="en-IN" sz="1800" spc="-1" strike="noStrike">
              <a:solidFill>
                <a:srgbClr val="000000"/>
              </a:solidFill>
              <a:uFill>
                <a:solidFill>
                  <a:srgbClr val="ffffff"/>
                </a:solidFill>
              </a:uFill>
              <a:latin typeface="Arial"/>
            </a:endParaRPr>
          </a:p>
        </p:txBody>
      </p:sp>
      <p:pic>
        <p:nvPicPr>
          <p:cNvPr id="109" name="Picture 2" descr=""/>
          <p:cNvPicPr/>
          <p:nvPr/>
        </p:nvPicPr>
        <p:blipFill>
          <a:blip r:embed="rId1"/>
          <a:stretch/>
        </p:blipFill>
        <p:spPr>
          <a:xfrm>
            <a:off x="630360" y="4631400"/>
            <a:ext cx="8017920" cy="22258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ea typeface="DejaVu Sans"/>
              </a:rPr>
              <a:t>Assumptions of Linear Regression</a:t>
            </a:r>
            <a:endParaRPr b="0" lang="en-IN" sz="1800" spc="-1" strike="noStrike">
              <a:solidFill>
                <a:srgbClr val="000000"/>
              </a:solidFill>
              <a:uFill>
                <a:solidFill>
                  <a:srgbClr val="ffffff"/>
                </a:solidFill>
              </a:uFill>
              <a:latin typeface="Arial"/>
            </a:endParaRPr>
          </a:p>
        </p:txBody>
      </p:sp>
      <p:sp>
        <p:nvSpPr>
          <p:cNvPr id="11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1" lang="en-IN" sz="2000" spc="-1" strike="noStrike" u="sng">
                <a:solidFill>
                  <a:srgbClr val="000000"/>
                </a:solidFill>
                <a:uFill>
                  <a:solidFill>
                    <a:srgbClr val="ffffff"/>
                  </a:solidFill>
                </a:uFill>
                <a:latin typeface="Calibri"/>
                <a:ea typeface="DejaVu Sans"/>
              </a:rPr>
              <a:t>4. The equal variance of residuals:</a:t>
            </a:r>
            <a:r>
              <a:rPr b="0" lang="en-IN" sz="2000" spc="-1" strike="noStrike">
                <a:solidFill>
                  <a:srgbClr val="000000"/>
                </a:solidFill>
                <a:uFill>
                  <a:solidFill>
                    <a:srgbClr val="ffffff"/>
                  </a:solidFill>
                </a:uFill>
                <a:latin typeface="Calibri"/>
                <a:ea typeface="DejaVu Sans"/>
              </a:rPr>
              <a:t> The error terms must have constant variance. This phenomenon is known as </a:t>
            </a:r>
            <a:r>
              <a:rPr b="1" lang="en-IN" sz="2000" spc="-1" strike="noStrike">
                <a:solidFill>
                  <a:srgbClr val="000000"/>
                </a:solidFill>
                <a:uFill>
                  <a:solidFill>
                    <a:srgbClr val="ffffff"/>
                  </a:solidFill>
                </a:uFill>
                <a:latin typeface="Calibri"/>
                <a:ea typeface="DejaVu Sans"/>
              </a:rPr>
              <a:t>Homoscedasticity</a:t>
            </a:r>
            <a:r>
              <a:rPr b="0" lang="en-IN" sz="20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The presence of non-constant variance in the error terms is referred to as </a:t>
            </a:r>
            <a:r>
              <a:rPr b="1" lang="en-IN" sz="2000" spc="-1" strike="noStrike">
                <a:solidFill>
                  <a:srgbClr val="000000"/>
                </a:solidFill>
                <a:uFill>
                  <a:solidFill>
                    <a:srgbClr val="ffffff"/>
                  </a:solidFill>
                </a:uFill>
                <a:latin typeface="Calibri"/>
                <a:ea typeface="DejaVu Sans"/>
              </a:rPr>
              <a:t>Heteroscedasticity</a:t>
            </a:r>
            <a:r>
              <a:rPr b="0" lang="en-IN" sz="2000" spc="-1" strike="noStrike">
                <a:solidFill>
                  <a:srgbClr val="000000"/>
                </a:solidFill>
                <a:uFill>
                  <a:solidFill>
                    <a:srgbClr val="ffffff"/>
                  </a:solidFill>
                </a:uFill>
                <a:latin typeface="Calibri"/>
                <a:ea typeface="DejaVu Sans"/>
              </a:rPr>
              <a:t>. Generally, non-constant variance arises in the presence of </a:t>
            </a:r>
            <a:r>
              <a:rPr b="0" i="1" lang="en-IN" sz="2000" spc="-1" strike="noStrike">
                <a:solidFill>
                  <a:srgbClr val="000000"/>
                </a:solidFill>
                <a:uFill>
                  <a:solidFill>
                    <a:srgbClr val="ffffff"/>
                  </a:solidFill>
                </a:uFill>
                <a:latin typeface="Calibri"/>
                <a:ea typeface="DejaVu Sans"/>
              </a:rPr>
              <a:t>outliers or extreme leverage values</a:t>
            </a:r>
            <a:r>
              <a:rPr b="0" lang="en-IN" sz="20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12" name="Picture 2" descr=""/>
          <p:cNvPicPr/>
          <p:nvPr/>
        </p:nvPicPr>
        <p:blipFill>
          <a:blip r:embed="rId1"/>
          <a:stretch/>
        </p:blipFill>
        <p:spPr>
          <a:xfrm>
            <a:off x="64080" y="4176000"/>
            <a:ext cx="8791200" cy="25898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ea typeface="DejaVu Sans"/>
              </a:rPr>
              <a:t>Multiple Linear Regression</a:t>
            </a:r>
            <a:endParaRPr b="0" lang="en-IN" sz="1800" spc="-1" strike="noStrike">
              <a:solidFill>
                <a:srgbClr val="000000"/>
              </a:solidFill>
              <a:uFill>
                <a:solidFill>
                  <a:srgbClr val="ffffff"/>
                </a:solidFill>
              </a:uFill>
              <a:latin typeface="Arial"/>
            </a:endParaRPr>
          </a:p>
        </p:txBody>
      </p:sp>
      <p:sp>
        <p:nvSpPr>
          <p:cNvPr id="11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Multiple linear regression is a technique to understand the relationship between a </a:t>
            </a:r>
            <a:r>
              <a:rPr b="0" i="1" lang="en-IN" sz="3200" spc="-1" strike="noStrike">
                <a:solidFill>
                  <a:srgbClr val="000000"/>
                </a:solidFill>
                <a:uFill>
                  <a:solidFill>
                    <a:srgbClr val="ffffff"/>
                  </a:solidFill>
                </a:uFill>
                <a:latin typeface="Calibri"/>
                <a:ea typeface="DejaVu Sans"/>
              </a:rPr>
              <a:t>single </a:t>
            </a:r>
            <a:r>
              <a:rPr b="0" lang="en-IN" sz="3200" spc="-1" strike="noStrike">
                <a:solidFill>
                  <a:srgbClr val="000000"/>
                </a:solidFill>
                <a:uFill>
                  <a:solidFill>
                    <a:srgbClr val="ffffff"/>
                  </a:solidFill>
                </a:uFill>
                <a:latin typeface="Calibri"/>
                <a:ea typeface="DejaVu Sans"/>
              </a:rPr>
              <a:t>dependent variable and </a:t>
            </a:r>
            <a:r>
              <a:rPr b="0" i="1" lang="en-IN" sz="3200" spc="-1" strike="noStrike">
                <a:solidFill>
                  <a:srgbClr val="000000"/>
                </a:solidFill>
                <a:uFill>
                  <a:solidFill>
                    <a:srgbClr val="ffffff"/>
                  </a:solidFill>
                </a:uFill>
                <a:latin typeface="Calibri"/>
                <a:ea typeface="DejaVu Sans"/>
              </a:rPr>
              <a:t>multiple </a:t>
            </a:r>
            <a:r>
              <a:rPr b="0" lang="en-IN" sz="3200" spc="-1" strike="noStrike">
                <a:solidFill>
                  <a:srgbClr val="000000"/>
                </a:solidFill>
                <a:uFill>
                  <a:solidFill>
                    <a:srgbClr val="ffffff"/>
                  </a:solidFill>
                </a:uFill>
                <a:latin typeface="Calibri"/>
                <a:ea typeface="DejaVu Sans"/>
              </a:rPr>
              <a:t>independent variables.</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Y = B</a:t>
            </a:r>
            <a:r>
              <a:rPr b="0" lang="en-IN" sz="3200" spc="-1" strike="noStrike" baseline="-25000">
                <a:solidFill>
                  <a:srgbClr val="000000"/>
                </a:solidFill>
                <a:uFill>
                  <a:solidFill>
                    <a:srgbClr val="ffffff"/>
                  </a:solidFill>
                </a:uFill>
                <a:latin typeface="Calibri"/>
                <a:ea typeface="DejaVu Sans"/>
              </a:rPr>
              <a:t>0</a:t>
            </a:r>
            <a:r>
              <a:rPr b="0" lang="en-IN" sz="3200" spc="-1" strike="noStrike">
                <a:solidFill>
                  <a:srgbClr val="000000"/>
                </a:solidFill>
                <a:uFill>
                  <a:solidFill>
                    <a:srgbClr val="ffffff"/>
                  </a:solidFill>
                </a:uFill>
                <a:latin typeface="Calibri"/>
                <a:ea typeface="DejaVu Sans"/>
              </a:rPr>
              <a:t> + B</a:t>
            </a:r>
            <a:r>
              <a:rPr b="0" lang="en-IN" sz="3200" spc="-1" strike="noStrike" baseline="-25000">
                <a:solidFill>
                  <a:srgbClr val="000000"/>
                </a:solidFill>
                <a:uFill>
                  <a:solidFill>
                    <a:srgbClr val="ffffff"/>
                  </a:solidFill>
                </a:uFill>
                <a:latin typeface="Calibri"/>
                <a:ea typeface="DejaVu Sans"/>
              </a:rPr>
              <a:t>1</a:t>
            </a:r>
            <a:r>
              <a:rPr b="0" lang="en-IN" sz="3200" spc="-1" strike="noStrike">
                <a:solidFill>
                  <a:srgbClr val="000000"/>
                </a:solidFill>
                <a:uFill>
                  <a:solidFill>
                    <a:srgbClr val="ffffff"/>
                  </a:solidFill>
                </a:uFill>
                <a:latin typeface="Calibri"/>
                <a:ea typeface="DejaVu Sans"/>
              </a:rPr>
              <a:t>X</a:t>
            </a:r>
            <a:r>
              <a:rPr b="0" lang="en-IN" sz="3200" spc="-1" strike="noStrike" baseline="-25000">
                <a:solidFill>
                  <a:srgbClr val="000000"/>
                </a:solidFill>
                <a:uFill>
                  <a:solidFill>
                    <a:srgbClr val="ffffff"/>
                  </a:solidFill>
                </a:uFill>
                <a:latin typeface="Calibri"/>
                <a:ea typeface="DejaVu Sans"/>
              </a:rPr>
              <a:t>1</a:t>
            </a:r>
            <a:r>
              <a:rPr b="0" lang="en-IN" sz="3200" spc="-1" strike="noStrike">
                <a:solidFill>
                  <a:srgbClr val="000000"/>
                </a:solidFill>
                <a:uFill>
                  <a:solidFill>
                    <a:srgbClr val="ffffff"/>
                  </a:solidFill>
                </a:uFill>
                <a:latin typeface="Calibri"/>
                <a:ea typeface="DejaVu Sans"/>
              </a:rPr>
              <a:t> + B</a:t>
            </a:r>
            <a:r>
              <a:rPr b="0" lang="en-IN" sz="3200" spc="-1" strike="noStrike" baseline="-25000">
                <a:solidFill>
                  <a:srgbClr val="000000"/>
                </a:solidFill>
                <a:uFill>
                  <a:solidFill>
                    <a:srgbClr val="ffffff"/>
                  </a:solidFill>
                </a:uFill>
                <a:latin typeface="Calibri"/>
                <a:ea typeface="DejaVu Sans"/>
              </a:rPr>
              <a:t>2</a:t>
            </a:r>
            <a:r>
              <a:rPr b="0" lang="en-IN" sz="3200" spc="-1" strike="noStrike">
                <a:solidFill>
                  <a:srgbClr val="000000"/>
                </a:solidFill>
                <a:uFill>
                  <a:solidFill>
                    <a:srgbClr val="ffffff"/>
                  </a:solidFill>
                </a:uFill>
                <a:latin typeface="Calibri"/>
                <a:ea typeface="DejaVu Sans"/>
              </a:rPr>
              <a:t>X</a:t>
            </a:r>
            <a:r>
              <a:rPr b="0" lang="en-IN" sz="3200" spc="-1" strike="noStrike" baseline="-25000">
                <a:solidFill>
                  <a:srgbClr val="000000"/>
                </a:solidFill>
                <a:uFill>
                  <a:solidFill>
                    <a:srgbClr val="ffffff"/>
                  </a:solidFill>
                </a:uFill>
                <a:latin typeface="Calibri"/>
                <a:ea typeface="DejaVu Sans"/>
              </a:rPr>
              <a:t>2</a:t>
            </a:r>
            <a:r>
              <a:rPr b="0" lang="en-IN" sz="3200" spc="-1" strike="noStrike">
                <a:solidFill>
                  <a:srgbClr val="000000"/>
                </a:solidFill>
                <a:uFill>
                  <a:solidFill>
                    <a:srgbClr val="ffffff"/>
                  </a:solidFill>
                </a:uFill>
                <a:latin typeface="Calibri"/>
                <a:ea typeface="DejaVu Sans"/>
              </a:rPr>
              <a:t> + … + B</a:t>
            </a:r>
            <a:r>
              <a:rPr b="0" lang="en-IN" sz="3200" spc="-1" strike="noStrike" baseline="-25000">
                <a:solidFill>
                  <a:srgbClr val="000000"/>
                </a:solidFill>
                <a:uFill>
                  <a:solidFill>
                    <a:srgbClr val="ffffff"/>
                  </a:solidFill>
                </a:uFill>
                <a:latin typeface="Calibri"/>
                <a:ea typeface="DejaVu Sans"/>
              </a:rPr>
              <a:t>p</a:t>
            </a:r>
            <a:r>
              <a:rPr b="0" lang="en-IN" sz="3200" spc="-1" strike="noStrike">
                <a:solidFill>
                  <a:srgbClr val="000000"/>
                </a:solidFill>
                <a:uFill>
                  <a:solidFill>
                    <a:srgbClr val="ffffff"/>
                  </a:solidFill>
                </a:uFill>
                <a:latin typeface="Calibri"/>
                <a:ea typeface="DejaVu Sans"/>
              </a:rPr>
              <a:t>X</a:t>
            </a:r>
            <a:r>
              <a:rPr b="0" lang="en-IN" sz="3200" spc="-1" strike="noStrike" baseline="-25000">
                <a:solidFill>
                  <a:srgbClr val="000000"/>
                </a:solidFill>
                <a:uFill>
                  <a:solidFill>
                    <a:srgbClr val="ffffff"/>
                  </a:solidFill>
                </a:uFill>
                <a:latin typeface="Calibri"/>
                <a:ea typeface="DejaVu Sans"/>
              </a:rPr>
              <a:t>p</a:t>
            </a:r>
            <a:r>
              <a:rPr b="0" lang="en-IN" sz="3200" spc="-1" strike="noStrike">
                <a:solidFill>
                  <a:srgbClr val="000000"/>
                </a:solidFill>
                <a:uFill>
                  <a:solidFill>
                    <a:srgbClr val="ffffff"/>
                  </a:solidFill>
                </a:uFill>
                <a:latin typeface="Calibri"/>
                <a:ea typeface="DejaVu Sans"/>
              </a:rPr>
              <a:t> + </a:t>
            </a:r>
            <a:r>
              <a:rPr b="1" lang="en-IN" sz="3200" spc="-1" strike="noStrike">
                <a:solidFill>
                  <a:srgbClr val="000000"/>
                </a:solidFill>
                <a:uFill>
                  <a:solidFill>
                    <a:srgbClr val="ffffff"/>
                  </a:solidFill>
                </a:uFill>
                <a:latin typeface="Calibri"/>
                <a:ea typeface="DejaVu Sans"/>
              </a:rPr>
              <a:t>ε</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Considerations of Multiple Linear Regression</a:t>
            </a:r>
            <a:endParaRPr b="0" lang="en-IN" sz="1800" spc="-1" strike="noStrike">
              <a:solidFill>
                <a:srgbClr val="000000"/>
              </a:solidFill>
              <a:uFill>
                <a:solidFill>
                  <a:srgbClr val="ffffff"/>
                </a:solidFill>
              </a:uFill>
              <a:latin typeface="Arial"/>
            </a:endParaRPr>
          </a:p>
        </p:txBody>
      </p:sp>
      <p:sp>
        <p:nvSpPr>
          <p:cNvPr id="11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All the </a:t>
            </a:r>
            <a:r>
              <a:rPr b="0" lang="en-IN" sz="3200" spc="-1" strike="noStrike">
                <a:solidFill>
                  <a:srgbClr val="ff0000"/>
                </a:solidFill>
                <a:uFill>
                  <a:solidFill>
                    <a:srgbClr val="ffffff"/>
                  </a:solidFill>
                </a:uFill>
                <a:latin typeface="Calibri"/>
                <a:ea typeface="DejaVu Sans"/>
              </a:rPr>
              <a:t>four assumptions made for Simple Linear Regression still hold true </a:t>
            </a:r>
            <a:r>
              <a:rPr b="0" lang="en-IN" sz="3200" spc="-1" strike="noStrike">
                <a:solidFill>
                  <a:srgbClr val="000000"/>
                </a:solidFill>
                <a:uFill>
                  <a:solidFill>
                    <a:srgbClr val="ffffff"/>
                  </a:solidFill>
                </a:uFill>
                <a:latin typeface="Calibri"/>
                <a:ea typeface="DejaVu Sans"/>
              </a:rPr>
              <a:t>for Multiple Linear Regression along with a few new additional assumptions.</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360" y="572040"/>
            <a:ext cx="9210240" cy="576828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u="sng">
                <a:solidFill>
                  <a:srgbClr val="000000"/>
                </a:solidFill>
                <a:uFill>
                  <a:solidFill>
                    <a:srgbClr val="ffffff"/>
                  </a:solidFill>
                </a:uFill>
                <a:latin typeface="Calibri"/>
              </a:rPr>
              <a:t>Overfitting</a:t>
            </a:r>
            <a:r>
              <a:rPr b="0" lang="en-IN" sz="3200" spc="-1" strike="noStrike">
                <a:solidFill>
                  <a:srgbClr val="000000"/>
                </a:solidFill>
                <a:uFill>
                  <a:solidFill>
                    <a:srgbClr val="ffffff"/>
                  </a:solidFill>
                </a:uFill>
                <a:latin typeface="Calibri"/>
              </a:rPr>
              <a:t>: When more and more variables are added to a model, the model may become far too complex and usually ends up memorizing all the data points in the training set. This phenomenon is known as the overfitting of a model. </a:t>
            </a:r>
            <a:r>
              <a:rPr b="0" lang="en-IN" sz="3200" spc="-1" strike="noStrike">
                <a:solidFill>
                  <a:srgbClr val="ff0000"/>
                </a:solidFill>
                <a:uFill>
                  <a:solidFill>
                    <a:srgbClr val="ffffff"/>
                  </a:solidFill>
                </a:uFill>
                <a:latin typeface="Calibri"/>
              </a:rPr>
              <a:t>This usually leads to high training accuracy and very low test accuracy.</a:t>
            </a:r>
            <a:endParaRPr b="0" lang="en-IN" sz="1800" spc="-1" strike="noStrike">
              <a:solidFill>
                <a:srgbClr val="000000"/>
              </a:solidFill>
              <a:uFill>
                <a:solidFill>
                  <a:srgbClr val="ffffff"/>
                </a:solidFill>
              </a:uFill>
              <a:latin typeface="Arial"/>
            </a:endParaRPr>
          </a:p>
          <a:p>
            <a:pPr>
              <a:lnSpc>
                <a:spcPct val="100000"/>
              </a:lnSpc>
            </a:pPr>
            <a:r>
              <a:rPr b="1" lang="en-IN" sz="3200" spc="-1" strike="noStrike" u="sng">
                <a:solidFill>
                  <a:srgbClr val="000000"/>
                </a:solidFill>
                <a:uFill>
                  <a:solidFill>
                    <a:srgbClr val="ffffff"/>
                  </a:solidFill>
                </a:uFill>
                <a:latin typeface="Calibri"/>
              </a:rPr>
              <a:t>Multicollinearity</a:t>
            </a:r>
            <a:r>
              <a:rPr b="0" lang="en-IN" sz="3200" spc="-1" strike="noStrike">
                <a:solidFill>
                  <a:srgbClr val="000000"/>
                </a:solidFill>
                <a:uFill>
                  <a:solidFill>
                    <a:srgbClr val="ffffff"/>
                  </a:solidFill>
                </a:uFill>
                <a:latin typeface="Calibri"/>
              </a:rPr>
              <a:t>: It is the phenomenon where a model with several independent variables, may have some variables interrelated</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Linear Regression</a:t>
            </a:r>
            <a:endParaRPr b="0" lang="en-IN" sz="1800" spc="-1" strike="noStrike">
              <a:solidFill>
                <a:srgbClr val="000000"/>
              </a:solidFill>
              <a:uFill>
                <a:solidFill>
                  <a:srgbClr val="ffffff"/>
                </a:solidFill>
              </a:uFill>
              <a:latin typeface="Arial"/>
            </a:endParaRPr>
          </a:p>
        </p:txBody>
      </p:sp>
      <p:sp>
        <p:nvSpPr>
          <p:cNvPr id="7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It is Supervised Learning Method</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Regression</a:t>
            </a:r>
            <a:endParaRPr b="0" lang="en-IN" sz="1800" spc="-1" strike="noStrike">
              <a:solidFill>
                <a:srgbClr val="000000"/>
              </a:solidFill>
              <a:uFill>
                <a:solidFill>
                  <a:srgbClr val="ffffff"/>
                </a:solidFill>
              </a:uFill>
              <a:latin typeface="Arial"/>
            </a:endParaRPr>
          </a:p>
          <a:p>
            <a:pPr lvl="2" marL="1143000" indent="-22752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The output variable to be predicted is </a:t>
            </a:r>
            <a:r>
              <a:rPr b="0" i="1" lang="en-IN" sz="2400" spc="-1" strike="noStrike">
                <a:solidFill>
                  <a:srgbClr val="000000"/>
                </a:solidFill>
                <a:uFill>
                  <a:solidFill>
                    <a:srgbClr val="ffffff"/>
                  </a:solidFill>
                </a:uFill>
                <a:latin typeface="Calibri"/>
                <a:ea typeface="DejaVu Sans"/>
              </a:rPr>
              <a:t>continuous </a:t>
            </a:r>
            <a:r>
              <a:rPr b="0" lang="en-IN" sz="2400" spc="-1" strike="noStrike">
                <a:solidFill>
                  <a:srgbClr val="000000"/>
                </a:solidFill>
                <a:uFill>
                  <a:solidFill>
                    <a:srgbClr val="ffffff"/>
                  </a:solidFill>
                </a:uFill>
                <a:latin typeface="Calibri"/>
                <a:ea typeface="DejaVu Sans"/>
              </a:rPr>
              <a:t>in nature, e.g. scores of a student, diamond prices, etc.</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Classification</a:t>
            </a:r>
            <a:endParaRPr b="0" lang="en-IN" sz="1800" spc="-1" strike="noStrike">
              <a:solidFill>
                <a:srgbClr val="000000"/>
              </a:solidFill>
              <a:uFill>
                <a:solidFill>
                  <a:srgbClr val="ffffff"/>
                </a:solidFill>
              </a:uFill>
              <a:latin typeface="Arial"/>
            </a:endParaRPr>
          </a:p>
          <a:p>
            <a:pPr lvl="2" marL="1143000" indent="-22752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The output variable to be predicted is </a:t>
            </a:r>
            <a:r>
              <a:rPr b="0" i="1" lang="en-IN" sz="2400" spc="-1" strike="noStrike">
                <a:solidFill>
                  <a:srgbClr val="000000"/>
                </a:solidFill>
                <a:uFill>
                  <a:solidFill>
                    <a:srgbClr val="ffffff"/>
                  </a:solidFill>
                </a:uFill>
                <a:latin typeface="Calibri"/>
                <a:ea typeface="DejaVu Sans"/>
              </a:rPr>
              <a:t>categorical </a:t>
            </a:r>
            <a:r>
              <a:rPr b="0" lang="en-IN" sz="2400" spc="-1" strike="noStrike">
                <a:solidFill>
                  <a:srgbClr val="000000"/>
                </a:solidFill>
                <a:uFill>
                  <a:solidFill>
                    <a:srgbClr val="ffffff"/>
                  </a:solidFill>
                </a:uFill>
                <a:latin typeface="Calibri"/>
                <a:ea typeface="DejaVu Sans"/>
              </a:rPr>
              <a:t>in nature, e.g.classifying incoming emails as spam or ham, Yes or No, True or False, 0 or 1</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Linear regression shows the linear relationship between the independent(predictor) variable i.e. X-axis and the dependent(output) variable i.e. Y-axis, called </a:t>
            </a:r>
            <a:r>
              <a:rPr b="1" lang="en-IN" sz="3200" spc="-1" strike="noStrike">
                <a:solidFill>
                  <a:srgbClr val="ff0000"/>
                </a:solidFill>
                <a:uFill>
                  <a:solidFill>
                    <a:srgbClr val="ffffff"/>
                  </a:solidFill>
                </a:uFill>
                <a:latin typeface="Calibri"/>
                <a:ea typeface="DejaVu Sans"/>
              </a:rPr>
              <a:t>linear regression</a:t>
            </a:r>
            <a:r>
              <a:rPr b="0" i="1" lang="en-IN" sz="32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266400" y="1342440"/>
            <a:ext cx="8678160" cy="340920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u="sng">
                <a:solidFill>
                  <a:srgbClr val="000000"/>
                </a:solidFill>
                <a:uFill>
                  <a:solidFill>
                    <a:srgbClr val="ffffff"/>
                  </a:solidFill>
                </a:uFill>
                <a:latin typeface="Calibri"/>
              </a:rPr>
              <a:t>Feature Selection:</a:t>
            </a:r>
            <a:r>
              <a:rPr b="0" lang="en-IN" sz="3200" spc="-1" strike="noStrike">
                <a:solidFill>
                  <a:srgbClr val="000000"/>
                </a:solidFill>
                <a:uFill>
                  <a:solidFill>
                    <a:srgbClr val="ffffff"/>
                  </a:solidFill>
                </a:uFill>
                <a:latin typeface="Calibri"/>
              </a:rPr>
              <a:t> With more variables present, selecting the optimal set of predictors from the pool of given features (many of which might be redundant) becomes an important task for building a relevant and better model.</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ea typeface="DejaVu Sans"/>
              </a:rPr>
              <a:t>Multicollinearity</a:t>
            </a:r>
            <a:endParaRPr b="0" lang="en-IN" sz="1800" spc="-1" strike="noStrike">
              <a:solidFill>
                <a:srgbClr val="000000"/>
              </a:solidFill>
              <a:uFill>
                <a:solidFill>
                  <a:srgbClr val="ffffff"/>
                </a:solidFill>
              </a:uFill>
              <a:latin typeface="Arial"/>
            </a:endParaRPr>
          </a:p>
        </p:txBody>
      </p:sp>
      <p:sp>
        <p:nvSpPr>
          <p:cNvPr id="12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Multicollinearity can be detected using the following methods:</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1" lang="en-IN" sz="3200" spc="-1" strike="noStrike" u="sng">
                <a:solidFill>
                  <a:srgbClr val="000000"/>
                </a:solidFill>
                <a:uFill>
                  <a:solidFill>
                    <a:srgbClr val="ffffff"/>
                  </a:solidFill>
                </a:uFill>
                <a:latin typeface="Calibri"/>
                <a:ea typeface="DejaVu Sans"/>
              </a:rPr>
              <a:t>Pairwise Correlations:</a:t>
            </a:r>
            <a:r>
              <a:rPr b="0" lang="en-IN" sz="3200" spc="-1" strike="noStrike">
                <a:solidFill>
                  <a:srgbClr val="000000"/>
                </a:solidFill>
                <a:uFill>
                  <a:solidFill>
                    <a:srgbClr val="ffffff"/>
                  </a:solidFill>
                </a:uFill>
                <a:latin typeface="Calibri"/>
                <a:ea typeface="DejaVu Sans"/>
              </a:rPr>
              <a:t> Checking the pairwise correlations between different pairs of independent variables can throw useful insights in detecting </a:t>
            </a:r>
            <a:r>
              <a:rPr b="0" lang="en-IN" sz="3200" spc="-1" strike="noStrike">
                <a:solidFill>
                  <a:srgbClr val="ff0000"/>
                </a:solidFill>
                <a:uFill>
                  <a:solidFill>
                    <a:srgbClr val="ffffff"/>
                  </a:solidFill>
                </a:uFill>
                <a:latin typeface="Calibri"/>
                <a:ea typeface="DejaVu Sans"/>
              </a:rPr>
              <a:t>multicollinearity.</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pic>
        <p:nvPicPr>
          <p:cNvPr id="121" name="Picture 2" descr=""/>
          <p:cNvPicPr/>
          <p:nvPr/>
        </p:nvPicPr>
        <p:blipFill>
          <a:blip r:embed="rId1"/>
          <a:stretch/>
        </p:blipFill>
        <p:spPr>
          <a:xfrm>
            <a:off x="3638520" y="5307120"/>
            <a:ext cx="1545480" cy="8179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60000" y="427680"/>
            <a:ext cx="8639640" cy="625356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u="sng">
                <a:solidFill>
                  <a:srgbClr val="000000"/>
                </a:solidFill>
                <a:uFill>
                  <a:solidFill>
                    <a:srgbClr val="ffffff"/>
                  </a:solidFill>
                </a:uFill>
                <a:latin typeface="Calibri"/>
              </a:rPr>
              <a:t>Variance Inflation Factor (VIF):</a:t>
            </a:r>
            <a:r>
              <a:rPr b="0" lang="en-IN" sz="3200" spc="-1" strike="noStrike">
                <a:solidFill>
                  <a:srgbClr val="000000"/>
                </a:solidFill>
                <a:uFill>
                  <a:solidFill>
                    <a:srgbClr val="ffffff"/>
                  </a:solidFill>
                </a:uFill>
                <a:latin typeface="Calibri"/>
              </a:rPr>
              <a:t> VIF explains the relationship of one independent variable with all the other independent variables. VIF is given by,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rPr>
              <a:t>The common heuristic followed for the VIF values is if VIF &gt; 10 or VIF&gt;20 then the value is definitely high and it should be dropped. And if the VIF=5 then it may be valid but should be inspected first. If VIF &lt; 5, then it is considered a good VIF value.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Overfitting and Underfitting</a:t>
            </a:r>
            <a:endParaRPr b="0" lang="en-IN" sz="1800" spc="-1" strike="noStrike">
              <a:solidFill>
                <a:srgbClr val="000000"/>
              </a:solidFill>
              <a:uFill>
                <a:solidFill>
                  <a:srgbClr val="ffffff"/>
                </a:solidFill>
              </a:uFill>
              <a:latin typeface="Arial"/>
            </a:endParaRPr>
          </a:p>
        </p:txBody>
      </p:sp>
      <p:sp>
        <p:nvSpPr>
          <p:cNvPr id="12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1" lang="en-IN" sz="3200" spc="-1" strike="noStrike" u="sng">
                <a:solidFill>
                  <a:srgbClr val="000000"/>
                </a:solidFill>
                <a:uFill>
                  <a:solidFill>
                    <a:srgbClr val="ffffff"/>
                  </a:solidFill>
                </a:uFill>
                <a:latin typeface="Calibri"/>
                <a:ea typeface="DejaVu Sans"/>
              </a:rPr>
              <a:t>Bias:</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Bias is a measure to determine how accurate is the model likely to be on future unseen data. </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Complex models,  assuming there is enough training data available, can do predictions accurately. Whereas the models that are too naive, are very likely to perform badly with respect to predictions. </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Simply, Bias is errors made by training data. </a:t>
            </a:r>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Overfitting and Underfitting</a:t>
            </a:r>
            <a:endParaRPr b="0" lang="en-IN" sz="1800" spc="-1" strike="noStrike">
              <a:solidFill>
                <a:srgbClr val="000000"/>
              </a:solidFill>
              <a:uFill>
                <a:solidFill>
                  <a:srgbClr val="ffffff"/>
                </a:solidFill>
              </a:uFill>
              <a:latin typeface="Arial"/>
            </a:endParaRPr>
          </a:p>
        </p:txBody>
      </p:sp>
      <p:sp>
        <p:nvSpPr>
          <p:cNvPr id="12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1" lang="en-IN" sz="3200" spc="-1" strike="noStrike" u="sng">
                <a:solidFill>
                  <a:srgbClr val="000000"/>
                </a:solidFill>
                <a:uFill>
                  <a:solidFill>
                    <a:srgbClr val="ffffff"/>
                  </a:solidFill>
                </a:uFill>
                <a:latin typeface="Calibri"/>
                <a:ea typeface="DejaVu Sans"/>
              </a:rPr>
              <a:t>Variance:</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Variance is the sensitivity of the model towards training data, that is it quantifies how much the model will react when input data is changed.</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Ideally, a model should have </a:t>
            </a:r>
            <a:r>
              <a:rPr b="0" lang="en-IN" sz="3200" spc="-1" strike="noStrike">
                <a:solidFill>
                  <a:srgbClr val="ff0000"/>
                </a:solidFill>
                <a:uFill>
                  <a:solidFill>
                    <a:srgbClr val="ffffff"/>
                  </a:solidFill>
                </a:uFill>
                <a:latin typeface="Calibri"/>
                <a:ea typeface="DejaVu Sans"/>
              </a:rPr>
              <a:t>lower variance </a:t>
            </a:r>
            <a:r>
              <a:rPr b="0" lang="en-IN" sz="3200" spc="-1" strike="noStrike">
                <a:solidFill>
                  <a:srgbClr val="000000"/>
                </a:solidFill>
                <a:uFill>
                  <a:solidFill>
                    <a:srgbClr val="ffffff"/>
                  </a:solidFill>
                </a:uFill>
                <a:latin typeface="Calibri"/>
                <a:ea typeface="DejaVu Sans"/>
              </a:rPr>
              <a:t>which means that the model doesn’t change drastically after changing the training .</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Having </a:t>
            </a:r>
            <a:r>
              <a:rPr b="0" lang="en-IN" sz="3200" spc="-1" strike="noStrike">
                <a:solidFill>
                  <a:srgbClr val="ff0000"/>
                </a:solidFill>
                <a:uFill>
                  <a:solidFill>
                    <a:srgbClr val="ffffff"/>
                  </a:solidFill>
                </a:uFill>
                <a:latin typeface="Calibri"/>
                <a:ea typeface="DejaVu Sans"/>
              </a:rPr>
              <a:t>higher variance </a:t>
            </a:r>
            <a:r>
              <a:rPr b="0" lang="en-IN" sz="3200" spc="-1" strike="noStrike">
                <a:solidFill>
                  <a:srgbClr val="000000"/>
                </a:solidFill>
                <a:uFill>
                  <a:solidFill>
                    <a:srgbClr val="ffffff"/>
                  </a:solidFill>
                </a:uFill>
                <a:latin typeface="Calibri"/>
                <a:ea typeface="DejaVu Sans"/>
              </a:rPr>
              <a:t>will make a </a:t>
            </a:r>
            <a:r>
              <a:rPr b="0" lang="en-IN" sz="3200" spc="-1" strike="noStrike">
                <a:solidFill>
                  <a:srgbClr val="ff0000"/>
                </a:solidFill>
                <a:uFill>
                  <a:solidFill>
                    <a:srgbClr val="ffffff"/>
                  </a:solidFill>
                </a:uFill>
                <a:latin typeface="Calibri"/>
                <a:ea typeface="DejaVu Sans"/>
              </a:rPr>
              <a:t>model change drastically</a:t>
            </a:r>
            <a:r>
              <a:rPr b="0" lang="en-IN" sz="3200" spc="-1" strike="noStrike">
                <a:solidFill>
                  <a:srgbClr val="000000"/>
                </a:solidFill>
                <a:uFill>
                  <a:solidFill>
                    <a:srgbClr val="ffffff"/>
                  </a:solidFill>
                </a:uFill>
                <a:latin typeface="Calibri"/>
                <a:ea typeface="DejaVu Sans"/>
              </a:rPr>
              <a:t> even on a small change in the training dataset.</a:t>
            </a:r>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ea typeface="DejaVu Sans"/>
              </a:rPr>
              <a:t>Bias Variance Tradeoff</a:t>
            </a:r>
            <a:endParaRPr b="0" lang="en-IN" sz="1800" spc="-1" strike="noStrike">
              <a:solidFill>
                <a:srgbClr val="000000"/>
              </a:solidFill>
              <a:uFill>
                <a:solidFill>
                  <a:srgbClr val="ffffff"/>
                </a:solidFill>
              </a:uFill>
              <a:latin typeface="Arial"/>
            </a:endParaRPr>
          </a:p>
        </p:txBody>
      </p:sp>
      <p:sp>
        <p:nvSpPr>
          <p:cNvPr id="12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The aim of any supervised machine learning algorithm is to achieve </a:t>
            </a:r>
            <a:r>
              <a:rPr b="0" lang="en-IN" sz="3200" spc="-1" strike="noStrike">
                <a:solidFill>
                  <a:srgbClr val="ff0000"/>
                </a:solidFill>
                <a:uFill>
                  <a:solidFill>
                    <a:srgbClr val="ffffff"/>
                  </a:solidFill>
                </a:uFill>
                <a:latin typeface="Calibri"/>
                <a:ea typeface="DejaVu Sans"/>
              </a:rPr>
              <a:t>low bias and low variance</a:t>
            </a:r>
            <a:r>
              <a:rPr b="0" lang="en-IN" sz="3200" spc="-1" strike="noStrike">
                <a:solidFill>
                  <a:srgbClr val="000000"/>
                </a:solidFill>
                <a:uFill>
                  <a:solidFill>
                    <a:srgbClr val="ffffff"/>
                  </a:solidFill>
                </a:uFill>
                <a:latin typeface="Calibri"/>
                <a:ea typeface="DejaVu Sans"/>
              </a:rPr>
              <a:t> as it is more robust. So that the algorithm should achieve better performance.</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There is an inverse relationship between bias and variance,</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An increase in bias will decrease the variance.</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An increase in the variance will decrease the bias.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Overfitting</a:t>
            </a:r>
            <a:endParaRPr b="0" lang="en-IN" sz="1800" spc="-1" strike="noStrike">
              <a:solidFill>
                <a:srgbClr val="000000"/>
              </a:solidFill>
              <a:uFill>
                <a:solidFill>
                  <a:srgbClr val="ffffff"/>
                </a:solidFill>
              </a:uFill>
              <a:latin typeface="Arial"/>
            </a:endParaRPr>
          </a:p>
        </p:txBody>
      </p:sp>
      <p:sp>
        <p:nvSpPr>
          <p:cNvPr id="13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When a model learns each and every pattern and noise in the data to such extent that it affects the performance of the model on the unseen future dataset, it is referred to as </a:t>
            </a:r>
            <a:r>
              <a:rPr b="1" i="1" lang="en-IN" sz="3200" spc="-1" strike="noStrike">
                <a:solidFill>
                  <a:srgbClr val="ff0000"/>
                </a:solidFill>
                <a:uFill>
                  <a:solidFill>
                    <a:srgbClr val="ffffff"/>
                  </a:solidFill>
                </a:uFill>
                <a:latin typeface="Calibri"/>
                <a:ea typeface="DejaVu Sans"/>
              </a:rPr>
              <a:t>overfitting</a:t>
            </a:r>
            <a:r>
              <a:rPr b="0" lang="en-IN" sz="32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When a model has low bias and higher variance it ends up memorizing the data and causing overfitting.</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Detecting overfitting is useful, but it doesn’t solve the actual problem. </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There are several ways to prevent overfitting, which are stated below:</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Cross-validation</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If the training data is too small to train add more relevant and clean data.</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If the training data is too large, do some feature selection and remove unnecessary features.</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Regularization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Underfitting:</a:t>
            </a:r>
            <a:endParaRPr b="0" lang="en-IN" sz="1800" spc="-1" strike="noStrike">
              <a:solidFill>
                <a:srgbClr val="000000"/>
              </a:solidFill>
              <a:uFill>
                <a:solidFill>
                  <a:srgbClr val="ffffff"/>
                </a:solidFill>
              </a:uFill>
              <a:latin typeface="Arial"/>
            </a:endParaRPr>
          </a:p>
        </p:txBody>
      </p:sp>
      <p:sp>
        <p:nvSpPr>
          <p:cNvPr id="13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When the model fails to learn from the training dataset and is also not able to generalize the test dataset, is referred to as </a:t>
            </a:r>
            <a:r>
              <a:rPr b="1" i="1" lang="en-IN" sz="3200" spc="-1" strike="noStrike">
                <a:solidFill>
                  <a:srgbClr val="ff0000"/>
                </a:solidFill>
                <a:uFill>
                  <a:solidFill>
                    <a:srgbClr val="ffffff"/>
                  </a:solidFill>
                </a:uFill>
                <a:latin typeface="Calibri"/>
                <a:ea typeface="DejaVu Sans"/>
              </a:rPr>
              <a:t>underfitting</a:t>
            </a:r>
            <a:r>
              <a:rPr b="0" lang="en-IN" sz="32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When a model has high bias and low variance it ends up not generalizing the data and causing underfitting. It is unable to find the hidden underlying patterns from the data. This usually leads to low training accuracy and very low test accuracy. </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The ways to prevent underfitting are stated below,</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Increase the model complexity</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Increase the number of features in the training data</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Remove noise from the data.</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8228520" cy="1141920"/>
          </a:xfrm>
          <a:prstGeom prst="rect">
            <a:avLst/>
          </a:prstGeom>
          <a:noFill/>
          <a:ln>
            <a:noFill/>
          </a:ln>
        </p:spPr>
        <p:style>
          <a:lnRef idx="0"/>
          <a:fillRef idx="0"/>
          <a:effectRef idx="0"/>
          <a:fontRef idx="minor"/>
        </p:style>
      </p:sp>
      <p:sp>
        <p:nvSpPr>
          <p:cNvPr id="13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Calibri"/>
                <a:ea typeface="DejaVu Sans"/>
              </a:rPr>
              <a:t>                                      </a:t>
            </a:r>
            <a:r>
              <a:rPr b="0" lang="en-IN" sz="4000" spc="-1" strike="noStrike">
                <a:solidFill>
                  <a:srgbClr val="000000"/>
                </a:solidFill>
                <a:uFill>
                  <a:solidFill>
                    <a:srgbClr val="ffffff"/>
                  </a:solidFill>
                </a:uFill>
                <a:latin typeface="Calibri"/>
                <a:ea typeface="DejaVu Sans"/>
              </a:rPr>
              <a:t>Thank you!!!</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Simple Linear Regression</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457200" y="1600200"/>
            <a:ext cx="8228520" cy="502812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If there is a single input variable </a:t>
            </a:r>
            <a:r>
              <a:rPr b="1" lang="en-IN" sz="2400" spc="-1" strike="noStrike">
                <a:solidFill>
                  <a:srgbClr val="000000"/>
                </a:solidFill>
                <a:uFill>
                  <a:solidFill>
                    <a:srgbClr val="ffffff"/>
                  </a:solidFill>
                </a:uFill>
                <a:latin typeface="Calibri"/>
                <a:ea typeface="DejaVu Sans"/>
              </a:rPr>
              <a:t>X</a:t>
            </a:r>
            <a:r>
              <a:rPr b="0" lang="en-IN" sz="2400" spc="-1" strike="noStrike">
                <a:solidFill>
                  <a:srgbClr val="000000"/>
                </a:solidFill>
                <a:uFill>
                  <a:solidFill>
                    <a:srgbClr val="ffffff"/>
                  </a:solidFill>
                </a:uFill>
                <a:latin typeface="Calibri"/>
                <a:ea typeface="DejaVu Sans"/>
              </a:rPr>
              <a:t>(dependent variable), such linear regression is called </a:t>
            </a:r>
            <a:r>
              <a:rPr b="1" lang="en-IN" sz="2400" spc="-1" strike="noStrike">
                <a:solidFill>
                  <a:srgbClr val="ff0000"/>
                </a:solidFill>
                <a:uFill>
                  <a:solidFill>
                    <a:srgbClr val="ffffff"/>
                  </a:solidFill>
                </a:uFill>
                <a:latin typeface="Calibri"/>
                <a:ea typeface="DejaVu Sans"/>
              </a:rPr>
              <a:t>simple linear regression</a:t>
            </a:r>
            <a:r>
              <a:rPr b="0" lang="en-IN" sz="24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The graph presents the linear relationship between the output(y) variable and predictor(X) variables.  The blue line is referred to as the</a:t>
            </a:r>
            <a:r>
              <a:rPr b="0" i="1" lang="en-IN" sz="2400" spc="-1" strike="noStrike">
                <a:solidFill>
                  <a:srgbClr val="000000"/>
                </a:solidFill>
                <a:uFill>
                  <a:solidFill>
                    <a:srgbClr val="ffffff"/>
                  </a:solidFill>
                </a:uFill>
                <a:latin typeface="Calibri"/>
                <a:ea typeface="DejaVu Sans"/>
              </a:rPr>
              <a:t> </a:t>
            </a:r>
            <a:r>
              <a:rPr b="0" lang="en-IN" sz="2400" spc="-1" strike="noStrike">
                <a:solidFill>
                  <a:srgbClr val="00b0f0"/>
                </a:solidFill>
                <a:uFill>
                  <a:solidFill>
                    <a:srgbClr val="ffffff"/>
                  </a:solidFill>
                </a:uFill>
                <a:latin typeface="Calibri"/>
                <a:ea typeface="DejaVu Sans"/>
              </a:rPr>
              <a:t>best fit straight line</a:t>
            </a:r>
            <a:r>
              <a:rPr b="0" lang="en-IN" sz="24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1" lang="en-IN" sz="2400" spc="-1" strike="noStrike">
                <a:solidFill>
                  <a:srgbClr val="000000"/>
                </a:solidFill>
                <a:uFill>
                  <a:solidFill>
                    <a:srgbClr val="ffffff"/>
                  </a:solidFill>
                </a:uFill>
                <a:latin typeface="Calibri"/>
                <a:ea typeface="DejaVu Sans"/>
              </a:rPr>
              <a:t>Y</a:t>
            </a:r>
            <a:r>
              <a:rPr b="1" lang="en-IN" sz="2400" spc="-1" strike="noStrike" baseline="-25000">
                <a:solidFill>
                  <a:srgbClr val="000000"/>
                </a:solidFill>
                <a:uFill>
                  <a:solidFill>
                    <a:srgbClr val="ffffff"/>
                  </a:solidFill>
                </a:uFill>
                <a:latin typeface="Calibri"/>
                <a:ea typeface="DejaVu Sans"/>
              </a:rPr>
              <a:t>i </a:t>
            </a:r>
            <a:r>
              <a:rPr b="1" lang="en-IN" sz="2400" spc="-1" strike="noStrike">
                <a:solidFill>
                  <a:srgbClr val="000000"/>
                </a:solidFill>
                <a:uFill>
                  <a:solidFill>
                    <a:srgbClr val="ffffff"/>
                  </a:solidFill>
                </a:uFill>
                <a:latin typeface="Calibri"/>
                <a:ea typeface="DejaVu Sans"/>
              </a:rPr>
              <a:t>= β</a:t>
            </a:r>
            <a:r>
              <a:rPr b="1" lang="en-IN" sz="2400" spc="-1" strike="noStrike" baseline="-25000">
                <a:solidFill>
                  <a:srgbClr val="000000"/>
                </a:solidFill>
                <a:uFill>
                  <a:solidFill>
                    <a:srgbClr val="ffffff"/>
                  </a:solidFill>
                </a:uFill>
                <a:latin typeface="Calibri"/>
                <a:ea typeface="DejaVu Sans"/>
              </a:rPr>
              <a:t>0</a:t>
            </a:r>
            <a:r>
              <a:rPr b="1" lang="en-IN" sz="2400" spc="-1" strike="noStrike">
                <a:solidFill>
                  <a:srgbClr val="000000"/>
                </a:solidFill>
                <a:uFill>
                  <a:solidFill>
                    <a:srgbClr val="ffffff"/>
                  </a:solidFill>
                </a:uFill>
                <a:latin typeface="Calibri"/>
                <a:ea typeface="DejaVu Sans"/>
              </a:rPr>
              <a:t> + β</a:t>
            </a:r>
            <a:r>
              <a:rPr b="1" lang="en-IN" sz="2400" spc="-1" strike="noStrike" baseline="-25000">
                <a:solidFill>
                  <a:srgbClr val="000000"/>
                </a:solidFill>
                <a:uFill>
                  <a:solidFill>
                    <a:srgbClr val="ffffff"/>
                  </a:solidFill>
                </a:uFill>
                <a:latin typeface="Calibri"/>
                <a:ea typeface="DejaVu Sans"/>
              </a:rPr>
              <a:t>1</a:t>
            </a:r>
            <a:r>
              <a:rPr b="1" lang="en-IN" sz="2400" spc="-1" strike="noStrike">
                <a:solidFill>
                  <a:srgbClr val="000000"/>
                </a:solidFill>
                <a:uFill>
                  <a:solidFill>
                    <a:srgbClr val="ffffff"/>
                  </a:solidFill>
                </a:uFill>
                <a:latin typeface="Calibri"/>
                <a:ea typeface="DejaVu Sans"/>
              </a:rPr>
              <a:t>X</a:t>
            </a:r>
            <a:r>
              <a:rPr b="1" lang="en-IN" sz="2400" spc="-1" strike="noStrike" baseline="-25000">
                <a:solidFill>
                  <a:srgbClr val="000000"/>
                </a:solidFill>
                <a:uFill>
                  <a:solidFill>
                    <a:srgbClr val="ffffff"/>
                  </a:solidFill>
                </a:uFill>
                <a:latin typeface="Calibri"/>
                <a:ea typeface="DejaVu Sans"/>
              </a:rPr>
              <a:t>i</a:t>
            </a:r>
            <a:r>
              <a:rPr b="1" lang="en-IN" sz="2400" spc="-1" strike="noStrike">
                <a:solidFill>
                  <a:srgbClr val="000000"/>
                </a:solidFill>
                <a:uFill>
                  <a:solidFill>
                    <a:srgbClr val="ffffff"/>
                  </a:solidFill>
                </a:uFill>
                <a:latin typeface="Calibri"/>
                <a:ea typeface="DejaVu Sans"/>
              </a:rPr>
              <a:t>+ε</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where Y</a:t>
            </a:r>
            <a:r>
              <a:rPr b="0" lang="en-IN" sz="2400" spc="-1" strike="noStrike" baseline="-25000">
                <a:solidFill>
                  <a:srgbClr val="000000"/>
                </a:solidFill>
                <a:uFill>
                  <a:solidFill>
                    <a:srgbClr val="ffffff"/>
                  </a:solidFill>
                </a:uFill>
                <a:latin typeface="Calibri"/>
                <a:ea typeface="DejaVu Sans"/>
              </a:rPr>
              <a:t>i</a:t>
            </a:r>
            <a:r>
              <a:rPr b="0" lang="en-IN" sz="2400" spc="-1" strike="noStrike">
                <a:solidFill>
                  <a:srgbClr val="000000"/>
                </a:solidFill>
                <a:uFill>
                  <a:solidFill>
                    <a:srgbClr val="ffffff"/>
                  </a:solidFill>
                </a:uFill>
                <a:latin typeface="Calibri"/>
                <a:ea typeface="DejaVu Sans"/>
              </a:rPr>
              <a:t> = Dependent variable,  </a:t>
            </a:r>
            <a:r>
              <a:rPr b="1" lang="en-IN" sz="2400" spc="-1" strike="noStrike">
                <a:solidFill>
                  <a:srgbClr val="000000"/>
                </a:solidFill>
                <a:uFill>
                  <a:solidFill>
                    <a:srgbClr val="ffffff"/>
                  </a:solidFill>
                </a:uFill>
                <a:latin typeface="Calibri"/>
                <a:ea typeface="DejaVu Sans"/>
              </a:rPr>
              <a:t>β</a:t>
            </a:r>
            <a:r>
              <a:rPr b="1" lang="en-IN" sz="2400" spc="-1" strike="noStrike" baseline="-25000">
                <a:solidFill>
                  <a:srgbClr val="000000"/>
                </a:solidFill>
                <a:uFill>
                  <a:solidFill>
                    <a:srgbClr val="ffffff"/>
                  </a:solidFill>
                </a:uFill>
                <a:latin typeface="Calibri"/>
                <a:ea typeface="DejaVu Sans"/>
              </a:rPr>
              <a:t>0</a:t>
            </a:r>
            <a:r>
              <a:rPr b="0" lang="en-IN" sz="2400" spc="-1" strike="noStrike">
                <a:solidFill>
                  <a:srgbClr val="000000"/>
                </a:solidFill>
                <a:uFill>
                  <a:solidFill>
                    <a:srgbClr val="ffffff"/>
                  </a:solidFill>
                </a:uFill>
                <a:latin typeface="Calibri"/>
                <a:ea typeface="DejaVu Sans"/>
              </a:rPr>
              <a:t> = constant/Intercept, </a:t>
            </a:r>
            <a:r>
              <a:rPr b="1" lang="en-IN" sz="2400" spc="-1" strike="noStrike">
                <a:solidFill>
                  <a:srgbClr val="000000"/>
                </a:solidFill>
                <a:uFill>
                  <a:solidFill>
                    <a:srgbClr val="ffffff"/>
                  </a:solidFill>
                </a:uFill>
                <a:latin typeface="Calibri"/>
                <a:ea typeface="DejaVu Sans"/>
              </a:rPr>
              <a:t>β</a:t>
            </a:r>
            <a:r>
              <a:rPr b="1" lang="en-IN" sz="2400" spc="-1" strike="noStrike" baseline="-25000">
                <a:solidFill>
                  <a:srgbClr val="000000"/>
                </a:solidFill>
                <a:uFill>
                  <a:solidFill>
                    <a:srgbClr val="ffffff"/>
                  </a:solidFill>
                </a:uFill>
                <a:latin typeface="Calibri"/>
                <a:ea typeface="DejaVu Sans"/>
              </a:rPr>
              <a:t>1</a:t>
            </a:r>
            <a:r>
              <a:rPr b="0" lang="en-IN" sz="2400" spc="-1" strike="noStrike">
                <a:solidFill>
                  <a:srgbClr val="000000"/>
                </a:solidFill>
                <a:uFill>
                  <a:solidFill>
                    <a:srgbClr val="ffffff"/>
                  </a:solidFill>
                </a:uFill>
                <a:latin typeface="Calibri"/>
                <a:ea typeface="DejaVu Sans"/>
              </a:rPr>
              <a:t> = Slope/Intercept, </a:t>
            </a:r>
            <a:r>
              <a:rPr b="1" lang="en-IN" sz="2400" spc="-1" strike="noStrike">
                <a:solidFill>
                  <a:srgbClr val="000000"/>
                </a:solidFill>
                <a:uFill>
                  <a:solidFill>
                    <a:srgbClr val="ffffff"/>
                  </a:solidFill>
                </a:uFill>
                <a:latin typeface="Calibri"/>
                <a:ea typeface="DejaVu Sans"/>
              </a:rPr>
              <a:t>X</a:t>
            </a:r>
            <a:r>
              <a:rPr b="1" lang="en-IN" sz="2400" spc="-1" strike="noStrike" baseline="-25000">
                <a:solidFill>
                  <a:srgbClr val="000000"/>
                </a:solidFill>
                <a:uFill>
                  <a:solidFill>
                    <a:srgbClr val="ffffff"/>
                  </a:solidFill>
                </a:uFill>
                <a:latin typeface="Calibri"/>
                <a:ea typeface="DejaVu Sans"/>
              </a:rPr>
              <a:t>i</a:t>
            </a:r>
            <a:r>
              <a:rPr b="0" lang="en-IN" sz="2400" spc="-1" strike="noStrike">
                <a:solidFill>
                  <a:srgbClr val="000000"/>
                </a:solidFill>
                <a:uFill>
                  <a:solidFill>
                    <a:srgbClr val="ffffff"/>
                  </a:solidFill>
                </a:uFill>
                <a:latin typeface="Calibri"/>
                <a:ea typeface="DejaVu Sans"/>
              </a:rPr>
              <a:t> = Independent variable, </a:t>
            </a:r>
            <a:r>
              <a:rPr b="1" lang="en-IN" sz="2400" spc="-1" strike="noStrike">
                <a:solidFill>
                  <a:srgbClr val="000000"/>
                </a:solidFill>
                <a:uFill>
                  <a:solidFill>
                    <a:srgbClr val="ffffff"/>
                  </a:solidFill>
                </a:uFill>
                <a:latin typeface="Calibri"/>
                <a:ea typeface="DejaVu Sans"/>
              </a:rPr>
              <a:t>ε</a:t>
            </a:r>
            <a:r>
              <a:rPr b="0" lang="en-IN" sz="2400" spc="-1" strike="noStrike">
                <a:solidFill>
                  <a:srgbClr val="000000"/>
                </a:solidFill>
                <a:uFill>
                  <a:solidFill>
                    <a:srgbClr val="ffffff"/>
                  </a:solidFill>
                </a:uFill>
                <a:latin typeface="Calibri"/>
                <a:ea typeface="DejaVu Sans"/>
              </a:rPr>
              <a:t>=Residual.</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78" name="Picture 2" descr=""/>
          <p:cNvPicPr/>
          <p:nvPr/>
        </p:nvPicPr>
        <p:blipFill>
          <a:blip r:embed="rId1"/>
          <a:stretch/>
        </p:blipFill>
        <p:spPr>
          <a:xfrm>
            <a:off x="6552000" y="3816000"/>
            <a:ext cx="2456280" cy="18658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Model</a:t>
            </a:r>
            <a:endParaRPr b="0" lang="en-IN" sz="1800" spc="-1" strike="noStrike">
              <a:solidFill>
                <a:srgbClr val="000000"/>
              </a:solidFill>
              <a:uFill>
                <a:solidFill>
                  <a:srgbClr val="ffffff"/>
                </a:solidFill>
              </a:uFill>
              <a:latin typeface="Arial"/>
            </a:endParaRPr>
          </a:p>
        </p:txBody>
      </p:sp>
      <p:sp>
        <p:nvSpPr>
          <p:cNvPr id="80" name="CustomShape 2"/>
          <p:cNvSpPr/>
          <p:nvPr/>
        </p:nvSpPr>
        <p:spPr>
          <a:xfrm>
            <a:off x="457200" y="1600200"/>
            <a:ext cx="8228520" cy="4524840"/>
          </a:xfrm>
          <a:prstGeom prst="rect">
            <a:avLst/>
          </a:prstGeom>
          <a:noFill/>
          <a:ln>
            <a:noFill/>
          </a:ln>
        </p:spPr>
        <p:style>
          <a:lnRef idx="0"/>
          <a:fillRef idx="0"/>
          <a:effectRef idx="0"/>
          <a:fontRef idx="minor"/>
        </p:style>
      </p:sp>
      <p:pic>
        <p:nvPicPr>
          <p:cNvPr id="81" name="Picture 2" descr=""/>
          <p:cNvPicPr/>
          <p:nvPr/>
        </p:nvPicPr>
        <p:blipFill>
          <a:blip r:embed="rId1"/>
          <a:stretch/>
        </p:blipFill>
        <p:spPr>
          <a:xfrm>
            <a:off x="446040" y="1676520"/>
            <a:ext cx="8368920" cy="45709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Coefficients and Error</a:t>
            </a: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The goal of the linear regression algorithm is to get the </a:t>
            </a:r>
            <a:r>
              <a:rPr b="1" lang="en-IN" sz="3200" spc="-1" strike="noStrike">
                <a:solidFill>
                  <a:srgbClr val="000000"/>
                </a:solidFill>
                <a:uFill>
                  <a:solidFill>
                    <a:srgbClr val="ffffff"/>
                  </a:solidFill>
                </a:uFill>
                <a:latin typeface="Calibri"/>
                <a:ea typeface="DejaVu Sans"/>
              </a:rPr>
              <a:t>best values for B</a:t>
            </a:r>
            <a:r>
              <a:rPr b="1" lang="en-IN" sz="3200" spc="-1" strike="noStrike" baseline="-25000">
                <a:solidFill>
                  <a:srgbClr val="000000"/>
                </a:solidFill>
                <a:uFill>
                  <a:solidFill>
                    <a:srgbClr val="ffffff"/>
                  </a:solidFill>
                </a:uFill>
                <a:latin typeface="Calibri"/>
                <a:ea typeface="DejaVu Sans"/>
              </a:rPr>
              <a:t>0</a:t>
            </a:r>
            <a:r>
              <a:rPr b="1" lang="en-IN" sz="3200" spc="-1" strike="noStrike">
                <a:solidFill>
                  <a:srgbClr val="000000"/>
                </a:solidFill>
                <a:uFill>
                  <a:solidFill>
                    <a:srgbClr val="ffffff"/>
                  </a:solidFill>
                </a:uFill>
                <a:latin typeface="Calibri"/>
                <a:ea typeface="DejaVu Sans"/>
              </a:rPr>
              <a:t> and B</a:t>
            </a:r>
            <a:r>
              <a:rPr b="1" lang="en-IN" sz="3200" spc="-1" strike="noStrike" baseline="-25000">
                <a:solidFill>
                  <a:srgbClr val="000000"/>
                </a:solidFill>
                <a:uFill>
                  <a:solidFill>
                    <a:srgbClr val="ffffff"/>
                  </a:solidFill>
                </a:uFill>
                <a:latin typeface="Calibri"/>
                <a:ea typeface="DejaVu Sans"/>
              </a:rPr>
              <a:t>1</a:t>
            </a:r>
            <a:r>
              <a:rPr b="0" lang="en-IN" sz="3200" spc="-1" strike="noStrike">
                <a:solidFill>
                  <a:srgbClr val="000000"/>
                </a:solidFill>
                <a:uFill>
                  <a:solidFill>
                    <a:srgbClr val="ffffff"/>
                  </a:solidFill>
                </a:uFill>
                <a:latin typeface="Calibri"/>
                <a:ea typeface="DejaVu Sans"/>
              </a:rPr>
              <a:t> to find the best fit line. The best fit line is a line that has the least error which means the error between predicted values and actual values should be minimum.</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1" lang="en-IN" sz="3200" spc="-1" strike="noStrike" u="sng">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12840" y="2229840"/>
            <a:ext cx="8585280" cy="359172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u="sng">
                <a:solidFill>
                  <a:srgbClr val="000000"/>
                </a:solidFill>
                <a:uFill>
                  <a:solidFill>
                    <a:srgbClr val="ffffff"/>
                  </a:solidFill>
                </a:uFill>
                <a:latin typeface="Calibri"/>
              </a:rPr>
              <a:t>Random Error(Residuals)</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rPr>
              <a:t>In regression, the difference between the observed value of the dependent variable(</a:t>
            </a:r>
            <a:r>
              <a:rPr b="1" lang="en-IN" sz="3200" spc="-1" strike="noStrike">
                <a:solidFill>
                  <a:srgbClr val="000000"/>
                </a:solidFill>
                <a:uFill>
                  <a:solidFill>
                    <a:srgbClr val="ffffff"/>
                  </a:solidFill>
                </a:uFill>
                <a:latin typeface="Calibri"/>
              </a:rPr>
              <a:t>y</a:t>
            </a:r>
            <a:r>
              <a:rPr b="1" lang="en-IN" sz="3200" spc="-1" strike="noStrike" baseline="-25000">
                <a:solidFill>
                  <a:srgbClr val="000000"/>
                </a:solidFill>
                <a:uFill>
                  <a:solidFill>
                    <a:srgbClr val="ffffff"/>
                  </a:solidFill>
                </a:uFill>
                <a:latin typeface="Calibri"/>
              </a:rPr>
              <a:t>i</a:t>
            </a:r>
            <a:r>
              <a:rPr b="0" lang="en-IN" sz="3200" spc="-1" strike="noStrike">
                <a:solidFill>
                  <a:srgbClr val="000000"/>
                </a:solidFill>
                <a:uFill>
                  <a:solidFill>
                    <a:srgbClr val="ffffff"/>
                  </a:solidFill>
                </a:uFill>
                <a:latin typeface="Calibri"/>
              </a:rPr>
              <a:t>) and the predicted value(</a:t>
            </a:r>
            <a:r>
              <a:rPr b="1" lang="en-IN" sz="3200" spc="-1" strike="noStrike">
                <a:solidFill>
                  <a:srgbClr val="000000"/>
                </a:solidFill>
                <a:uFill>
                  <a:solidFill>
                    <a:srgbClr val="ffffff"/>
                  </a:solidFill>
                </a:uFill>
                <a:latin typeface="Calibri"/>
              </a:rPr>
              <a:t>predicted</a:t>
            </a:r>
            <a:r>
              <a:rPr b="0" lang="en-IN" sz="3200" spc="-1" strike="noStrike">
                <a:solidFill>
                  <a:srgbClr val="000000"/>
                </a:solidFill>
                <a:uFill>
                  <a:solidFill>
                    <a:srgbClr val="ffffff"/>
                  </a:solidFill>
                </a:uFill>
                <a:latin typeface="Calibri"/>
              </a:rPr>
              <a:t>) is called the </a:t>
            </a:r>
            <a:r>
              <a:rPr b="0" lang="en-IN" sz="3200" spc="-1" strike="noStrike">
                <a:solidFill>
                  <a:srgbClr val="ff0000"/>
                </a:solidFill>
                <a:uFill>
                  <a:solidFill>
                    <a:srgbClr val="ffffff"/>
                  </a:solidFill>
                </a:uFill>
                <a:latin typeface="Calibri"/>
              </a:rPr>
              <a:t>residuals</a:t>
            </a:r>
            <a:r>
              <a:rPr b="0" lang="en-IN" sz="3200" spc="-1" strike="noStrike">
                <a:solidFill>
                  <a:srgbClr val="000000"/>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a:p>
            <a:pPr>
              <a:lnSpc>
                <a:spcPct val="100000"/>
              </a:lnSpc>
            </a:pPr>
            <a:r>
              <a:rPr b="1" lang="en-IN" sz="3200" spc="-1" strike="noStrike">
                <a:solidFill>
                  <a:srgbClr val="000000"/>
                </a:solidFill>
                <a:uFill>
                  <a:solidFill>
                    <a:srgbClr val="ffffff"/>
                  </a:solidFill>
                </a:uFill>
                <a:latin typeface="Calibri"/>
              </a:rPr>
              <a:t>ε</a:t>
            </a:r>
            <a:r>
              <a:rPr b="1" lang="en-IN" sz="3200" spc="-1" strike="noStrike" baseline="-25000">
                <a:solidFill>
                  <a:srgbClr val="000000"/>
                </a:solidFill>
                <a:uFill>
                  <a:solidFill>
                    <a:srgbClr val="ffffff"/>
                  </a:solidFill>
                </a:uFill>
                <a:latin typeface="Calibri"/>
              </a:rPr>
              <a:t>i </a:t>
            </a:r>
            <a:r>
              <a:rPr b="1"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a:t>
            </a:r>
            <a:r>
              <a:rPr b="1" lang="en-IN" sz="3200" spc="-1" strike="noStrike">
                <a:solidFill>
                  <a:srgbClr val="000000"/>
                </a:solidFill>
                <a:uFill>
                  <a:solidFill>
                    <a:srgbClr val="ffffff"/>
                  </a:solidFill>
                </a:uFill>
                <a:latin typeface="Calibri"/>
              </a:rPr>
              <a:t>y</a:t>
            </a:r>
            <a:r>
              <a:rPr b="1" lang="en-IN" sz="3200" spc="-1" strike="noStrike" baseline="-25000">
                <a:solidFill>
                  <a:srgbClr val="000000"/>
                </a:solidFill>
                <a:uFill>
                  <a:solidFill>
                    <a:srgbClr val="ffffff"/>
                  </a:solidFill>
                </a:uFill>
                <a:latin typeface="Calibri"/>
              </a:rPr>
              <a:t>predicted</a:t>
            </a:r>
            <a:r>
              <a:rPr b="0" lang="en-IN" sz="3200" spc="-1" strike="noStrike">
                <a:solidFill>
                  <a:srgbClr val="000000"/>
                </a:solidFill>
                <a:uFill>
                  <a:solidFill>
                    <a:srgbClr val="ffffff"/>
                  </a:solidFill>
                </a:uFill>
                <a:latin typeface="Calibri"/>
              </a:rPr>
              <a:t> –   </a:t>
            </a:r>
            <a:r>
              <a:rPr b="1" lang="en-IN" sz="3200" spc="-1" strike="noStrike">
                <a:solidFill>
                  <a:srgbClr val="000000"/>
                </a:solidFill>
                <a:uFill>
                  <a:solidFill>
                    <a:srgbClr val="ffffff"/>
                  </a:solidFill>
                </a:uFill>
                <a:latin typeface="Calibri"/>
              </a:rPr>
              <a:t>y</a:t>
            </a:r>
            <a:r>
              <a:rPr b="1" lang="en-IN" sz="3200" spc="-1" strike="noStrike" baseline="-25000">
                <a:solidFill>
                  <a:srgbClr val="000000"/>
                </a:solidFill>
                <a:uFill>
                  <a:solidFill>
                    <a:srgbClr val="ffffff"/>
                  </a:solidFill>
                </a:uFill>
                <a:latin typeface="Calibri"/>
              </a:rPr>
              <a:t>i</a:t>
            </a:r>
            <a:endParaRPr b="0" lang="en-IN" sz="1800" spc="-1" strike="noStrike">
              <a:solidFill>
                <a:srgbClr val="000000"/>
              </a:solidFill>
              <a:uFill>
                <a:solidFill>
                  <a:srgbClr val="ffffff"/>
                </a:solidFill>
              </a:uFill>
              <a:latin typeface="Arial"/>
            </a:endParaRPr>
          </a:p>
          <a:p>
            <a:pPr>
              <a:lnSpc>
                <a:spcPct val="100000"/>
              </a:lnSpc>
            </a:pPr>
            <a:r>
              <a:rPr b="1" lang="en-IN" sz="3200" spc="-1" strike="noStrike">
                <a:solidFill>
                  <a:srgbClr val="000000"/>
                </a:solidFill>
                <a:uFill>
                  <a:solidFill>
                    <a:srgbClr val="ffffff"/>
                  </a:solidFill>
                </a:uFill>
                <a:latin typeface="Calibri"/>
              </a:rPr>
              <a:t>where y</a:t>
            </a:r>
            <a:r>
              <a:rPr b="1" lang="en-IN" sz="3200" spc="-1" strike="noStrike" baseline="-25000">
                <a:solidFill>
                  <a:srgbClr val="000000"/>
                </a:solidFill>
                <a:uFill>
                  <a:solidFill>
                    <a:srgbClr val="ffffff"/>
                  </a:solidFill>
                </a:uFill>
                <a:latin typeface="Calibri"/>
              </a:rPr>
              <a:t>predicted</a:t>
            </a:r>
            <a:r>
              <a:rPr b="1" lang="en-IN" sz="3200" spc="-1" strike="noStrike">
                <a:solidFill>
                  <a:srgbClr val="000000"/>
                </a:solidFill>
                <a:uFill>
                  <a:solidFill>
                    <a:srgbClr val="ffffff"/>
                  </a:solidFill>
                </a:uFill>
                <a:latin typeface="Calibri"/>
              </a:rPr>
              <a:t> =   B</a:t>
            </a:r>
            <a:r>
              <a:rPr b="1" lang="en-IN" sz="3200" spc="-1" strike="noStrike" baseline="-25000">
                <a:solidFill>
                  <a:srgbClr val="000000"/>
                </a:solidFill>
                <a:uFill>
                  <a:solidFill>
                    <a:srgbClr val="ffffff"/>
                  </a:solidFill>
                </a:uFill>
                <a:latin typeface="Calibri"/>
              </a:rPr>
              <a:t>0</a:t>
            </a:r>
            <a:r>
              <a:rPr b="1" lang="en-IN" sz="3200" spc="-1" strike="noStrike">
                <a:solidFill>
                  <a:srgbClr val="000000"/>
                </a:solidFill>
                <a:uFill>
                  <a:solidFill>
                    <a:srgbClr val="ffffff"/>
                  </a:solidFill>
                </a:uFill>
                <a:latin typeface="Calibri"/>
              </a:rPr>
              <a:t> + B</a:t>
            </a:r>
            <a:r>
              <a:rPr b="1" lang="en-IN" sz="3200" spc="-1" strike="noStrike" baseline="-25000">
                <a:solidFill>
                  <a:srgbClr val="000000"/>
                </a:solidFill>
                <a:uFill>
                  <a:solidFill>
                    <a:srgbClr val="ffffff"/>
                  </a:solidFill>
                </a:uFill>
                <a:latin typeface="Calibri"/>
              </a:rPr>
              <a:t>1</a:t>
            </a:r>
            <a:r>
              <a:rPr b="1" lang="en-IN" sz="3200" spc="-1" strike="noStrike">
                <a:solidFill>
                  <a:srgbClr val="000000"/>
                </a:solidFill>
                <a:uFill>
                  <a:solidFill>
                    <a:srgbClr val="ffffff"/>
                  </a:solidFill>
                </a:uFill>
                <a:latin typeface="Calibri"/>
              </a:rPr>
              <a:t> X</a:t>
            </a:r>
            <a:r>
              <a:rPr b="1" lang="en-IN" sz="3200" spc="-1" strike="noStrike" baseline="-25000">
                <a:solidFill>
                  <a:srgbClr val="000000"/>
                </a:solidFill>
                <a:uFill>
                  <a:solidFill>
                    <a:srgbClr val="ffffff"/>
                  </a:solidFill>
                </a:uFill>
                <a:latin typeface="Calibri"/>
              </a:rPr>
              <a:t>i</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ea typeface="DejaVu Sans"/>
              </a:rPr>
              <a:t>best fit line</a:t>
            </a:r>
            <a:endParaRPr b="0" lang="en-IN" sz="1800" spc="-1" strike="noStrike">
              <a:solidFill>
                <a:srgbClr val="000000"/>
              </a:solidFill>
              <a:uFill>
                <a:solidFill>
                  <a:srgbClr val="ffffff"/>
                </a:solidFill>
              </a:uFill>
              <a:latin typeface="Arial"/>
            </a:endParaRPr>
          </a:p>
        </p:txBody>
      </p:sp>
      <p:sp>
        <p:nvSpPr>
          <p:cNvPr id="8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The best fit line is a line that </a:t>
            </a:r>
            <a:r>
              <a:rPr b="1" lang="en-IN" sz="3200" spc="-1" strike="noStrike">
                <a:solidFill>
                  <a:srgbClr val="ff0000"/>
                </a:solidFill>
                <a:uFill>
                  <a:solidFill>
                    <a:srgbClr val="ffffff"/>
                  </a:solidFill>
                </a:uFill>
                <a:latin typeface="Calibri"/>
                <a:ea typeface="DejaVu Sans"/>
              </a:rPr>
              <a:t>fits the given scatter plot in the best way</a:t>
            </a:r>
            <a:r>
              <a:rPr b="0" lang="en-IN" sz="3200" spc="-1" strike="noStrike">
                <a:solidFill>
                  <a:srgbClr val="000000"/>
                </a:solidFill>
                <a:uFill>
                  <a:solidFill>
                    <a:srgbClr val="ffffff"/>
                  </a:solidFill>
                </a:uFill>
                <a:latin typeface="Calibri"/>
                <a:ea typeface="DejaVu Sans"/>
              </a:rPr>
              <a:t>. Mathematically, the best fit line is obtained by minimizing the </a:t>
            </a:r>
            <a:r>
              <a:rPr b="1" lang="en-IN" sz="3200" spc="-1" strike="noStrike">
                <a:solidFill>
                  <a:srgbClr val="000000"/>
                </a:solidFill>
                <a:uFill>
                  <a:solidFill>
                    <a:srgbClr val="ffffff"/>
                  </a:solidFill>
                </a:uFill>
                <a:latin typeface="Calibri"/>
                <a:ea typeface="DejaVu Sans"/>
              </a:rPr>
              <a:t>Residual Sum of Squares(RSS).</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ea typeface="DejaVu Sans"/>
              </a:rPr>
              <a:t>Cost Function for Linear Regression</a:t>
            </a:r>
            <a:endParaRPr b="0" lang="en-IN" sz="1800" spc="-1" strike="noStrike">
              <a:solidFill>
                <a:srgbClr val="000000"/>
              </a:solidFill>
              <a:uFill>
                <a:solidFill>
                  <a:srgbClr val="ffffff"/>
                </a:solidFill>
              </a:uFill>
              <a:latin typeface="Arial"/>
            </a:endParaRPr>
          </a:p>
        </p:txBody>
      </p:sp>
      <p:sp>
        <p:nvSpPr>
          <p:cNvPr id="8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The </a:t>
            </a:r>
            <a:r>
              <a:rPr b="0" lang="en-IN" sz="3200" spc="-1" strike="noStrike">
                <a:solidFill>
                  <a:srgbClr val="ff0000"/>
                </a:solidFill>
                <a:uFill>
                  <a:solidFill>
                    <a:srgbClr val="ffffff"/>
                  </a:solidFill>
                </a:uFill>
                <a:latin typeface="Calibri"/>
                <a:ea typeface="DejaVu Sans"/>
              </a:rPr>
              <a:t>cost function</a:t>
            </a:r>
            <a:r>
              <a:rPr b="0" lang="en-IN" sz="3200" spc="-1" strike="noStrike">
                <a:solidFill>
                  <a:srgbClr val="000000"/>
                </a:solidFill>
                <a:uFill>
                  <a:solidFill>
                    <a:srgbClr val="ffffff"/>
                  </a:solidFill>
                </a:uFill>
                <a:latin typeface="Calibri"/>
                <a:ea typeface="DejaVu Sans"/>
              </a:rPr>
              <a:t> helps to work out the optimal values for B</a:t>
            </a:r>
            <a:r>
              <a:rPr b="0" lang="en-IN" sz="3200" spc="-1" strike="noStrike" baseline="-25000">
                <a:solidFill>
                  <a:srgbClr val="000000"/>
                </a:solidFill>
                <a:uFill>
                  <a:solidFill>
                    <a:srgbClr val="ffffff"/>
                  </a:solidFill>
                </a:uFill>
                <a:latin typeface="Calibri"/>
                <a:ea typeface="DejaVu Sans"/>
              </a:rPr>
              <a:t>0</a:t>
            </a:r>
            <a:r>
              <a:rPr b="0" lang="en-IN" sz="3200" spc="-1" strike="noStrike">
                <a:solidFill>
                  <a:srgbClr val="000000"/>
                </a:solidFill>
                <a:uFill>
                  <a:solidFill>
                    <a:srgbClr val="ffffff"/>
                  </a:solidFill>
                </a:uFill>
                <a:latin typeface="Calibri"/>
                <a:ea typeface="DejaVu Sans"/>
              </a:rPr>
              <a:t> and B</a:t>
            </a:r>
            <a:r>
              <a:rPr b="0" lang="en-IN" sz="3200" spc="-1" strike="noStrike" baseline="-25000">
                <a:solidFill>
                  <a:srgbClr val="000000"/>
                </a:solidFill>
                <a:uFill>
                  <a:solidFill>
                    <a:srgbClr val="ffffff"/>
                  </a:solidFill>
                </a:uFill>
                <a:latin typeface="Calibri"/>
                <a:ea typeface="DejaVu Sans"/>
              </a:rPr>
              <a:t>1</a:t>
            </a:r>
            <a:r>
              <a:rPr b="0" lang="en-IN" sz="3200" spc="-1" strike="noStrike">
                <a:solidFill>
                  <a:srgbClr val="000000"/>
                </a:solidFill>
                <a:uFill>
                  <a:solidFill>
                    <a:srgbClr val="ffffff"/>
                  </a:solidFill>
                </a:uFill>
                <a:latin typeface="Calibri"/>
                <a:ea typeface="DejaVu Sans"/>
              </a:rPr>
              <a:t>, which provides the best fit line for the data points.</a:t>
            </a:r>
            <a:endParaRPr b="0" lang="en-IN"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In Linear Regression, generally </a:t>
            </a:r>
            <a:r>
              <a:rPr b="1" lang="en-IN" sz="3200" spc="-1" strike="noStrike">
                <a:solidFill>
                  <a:srgbClr val="000000"/>
                </a:solidFill>
                <a:uFill>
                  <a:solidFill>
                    <a:srgbClr val="ffffff"/>
                  </a:solidFill>
                </a:uFill>
                <a:latin typeface="Calibri"/>
                <a:ea typeface="DejaVu Sans"/>
              </a:rPr>
              <a:t>Mean Squared Error (MSE)</a:t>
            </a:r>
            <a:r>
              <a:rPr b="0" lang="en-IN" sz="3200" spc="-1" strike="noStrike">
                <a:solidFill>
                  <a:srgbClr val="000000"/>
                </a:solidFill>
                <a:uFill>
                  <a:solidFill>
                    <a:srgbClr val="ffffff"/>
                  </a:solidFill>
                </a:uFill>
                <a:latin typeface="Calibri"/>
                <a:ea typeface="DejaVu Sans"/>
              </a:rPr>
              <a:t> cost function is used, which is the average of squared error that occurred between the </a:t>
            </a:r>
            <a:r>
              <a:rPr b="1" lang="en-IN" sz="3200" spc="-1" strike="noStrike">
                <a:solidFill>
                  <a:srgbClr val="000000"/>
                </a:solidFill>
                <a:uFill>
                  <a:solidFill>
                    <a:srgbClr val="ffffff"/>
                  </a:solidFill>
                </a:uFill>
                <a:latin typeface="Calibri"/>
                <a:ea typeface="DejaVu Sans"/>
              </a:rPr>
              <a:t>y</a:t>
            </a:r>
            <a:r>
              <a:rPr b="1" lang="en-IN" sz="3200" spc="-1" strike="noStrike" baseline="-25000">
                <a:solidFill>
                  <a:srgbClr val="000000"/>
                </a:solidFill>
                <a:uFill>
                  <a:solidFill>
                    <a:srgbClr val="ffffff"/>
                  </a:solidFill>
                </a:uFill>
                <a:latin typeface="Calibri"/>
                <a:ea typeface="DejaVu Sans"/>
              </a:rPr>
              <a:t>predicted</a:t>
            </a:r>
            <a:r>
              <a:rPr b="0" lang="en-IN" sz="3200" spc="-1" strike="noStrike">
                <a:solidFill>
                  <a:srgbClr val="000000"/>
                </a:solidFill>
                <a:uFill>
                  <a:solidFill>
                    <a:srgbClr val="ffffff"/>
                  </a:solidFill>
                </a:uFill>
                <a:latin typeface="Calibri"/>
                <a:ea typeface="DejaVu Sans"/>
              </a:rPr>
              <a:t> and </a:t>
            </a:r>
            <a:r>
              <a:rPr b="1" lang="en-IN" sz="3200" spc="-1" strike="noStrike">
                <a:solidFill>
                  <a:srgbClr val="000000"/>
                </a:solidFill>
                <a:uFill>
                  <a:solidFill>
                    <a:srgbClr val="ffffff"/>
                  </a:solidFill>
                </a:uFill>
                <a:latin typeface="Calibri"/>
                <a:ea typeface="DejaVu Sans"/>
              </a:rPr>
              <a:t>y</a:t>
            </a:r>
            <a:r>
              <a:rPr b="1" lang="en-IN" sz="3200" spc="-1" strike="noStrike" baseline="-25000">
                <a:solidFill>
                  <a:srgbClr val="000000"/>
                </a:solidFill>
                <a:uFill>
                  <a:solidFill>
                    <a:srgbClr val="ffffff"/>
                  </a:solidFill>
                </a:uFill>
                <a:latin typeface="Calibri"/>
                <a:ea typeface="DejaVu Sans"/>
              </a:rPr>
              <a:t>i</a:t>
            </a:r>
            <a:r>
              <a:rPr b="0" lang="en-IN" sz="32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89" name="Picture 2" descr=""/>
          <p:cNvPicPr/>
          <p:nvPr/>
        </p:nvPicPr>
        <p:blipFill>
          <a:blip r:embed="rId1"/>
          <a:stretch/>
        </p:blipFill>
        <p:spPr>
          <a:xfrm>
            <a:off x="36720" y="5711040"/>
            <a:ext cx="9034560" cy="10562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uFill>
                  <a:solidFill>
                    <a:srgbClr val="ffffff"/>
                  </a:solidFill>
                </a:uFill>
                <a:latin typeface="Calibri"/>
                <a:ea typeface="DejaVu Sans"/>
              </a:rPr>
              <a:t>Evaluation Metrics for Linear Regression</a:t>
            </a:r>
            <a:endParaRPr b="0" lang="en-IN" sz="1800" spc="-1" strike="noStrike">
              <a:solidFill>
                <a:srgbClr val="000000"/>
              </a:solidFill>
              <a:uFill>
                <a:solidFill>
                  <a:srgbClr val="ffffff"/>
                </a:solidFill>
              </a:uFill>
              <a:latin typeface="Arial"/>
            </a:endParaRPr>
          </a:p>
        </p:txBody>
      </p:sp>
      <p:sp>
        <p:nvSpPr>
          <p:cNvPr id="9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The most used metrics are,</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Coefficient of Determination or R-Squared (R2)</a:t>
            </a:r>
            <a:endParaRPr b="0" lang="en-IN"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Root Mean Squared Error (RMSE)</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TotalTime>
  <Application>LibreOffice/5.1.6.2$Linux_X86_64 LibreOffice_project/10m0$Build-2</Application>
  <Words>560</Words>
  <Paragraphs>110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pc</dc:creator>
  <dc:description/>
  <dc:language>en-IN</dc:language>
  <cp:lastModifiedBy/>
  <dcterms:modified xsi:type="dcterms:W3CDTF">2022-03-24T20:28:19Z</dcterms:modified>
  <cp:revision>14</cp:revision>
  <dc:subject/>
  <dc:title>Linear Regression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