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72" r:id="rId6"/>
    <p:sldId id="280" r:id="rId7"/>
    <p:sldId id="273"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6714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264596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345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3517992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391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2940763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3229031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55475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49532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DC3FA-0E1E-4C4D-AEEA-3AC0AE5892A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23177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DC3FA-0E1E-4C4D-AEEA-3AC0AE5892A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06812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DC3FA-0E1E-4C4D-AEEA-3AC0AE5892A0}"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1126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DC3FA-0E1E-4C4D-AEEA-3AC0AE5892A0}"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38220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DC3FA-0E1E-4C4D-AEEA-3AC0AE5892A0}"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237564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DC3FA-0E1E-4C4D-AEEA-3AC0AE5892A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404661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DC3FA-0E1E-4C4D-AEEA-3AC0AE5892A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161F-6982-47FD-B110-6564CD0B1CF4}" type="slidenum">
              <a:rPr lang="en-US" smtClean="0"/>
              <a:t>‹#›</a:t>
            </a:fld>
            <a:endParaRPr lang="en-US"/>
          </a:p>
        </p:txBody>
      </p:sp>
    </p:spTree>
    <p:extLst>
      <p:ext uri="{BB962C8B-B14F-4D97-AF65-F5344CB8AC3E}">
        <p14:creationId xmlns:p14="http://schemas.microsoft.com/office/powerpoint/2010/main" val="169042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FDC3FA-0E1E-4C4D-AEEA-3AC0AE5892A0}" type="datetimeFigureOut">
              <a:rPr lang="en-US" smtClean="0"/>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34161F-6982-47FD-B110-6564CD0B1CF4}" type="slidenum">
              <a:rPr lang="en-US" smtClean="0"/>
              <a:t>‹#›</a:t>
            </a:fld>
            <a:endParaRPr lang="en-US"/>
          </a:p>
        </p:txBody>
      </p:sp>
    </p:spTree>
    <p:extLst>
      <p:ext uri="{BB962C8B-B14F-4D97-AF65-F5344CB8AC3E}">
        <p14:creationId xmlns:p14="http://schemas.microsoft.com/office/powerpoint/2010/main" val="4124694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629" y="1080654"/>
            <a:ext cx="9607011" cy="1646302"/>
          </a:xfrm>
        </p:spPr>
        <p:txBody>
          <a:bodyPr/>
          <a:lstStyle/>
          <a:p>
            <a:r>
              <a:rPr lang="en-US" dirty="0"/>
              <a:t/>
            </a:r>
            <a:br>
              <a:rPr lang="en-US" dirty="0"/>
            </a:br>
            <a:r>
              <a:rPr lang="en-US" sz="4400" dirty="0">
                <a:solidFill>
                  <a:schemeClr val="accent4"/>
                </a:solidFill>
              </a:rPr>
              <a:t>DRONACHARYA BAHUUDDESHIYA SANSTHA</a:t>
            </a:r>
            <a:r>
              <a:rPr lang="en-US" sz="4400" dirty="0">
                <a:solidFill>
                  <a:schemeClr val="accent5">
                    <a:lumMod val="75000"/>
                  </a:schemeClr>
                </a:solidFill>
              </a:rPr>
              <a:t/>
            </a:r>
            <a:br>
              <a:rPr lang="en-US" sz="4400" dirty="0">
                <a:solidFill>
                  <a:schemeClr val="accent5">
                    <a:lumMod val="75000"/>
                  </a:schemeClr>
                </a:solidFill>
              </a:rPr>
            </a:br>
            <a:r>
              <a:rPr lang="it-IT" sz="2800" dirty="0">
                <a:solidFill>
                  <a:schemeClr val="tx1"/>
                </a:solidFill>
              </a:rPr>
              <a:t>Reg. No. Maha. </a:t>
            </a:r>
            <a:r>
              <a:rPr lang="it-IT" sz="2800" dirty="0" smtClean="0">
                <a:solidFill>
                  <a:schemeClr val="tx1"/>
                </a:solidFill>
              </a:rPr>
              <a:t>272/10</a:t>
            </a:r>
            <a:r>
              <a:rPr lang="it-IT" sz="4400" dirty="0" smtClean="0"/>
              <a:t> </a:t>
            </a:r>
            <a:r>
              <a:rPr lang="it-IT" sz="4400" dirty="0"/>
              <a:t/>
            </a:r>
            <a:br>
              <a:rPr lang="it-IT" sz="4400" dirty="0"/>
            </a:br>
            <a:r>
              <a:rPr lang="it-IT" sz="3200" dirty="0">
                <a:solidFill>
                  <a:schemeClr val="accent5">
                    <a:lumMod val="40000"/>
                    <a:lumOff val="60000"/>
                  </a:schemeClr>
                </a:solidFill>
              </a:rPr>
              <a:t>Devmali, Achalpur, Dist : Amravati</a:t>
            </a:r>
            <a:endParaRPr lang="en-US" sz="4400" dirty="0">
              <a:solidFill>
                <a:schemeClr val="accent5">
                  <a:lumMod val="40000"/>
                  <a:lumOff val="6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316" y="3555422"/>
            <a:ext cx="3713604" cy="2568287"/>
          </a:xfrm>
          <a:prstGeom prst="rect">
            <a:avLst/>
          </a:prstGeom>
        </p:spPr>
      </p:pic>
    </p:spTree>
    <p:extLst>
      <p:ext uri="{BB962C8B-B14F-4D97-AF65-F5344CB8AC3E}">
        <p14:creationId xmlns:p14="http://schemas.microsoft.com/office/powerpoint/2010/main" val="11485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7309" y="332509"/>
            <a:ext cx="5015346" cy="369332"/>
          </a:xfrm>
          <a:prstGeom prst="rect">
            <a:avLst/>
          </a:prstGeom>
          <a:noFill/>
        </p:spPr>
        <p:txBody>
          <a:bodyPr wrap="square" rtlCol="0">
            <a:spAutoFit/>
          </a:bodyPr>
          <a:lstStyle/>
          <a:p>
            <a:r>
              <a:rPr lang="en-US" dirty="0" smtClean="0"/>
              <a:t>Coaches &amp; Staff</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7099338"/>
              </p:ext>
            </p:extLst>
          </p:nvPr>
        </p:nvGraphicFramePr>
        <p:xfrm>
          <a:off x="734291" y="881950"/>
          <a:ext cx="9384145" cy="2118360"/>
        </p:xfrm>
        <a:graphic>
          <a:graphicData uri="http://schemas.openxmlformats.org/drawingml/2006/table">
            <a:tbl>
              <a:tblPr firstRow="1" bandRow="1">
                <a:tableStyleId>{5C22544A-7EE6-4342-B048-85BDC9FD1C3A}</a:tableStyleId>
              </a:tblPr>
              <a:tblGrid>
                <a:gridCol w="932873"/>
                <a:gridCol w="2820785"/>
                <a:gridCol w="1876829"/>
                <a:gridCol w="1876829"/>
                <a:gridCol w="1876829"/>
              </a:tblGrid>
              <a:tr h="370840">
                <a:tc>
                  <a:txBody>
                    <a:bodyPr/>
                    <a:lstStyle/>
                    <a:p>
                      <a:r>
                        <a:rPr lang="en-US" dirty="0" err="1" smtClean="0"/>
                        <a:t>Sr.No</a:t>
                      </a:r>
                      <a:endParaRPr lang="en-US" dirty="0"/>
                    </a:p>
                  </a:txBody>
                  <a:tcPr/>
                </a:tc>
                <a:tc>
                  <a:txBody>
                    <a:bodyPr/>
                    <a:lstStyle/>
                    <a:p>
                      <a:r>
                        <a:rPr lang="en-US" dirty="0" err="1" smtClean="0"/>
                        <a:t>Particulers</a:t>
                      </a:r>
                      <a:endParaRPr lang="en-US" dirty="0"/>
                    </a:p>
                  </a:txBody>
                  <a:tcPr/>
                </a:tc>
                <a:tc>
                  <a:txBody>
                    <a:bodyPr/>
                    <a:lstStyle/>
                    <a:p>
                      <a:r>
                        <a:rPr lang="en-US" dirty="0" smtClean="0"/>
                        <a:t>For Time Period</a:t>
                      </a:r>
                      <a:endParaRPr lang="en-US" dirty="0"/>
                    </a:p>
                  </a:txBody>
                  <a:tcPr/>
                </a:tc>
                <a:tc>
                  <a:txBody>
                    <a:bodyPr/>
                    <a:lstStyle/>
                    <a:p>
                      <a:r>
                        <a:rPr lang="en-US" dirty="0" smtClean="0"/>
                        <a:t>Amount</a:t>
                      </a:r>
                      <a:endParaRPr lang="en-US" dirty="0"/>
                    </a:p>
                  </a:txBody>
                  <a:tcPr/>
                </a:tc>
                <a:tc>
                  <a:txBody>
                    <a:bodyPr/>
                    <a:lstStyle/>
                    <a:p>
                      <a:r>
                        <a:rPr lang="en-US" dirty="0" smtClean="0"/>
                        <a:t>Yearly</a:t>
                      </a:r>
                      <a:r>
                        <a:rPr lang="en-US" baseline="0" dirty="0" smtClean="0"/>
                        <a:t> Amount</a:t>
                      </a:r>
                      <a:endParaRPr lang="en-US" dirty="0"/>
                    </a:p>
                  </a:txBody>
                  <a:tcPr/>
                </a:tc>
              </a:tr>
              <a:tr h="233527">
                <a:tc>
                  <a:txBody>
                    <a:bodyPr/>
                    <a:lstStyle/>
                    <a:p>
                      <a:r>
                        <a:rPr lang="en-US" dirty="0" smtClean="0"/>
                        <a:t>1</a:t>
                      </a:r>
                      <a:endParaRPr lang="en-US" dirty="0"/>
                    </a:p>
                  </a:txBody>
                  <a:tcPr/>
                </a:tc>
                <a:tc>
                  <a:txBody>
                    <a:bodyPr/>
                    <a:lstStyle/>
                    <a:p>
                      <a:r>
                        <a:rPr lang="en-US" dirty="0" smtClean="0"/>
                        <a:t>Chief</a:t>
                      </a:r>
                      <a:r>
                        <a:rPr lang="en-US" baseline="0" dirty="0" smtClean="0"/>
                        <a:t> Coach</a:t>
                      </a:r>
                      <a:endParaRPr lang="en-US" dirty="0"/>
                    </a:p>
                  </a:txBody>
                  <a:tcPr/>
                </a:tc>
                <a:tc>
                  <a:txBody>
                    <a:bodyPr/>
                    <a:lstStyle/>
                    <a:p>
                      <a:r>
                        <a:rPr lang="en-US" dirty="0" smtClean="0"/>
                        <a:t>1 Month</a:t>
                      </a:r>
                      <a:endParaRPr lang="en-US" dirty="0"/>
                    </a:p>
                  </a:txBody>
                  <a:tcPr/>
                </a:tc>
                <a:tc>
                  <a:txBody>
                    <a:bodyPr/>
                    <a:lstStyle/>
                    <a:p>
                      <a:r>
                        <a:rPr lang="en-US" dirty="0" err="1" smtClean="0"/>
                        <a:t>Nill</a:t>
                      </a:r>
                      <a:endParaRPr lang="en-US" dirty="0"/>
                    </a:p>
                  </a:txBody>
                  <a:tcPr/>
                </a:tc>
                <a:tc>
                  <a:txBody>
                    <a:bodyPr/>
                    <a:lstStyle/>
                    <a:p>
                      <a:r>
                        <a:rPr lang="en-US" dirty="0" err="1" smtClean="0"/>
                        <a:t>Nill</a:t>
                      </a:r>
                      <a:endParaRPr lang="en-US" dirty="0"/>
                    </a:p>
                  </a:txBody>
                  <a:tcPr/>
                </a:tc>
              </a:tr>
              <a:tr h="370840">
                <a:tc>
                  <a:txBody>
                    <a:bodyPr/>
                    <a:lstStyle/>
                    <a:p>
                      <a:r>
                        <a:rPr lang="en-US" dirty="0" smtClean="0"/>
                        <a:t>2</a:t>
                      </a:r>
                      <a:endParaRPr lang="en-US" dirty="0"/>
                    </a:p>
                  </a:txBody>
                  <a:tcPr/>
                </a:tc>
                <a:tc>
                  <a:txBody>
                    <a:bodyPr/>
                    <a:lstStyle/>
                    <a:p>
                      <a:r>
                        <a:rPr lang="en-US" dirty="0" err="1" smtClean="0"/>
                        <a:t>Asst.Coach</a:t>
                      </a:r>
                      <a:endParaRPr lang="en-US" dirty="0"/>
                    </a:p>
                  </a:txBody>
                  <a:tcPr/>
                </a:tc>
                <a:tc>
                  <a:txBody>
                    <a:bodyPr/>
                    <a:lstStyle/>
                    <a:p>
                      <a:r>
                        <a:rPr lang="en-US" dirty="0" smtClean="0"/>
                        <a:t>1</a:t>
                      </a:r>
                      <a:r>
                        <a:rPr lang="en-US" baseline="0" dirty="0" smtClean="0"/>
                        <a:t> Month</a:t>
                      </a:r>
                      <a:endParaRPr lang="en-US" dirty="0"/>
                    </a:p>
                  </a:txBody>
                  <a:tcPr/>
                </a:tc>
                <a:tc>
                  <a:txBody>
                    <a:bodyPr/>
                    <a:lstStyle/>
                    <a:p>
                      <a:r>
                        <a:rPr lang="en-US" dirty="0" smtClean="0"/>
                        <a:t>60000</a:t>
                      </a:r>
                      <a:endParaRPr lang="en-US" dirty="0"/>
                    </a:p>
                  </a:txBody>
                  <a:tcPr/>
                </a:tc>
                <a:tc>
                  <a:txBody>
                    <a:bodyPr/>
                    <a:lstStyle/>
                    <a:p>
                      <a:r>
                        <a:rPr lang="en-US" dirty="0" smtClean="0"/>
                        <a:t>720000</a:t>
                      </a:r>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Asst.Coach</a:t>
                      </a:r>
                      <a:endParaRPr lang="en-US" dirty="0" smtClean="0"/>
                    </a:p>
                  </a:txBody>
                  <a:tcPr/>
                </a:tc>
                <a:tc>
                  <a:txBody>
                    <a:bodyPr/>
                    <a:lstStyle/>
                    <a:p>
                      <a:r>
                        <a:rPr lang="en-US" dirty="0" smtClean="0"/>
                        <a:t>1</a:t>
                      </a:r>
                      <a:r>
                        <a:rPr lang="en-US" baseline="0" dirty="0" smtClean="0"/>
                        <a:t> Month</a:t>
                      </a:r>
                      <a:endParaRPr lang="en-US" dirty="0"/>
                    </a:p>
                  </a:txBody>
                  <a:tcPr/>
                </a:tc>
                <a:tc>
                  <a:txBody>
                    <a:bodyPr/>
                    <a:lstStyle/>
                    <a:p>
                      <a:r>
                        <a:rPr lang="en-US" dirty="0" smtClean="0"/>
                        <a:t>60000</a:t>
                      </a:r>
                      <a:endParaRPr lang="en-US" dirty="0"/>
                    </a:p>
                  </a:txBody>
                  <a:tcPr/>
                </a:tc>
                <a:tc>
                  <a:txBody>
                    <a:bodyPr/>
                    <a:lstStyle/>
                    <a:p>
                      <a:r>
                        <a:rPr lang="en-US" dirty="0" smtClean="0"/>
                        <a:t>720000</a:t>
                      </a:r>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Asst.Coach</a:t>
                      </a:r>
                      <a:endParaRPr lang="en-US" dirty="0" smtClean="0"/>
                    </a:p>
                  </a:txBody>
                  <a:tcPr/>
                </a:tc>
                <a:tc>
                  <a:txBody>
                    <a:bodyPr/>
                    <a:lstStyle/>
                    <a:p>
                      <a:r>
                        <a:rPr lang="en-US" dirty="0" smtClean="0"/>
                        <a:t>1</a:t>
                      </a:r>
                      <a:r>
                        <a:rPr lang="en-US" baseline="0" dirty="0" smtClean="0"/>
                        <a:t> Month</a:t>
                      </a:r>
                      <a:endParaRPr lang="en-US" dirty="0"/>
                    </a:p>
                  </a:txBody>
                  <a:tcPr/>
                </a:tc>
                <a:tc>
                  <a:txBody>
                    <a:bodyPr/>
                    <a:lstStyle/>
                    <a:p>
                      <a:r>
                        <a:rPr lang="en-US" dirty="0" smtClean="0"/>
                        <a:t>60000</a:t>
                      </a:r>
                      <a:endParaRPr lang="en-US" dirty="0"/>
                    </a:p>
                  </a:txBody>
                  <a:tcPr/>
                </a:tc>
                <a:tc>
                  <a:txBody>
                    <a:bodyPr/>
                    <a:lstStyle/>
                    <a:p>
                      <a:r>
                        <a:rPr lang="en-US" dirty="0" smtClean="0"/>
                        <a:t>720000</a:t>
                      </a:r>
                      <a:endParaRPr lang="en-US" dirty="0"/>
                    </a:p>
                  </a:txBody>
                  <a:tcPr/>
                </a:tc>
              </a:tr>
            </a:tbl>
          </a:graphicData>
        </a:graphic>
      </p:graphicFrame>
    </p:spTree>
    <p:extLst>
      <p:ext uri="{BB962C8B-B14F-4D97-AF65-F5344CB8AC3E}">
        <p14:creationId xmlns:p14="http://schemas.microsoft.com/office/powerpoint/2010/main" val="171429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9" y="277091"/>
            <a:ext cx="8596668" cy="651163"/>
          </a:xfrm>
        </p:spPr>
        <p:txBody>
          <a:bodyPr>
            <a:normAutofit/>
          </a:bodyPr>
          <a:lstStyle/>
          <a:p>
            <a:r>
              <a:rPr lang="en-US" sz="2800" dirty="0" smtClean="0"/>
              <a:t>Total Expenses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064464494"/>
              </p:ext>
            </p:extLst>
          </p:nvPr>
        </p:nvGraphicFramePr>
        <p:xfrm>
          <a:off x="771930" y="1149927"/>
          <a:ext cx="8940108" cy="1854200"/>
        </p:xfrm>
        <a:graphic>
          <a:graphicData uri="http://schemas.openxmlformats.org/drawingml/2006/table">
            <a:tbl>
              <a:tblPr firstRow="1" bandRow="1">
                <a:tableStyleId>{5C22544A-7EE6-4342-B048-85BDC9FD1C3A}</a:tableStyleId>
              </a:tblPr>
              <a:tblGrid>
                <a:gridCol w="1029161"/>
                <a:gridCol w="4930911"/>
                <a:gridCol w="2980036"/>
              </a:tblGrid>
              <a:tr h="370840">
                <a:tc>
                  <a:txBody>
                    <a:bodyPr/>
                    <a:lstStyle/>
                    <a:p>
                      <a:endParaRPr lang="en-US" dirty="0"/>
                    </a:p>
                  </a:txBody>
                  <a:tcPr/>
                </a:tc>
                <a:tc>
                  <a:txBody>
                    <a:bodyPr/>
                    <a:lstStyle/>
                    <a:p>
                      <a:r>
                        <a:rPr lang="en-US" dirty="0" smtClean="0"/>
                        <a:t>Total</a:t>
                      </a:r>
                      <a:r>
                        <a:rPr lang="en-US" baseline="0" dirty="0" smtClean="0"/>
                        <a:t> Expenses of July-2024 – June-2025</a:t>
                      </a:r>
                      <a:endParaRPr lang="en-US" dirty="0"/>
                    </a:p>
                  </a:txBody>
                  <a:tcPr/>
                </a:tc>
                <a:tc>
                  <a:txBody>
                    <a:bodyPr/>
                    <a:lstStyle/>
                    <a:p>
                      <a:r>
                        <a:rPr lang="en-US" dirty="0" smtClean="0"/>
                        <a:t>Amount</a:t>
                      </a:r>
                      <a:endParaRPr lang="en-US" dirty="0"/>
                    </a:p>
                  </a:txBody>
                  <a:tcPr/>
                </a:tc>
              </a:tr>
              <a:tr h="370840">
                <a:tc>
                  <a:txBody>
                    <a:bodyPr/>
                    <a:lstStyle/>
                    <a:p>
                      <a:r>
                        <a:rPr lang="en-US" dirty="0" smtClean="0"/>
                        <a:t>1</a:t>
                      </a:r>
                      <a:endParaRPr lang="en-US" dirty="0"/>
                    </a:p>
                  </a:txBody>
                  <a:tcPr/>
                </a:tc>
                <a:tc>
                  <a:txBody>
                    <a:bodyPr/>
                    <a:lstStyle/>
                    <a:p>
                      <a:r>
                        <a:rPr lang="en-US" dirty="0" err="1" smtClean="0"/>
                        <a:t>Equipments</a:t>
                      </a:r>
                      <a:r>
                        <a:rPr lang="en-US" dirty="0" smtClean="0"/>
                        <a:t> &amp; </a:t>
                      </a:r>
                      <a:r>
                        <a:rPr lang="en-US" dirty="0" err="1" smtClean="0"/>
                        <a:t>Maintainance</a:t>
                      </a:r>
                      <a:r>
                        <a:rPr lang="en-US" baseline="0" dirty="0" smtClean="0"/>
                        <a:t> </a:t>
                      </a:r>
                      <a:endParaRPr lang="en-US" dirty="0"/>
                    </a:p>
                  </a:txBody>
                  <a:tcPr/>
                </a:tc>
                <a:tc>
                  <a:txBody>
                    <a:bodyPr/>
                    <a:lstStyle/>
                    <a:p>
                      <a:r>
                        <a:rPr lang="en-US" dirty="0" smtClean="0"/>
                        <a:t>500000</a:t>
                      </a:r>
                      <a:endParaRPr lang="en-US" dirty="0"/>
                    </a:p>
                  </a:txBody>
                  <a:tcPr/>
                </a:tc>
              </a:tr>
              <a:tr h="370840">
                <a:tc>
                  <a:txBody>
                    <a:bodyPr/>
                    <a:lstStyle/>
                    <a:p>
                      <a:r>
                        <a:rPr lang="en-US" dirty="0" smtClean="0"/>
                        <a:t>2</a:t>
                      </a:r>
                      <a:endParaRPr lang="en-US" dirty="0"/>
                    </a:p>
                  </a:txBody>
                  <a:tcPr/>
                </a:tc>
                <a:tc>
                  <a:txBody>
                    <a:bodyPr/>
                    <a:lstStyle/>
                    <a:p>
                      <a:r>
                        <a:rPr lang="en-US" dirty="0" smtClean="0"/>
                        <a:t>Coaches &amp; Staff</a:t>
                      </a:r>
                      <a:endParaRPr lang="en-US" dirty="0"/>
                    </a:p>
                  </a:txBody>
                  <a:tcPr/>
                </a:tc>
                <a:tc>
                  <a:txBody>
                    <a:bodyPr/>
                    <a:lstStyle/>
                    <a:p>
                      <a:r>
                        <a:rPr lang="en-US" dirty="0" smtClean="0"/>
                        <a:t>2160000</a:t>
                      </a:r>
                      <a:endParaRPr lang="en-US" dirty="0"/>
                    </a:p>
                  </a:txBody>
                  <a:tcPr/>
                </a:tc>
              </a:tr>
              <a:tr h="370840">
                <a:tc>
                  <a:txBody>
                    <a:bodyPr/>
                    <a:lstStyle/>
                    <a:p>
                      <a:r>
                        <a:rPr lang="en-US" dirty="0" smtClean="0"/>
                        <a:t>3</a:t>
                      </a:r>
                      <a:endParaRPr lang="en-US" dirty="0"/>
                    </a:p>
                  </a:txBody>
                  <a:tcPr/>
                </a:tc>
                <a:tc>
                  <a:txBody>
                    <a:bodyPr/>
                    <a:lstStyle/>
                    <a:p>
                      <a:r>
                        <a:rPr lang="en-US" dirty="0" smtClean="0"/>
                        <a:t>Playing Kit </a:t>
                      </a:r>
                      <a:endParaRPr lang="en-US" dirty="0"/>
                    </a:p>
                  </a:txBody>
                  <a:tcPr/>
                </a:tc>
                <a:tc>
                  <a:txBody>
                    <a:bodyPr/>
                    <a:lstStyle/>
                    <a:p>
                      <a:r>
                        <a:rPr lang="en-US" dirty="0" smtClean="0"/>
                        <a:t>100000</a:t>
                      </a:r>
                      <a:endParaRPr lang="en-US" dirty="0"/>
                    </a:p>
                  </a:txBody>
                  <a:tcPr/>
                </a:tc>
              </a:tr>
              <a:tr h="370840">
                <a:tc>
                  <a:txBody>
                    <a:bodyPr/>
                    <a:lstStyle/>
                    <a:p>
                      <a:endParaRPr lang="en-US" dirty="0"/>
                    </a:p>
                  </a:txBody>
                  <a:tcPr/>
                </a:tc>
                <a:tc>
                  <a:txBody>
                    <a:bodyPr/>
                    <a:lstStyle/>
                    <a:p>
                      <a:r>
                        <a:rPr lang="en-US" dirty="0" smtClean="0"/>
                        <a:t>Total</a:t>
                      </a:r>
                      <a:endParaRPr lang="en-US" dirty="0"/>
                    </a:p>
                  </a:txBody>
                  <a:tcPr/>
                </a:tc>
                <a:tc>
                  <a:txBody>
                    <a:bodyPr/>
                    <a:lstStyle/>
                    <a:p>
                      <a:r>
                        <a:rPr lang="en-US" dirty="0" smtClean="0"/>
                        <a:t>2760000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147207"/>
              </p:ext>
            </p:extLst>
          </p:nvPr>
        </p:nvGraphicFramePr>
        <p:xfrm>
          <a:off x="771930" y="3435926"/>
          <a:ext cx="8940108" cy="1854200"/>
        </p:xfrm>
        <a:graphic>
          <a:graphicData uri="http://schemas.openxmlformats.org/drawingml/2006/table">
            <a:tbl>
              <a:tblPr firstRow="1" bandRow="1">
                <a:tableStyleId>{5C22544A-7EE6-4342-B048-85BDC9FD1C3A}</a:tableStyleId>
              </a:tblPr>
              <a:tblGrid>
                <a:gridCol w="1029161"/>
                <a:gridCol w="4930911"/>
                <a:gridCol w="2980036"/>
              </a:tblGrid>
              <a:tr h="370840">
                <a:tc>
                  <a:txBody>
                    <a:bodyPr/>
                    <a:lstStyle/>
                    <a:p>
                      <a:endParaRPr lang="en-US" dirty="0"/>
                    </a:p>
                  </a:txBody>
                  <a:tcPr/>
                </a:tc>
                <a:tc>
                  <a:txBody>
                    <a:bodyPr/>
                    <a:lstStyle/>
                    <a:p>
                      <a:r>
                        <a:rPr lang="en-US" dirty="0" smtClean="0"/>
                        <a:t>Total</a:t>
                      </a:r>
                      <a:r>
                        <a:rPr lang="en-US" baseline="0" dirty="0" smtClean="0"/>
                        <a:t> Expenses of July-2025 – March-2026</a:t>
                      </a:r>
                      <a:endParaRPr lang="en-US" dirty="0"/>
                    </a:p>
                  </a:txBody>
                  <a:tcPr/>
                </a:tc>
                <a:tc>
                  <a:txBody>
                    <a:bodyPr/>
                    <a:lstStyle/>
                    <a:p>
                      <a:r>
                        <a:rPr lang="en-US" dirty="0" smtClean="0"/>
                        <a:t>Amount</a:t>
                      </a:r>
                      <a:endParaRPr lang="en-US" dirty="0"/>
                    </a:p>
                  </a:txBody>
                  <a:tcPr/>
                </a:tc>
              </a:tr>
              <a:tr h="370840">
                <a:tc>
                  <a:txBody>
                    <a:bodyPr/>
                    <a:lstStyle/>
                    <a:p>
                      <a:r>
                        <a:rPr lang="en-US" dirty="0" smtClean="0"/>
                        <a:t>1</a:t>
                      </a:r>
                      <a:endParaRPr lang="en-US" dirty="0"/>
                    </a:p>
                  </a:txBody>
                  <a:tcPr/>
                </a:tc>
                <a:tc>
                  <a:txBody>
                    <a:bodyPr/>
                    <a:lstStyle/>
                    <a:p>
                      <a:r>
                        <a:rPr lang="en-US" dirty="0" err="1" smtClean="0"/>
                        <a:t>Equipments</a:t>
                      </a:r>
                      <a:r>
                        <a:rPr lang="en-US" dirty="0" smtClean="0"/>
                        <a:t> &amp; </a:t>
                      </a:r>
                      <a:r>
                        <a:rPr lang="en-US" dirty="0" err="1" smtClean="0"/>
                        <a:t>Maintainance</a:t>
                      </a:r>
                      <a:r>
                        <a:rPr lang="en-US" baseline="0" dirty="0" smtClean="0"/>
                        <a:t> </a:t>
                      </a:r>
                      <a:endParaRPr lang="en-US" dirty="0"/>
                    </a:p>
                  </a:txBody>
                  <a:tcPr/>
                </a:tc>
                <a:tc>
                  <a:txBody>
                    <a:bodyPr/>
                    <a:lstStyle/>
                    <a:p>
                      <a:r>
                        <a:rPr lang="en-US" dirty="0" smtClean="0"/>
                        <a:t>100000</a:t>
                      </a:r>
                      <a:endParaRPr lang="en-US" dirty="0"/>
                    </a:p>
                  </a:txBody>
                  <a:tcPr/>
                </a:tc>
              </a:tr>
              <a:tr h="370840">
                <a:tc>
                  <a:txBody>
                    <a:bodyPr/>
                    <a:lstStyle/>
                    <a:p>
                      <a:r>
                        <a:rPr lang="en-US" dirty="0" smtClean="0"/>
                        <a:t>2</a:t>
                      </a:r>
                      <a:endParaRPr lang="en-US" dirty="0"/>
                    </a:p>
                  </a:txBody>
                  <a:tcPr/>
                </a:tc>
                <a:tc>
                  <a:txBody>
                    <a:bodyPr/>
                    <a:lstStyle/>
                    <a:p>
                      <a:r>
                        <a:rPr lang="en-US" dirty="0" smtClean="0"/>
                        <a:t>Coaches &amp; Staff</a:t>
                      </a:r>
                      <a:endParaRPr lang="en-US" dirty="0"/>
                    </a:p>
                  </a:txBody>
                  <a:tcPr/>
                </a:tc>
                <a:tc>
                  <a:txBody>
                    <a:bodyPr/>
                    <a:lstStyle/>
                    <a:p>
                      <a:r>
                        <a:rPr lang="en-US" dirty="0" smtClean="0"/>
                        <a:t>1620000</a:t>
                      </a:r>
                      <a:endParaRPr lang="en-US" dirty="0"/>
                    </a:p>
                  </a:txBody>
                  <a:tcPr/>
                </a:tc>
              </a:tr>
              <a:tr h="370840">
                <a:tc>
                  <a:txBody>
                    <a:bodyPr/>
                    <a:lstStyle/>
                    <a:p>
                      <a:r>
                        <a:rPr lang="en-US" dirty="0" smtClean="0"/>
                        <a:t>3</a:t>
                      </a:r>
                      <a:endParaRPr lang="en-US" dirty="0"/>
                    </a:p>
                  </a:txBody>
                  <a:tcPr/>
                </a:tc>
                <a:tc>
                  <a:txBody>
                    <a:bodyPr/>
                    <a:lstStyle/>
                    <a:p>
                      <a:r>
                        <a:rPr lang="en-US" dirty="0" smtClean="0"/>
                        <a:t>Playing Kit </a:t>
                      </a:r>
                      <a:endParaRPr lang="en-US" dirty="0"/>
                    </a:p>
                  </a:txBody>
                  <a:tcPr/>
                </a:tc>
                <a:tc>
                  <a:txBody>
                    <a:bodyPr/>
                    <a:lstStyle/>
                    <a:p>
                      <a:r>
                        <a:rPr lang="en-US" dirty="0" smtClean="0"/>
                        <a:t>100000</a:t>
                      </a:r>
                      <a:endParaRPr lang="en-US" dirty="0"/>
                    </a:p>
                  </a:txBody>
                  <a:tcPr/>
                </a:tc>
              </a:tr>
              <a:tr h="370840">
                <a:tc>
                  <a:txBody>
                    <a:bodyPr/>
                    <a:lstStyle/>
                    <a:p>
                      <a:endParaRPr lang="en-US" dirty="0"/>
                    </a:p>
                  </a:txBody>
                  <a:tcPr/>
                </a:tc>
                <a:tc>
                  <a:txBody>
                    <a:bodyPr/>
                    <a:lstStyle/>
                    <a:p>
                      <a:r>
                        <a:rPr lang="en-US" dirty="0" smtClean="0"/>
                        <a:t>Total</a:t>
                      </a:r>
                      <a:endParaRPr lang="en-US" dirty="0"/>
                    </a:p>
                  </a:txBody>
                  <a:tcPr/>
                </a:tc>
                <a:tc>
                  <a:txBody>
                    <a:bodyPr/>
                    <a:lstStyle/>
                    <a:p>
                      <a:r>
                        <a:rPr lang="en-US" dirty="0" smtClean="0"/>
                        <a:t>1820000</a:t>
                      </a:r>
                      <a:endParaRPr lang="en-US" dirty="0"/>
                    </a:p>
                  </a:txBody>
                  <a:tcPr/>
                </a:tc>
              </a:tr>
            </a:tbl>
          </a:graphicData>
        </a:graphic>
      </p:graphicFrame>
    </p:spTree>
    <p:extLst>
      <p:ext uri="{BB962C8B-B14F-4D97-AF65-F5344CB8AC3E}">
        <p14:creationId xmlns:p14="http://schemas.microsoft.com/office/powerpoint/2010/main" val="127688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16" y="221672"/>
            <a:ext cx="8596668" cy="595745"/>
          </a:xfrm>
        </p:spPr>
        <p:txBody>
          <a:bodyPr>
            <a:normAutofit fontScale="90000"/>
          </a:bodyPr>
          <a:lstStyle/>
          <a:p>
            <a:r>
              <a:rPr lang="en-US" dirty="0"/>
              <a:t>Total Expenses </a:t>
            </a:r>
          </a:p>
        </p:txBody>
      </p:sp>
      <p:graphicFrame>
        <p:nvGraphicFramePr>
          <p:cNvPr id="4" name="Table 3"/>
          <p:cNvGraphicFramePr>
            <a:graphicFrameLocks noGrp="1"/>
          </p:cNvGraphicFramePr>
          <p:nvPr>
            <p:extLst>
              <p:ext uri="{D42A27DB-BD31-4B8C-83A1-F6EECF244321}">
                <p14:modId xmlns:p14="http://schemas.microsoft.com/office/powerpoint/2010/main" val="686606035"/>
              </p:ext>
            </p:extLst>
          </p:nvPr>
        </p:nvGraphicFramePr>
        <p:xfrm>
          <a:off x="647238" y="983673"/>
          <a:ext cx="8940108" cy="2595880"/>
        </p:xfrm>
        <a:graphic>
          <a:graphicData uri="http://schemas.openxmlformats.org/drawingml/2006/table">
            <a:tbl>
              <a:tblPr firstRow="1" bandRow="1">
                <a:tableStyleId>{5C22544A-7EE6-4342-B048-85BDC9FD1C3A}</a:tableStyleId>
              </a:tblPr>
              <a:tblGrid>
                <a:gridCol w="1029161"/>
                <a:gridCol w="4930911"/>
                <a:gridCol w="2980036"/>
              </a:tblGrid>
              <a:tr h="370840">
                <a:tc>
                  <a:txBody>
                    <a:bodyPr/>
                    <a:lstStyle/>
                    <a:p>
                      <a:endParaRPr lang="en-US" dirty="0"/>
                    </a:p>
                  </a:txBody>
                  <a:tcPr/>
                </a:tc>
                <a:tc>
                  <a:txBody>
                    <a:bodyPr/>
                    <a:lstStyle/>
                    <a:p>
                      <a:r>
                        <a:rPr lang="en-US" dirty="0" smtClean="0"/>
                        <a:t>Total</a:t>
                      </a:r>
                      <a:r>
                        <a:rPr lang="en-US" baseline="0" dirty="0" smtClean="0"/>
                        <a:t> Expenses of April-2026 – March-2027</a:t>
                      </a:r>
                      <a:endParaRPr lang="en-US" dirty="0"/>
                    </a:p>
                  </a:txBody>
                  <a:tcPr/>
                </a:tc>
                <a:tc>
                  <a:txBody>
                    <a:bodyPr/>
                    <a:lstStyle/>
                    <a:p>
                      <a:r>
                        <a:rPr lang="en-US" dirty="0" smtClean="0"/>
                        <a:t>Amount</a:t>
                      </a:r>
                      <a:endParaRPr lang="en-US" dirty="0"/>
                    </a:p>
                  </a:txBody>
                  <a:tcPr/>
                </a:tc>
              </a:tr>
              <a:tr h="370840">
                <a:tc>
                  <a:txBody>
                    <a:bodyPr/>
                    <a:lstStyle/>
                    <a:p>
                      <a:r>
                        <a:rPr lang="en-US" dirty="0" smtClean="0"/>
                        <a:t>1</a:t>
                      </a:r>
                      <a:endParaRPr lang="en-US" dirty="0"/>
                    </a:p>
                  </a:txBody>
                  <a:tcPr/>
                </a:tc>
                <a:tc>
                  <a:txBody>
                    <a:bodyPr/>
                    <a:lstStyle/>
                    <a:p>
                      <a:r>
                        <a:rPr lang="en-US" dirty="0" smtClean="0"/>
                        <a:t>Equipment's</a:t>
                      </a:r>
                      <a:r>
                        <a:rPr lang="en-US" baseline="0" dirty="0" smtClean="0"/>
                        <a:t> </a:t>
                      </a:r>
                      <a:r>
                        <a:rPr lang="en-US" baseline="0" dirty="0" err="1" smtClean="0"/>
                        <a:t>Recurve</a:t>
                      </a:r>
                      <a:r>
                        <a:rPr lang="en-US" baseline="0" dirty="0" smtClean="0"/>
                        <a:t> Round Bow </a:t>
                      </a:r>
                      <a:endParaRPr lang="en-US" dirty="0"/>
                    </a:p>
                  </a:txBody>
                  <a:tcPr/>
                </a:tc>
                <a:tc>
                  <a:txBody>
                    <a:bodyPr/>
                    <a:lstStyle/>
                    <a:p>
                      <a:r>
                        <a:rPr lang="en-US" dirty="0" smtClean="0"/>
                        <a:t>3500000</a:t>
                      </a:r>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Equipment's</a:t>
                      </a:r>
                      <a:r>
                        <a:rPr lang="en-US" baseline="0" dirty="0" smtClean="0"/>
                        <a:t> Compound Round Bow </a:t>
                      </a:r>
                      <a:endParaRPr lang="en-US" dirty="0" smtClean="0"/>
                    </a:p>
                  </a:txBody>
                  <a:tcPr/>
                </a:tc>
                <a:tc>
                  <a:txBody>
                    <a:bodyPr/>
                    <a:lstStyle/>
                    <a:p>
                      <a:r>
                        <a:rPr lang="en-US" dirty="0" smtClean="0"/>
                        <a:t>3500000</a:t>
                      </a:r>
                      <a:endParaRPr lang="en-US" dirty="0"/>
                    </a:p>
                  </a:txBody>
                  <a:tcPr/>
                </a:tc>
              </a:tr>
              <a:tr h="370840">
                <a:tc>
                  <a:txBody>
                    <a:bodyPr/>
                    <a:lstStyle/>
                    <a:p>
                      <a:r>
                        <a:rPr lang="en-US" dirty="0" smtClean="0"/>
                        <a:t>3</a:t>
                      </a:r>
                      <a:endParaRPr lang="en-US" dirty="0"/>
                    </a:p>
                  </a:txBody>
                  <a:tcPr/>
                </a:tc>
                <a:tc>
                  <a:txBody>
                    <a:bodyPr/>
                    <a:lstStyle/>
                    <a:p>
                      <a:r>
                        <a:rPr lang="en-US" dirty="0" smtClean="0"/>
                        <a:t>Equipment's </a:t>
                      </a:r>
                      <a:r>
                        <a:rPr lang="en-US" dirty="0" err="1" smtClean="0"/>
                        <a:t>Maintanace</a:t>
                      </a:r>
                      <a:r>
                        <a:rPr lang="en-US" dirty="0" smtClean="0"/>
                        <a:t> Indian Round</a:t>
                      </a:r>
                      <a:r>
                        <a:rPr lang="en-US" baseline="0" dirty="0" smtClean="0"/>
                        <a:t> Bow</a:t>
                      </a:r>
                      <a:endParaRPr lang="en-US" dirty="0"/>
                    </a:p>
                  </a:txBody>
                  <a:tcPr/>
                </a:tc>
                <a:tc>
                  <a:txBody>
                    <a:bodyPr/>
                    <a:lstStyle/>
                    <a:p>
                      <a:r>
                        <a:rPr lang="en-US" dirty="0" smtClean="0"/>
                        <a:t>100000</a:t>
                      </a:r>
                      <a:endParaRPr lang="en-US" dirty="0"/>
                    </a:p>
                  </a:txBody>
                  <a:tcPr/>
                </a:tc>
              </a:tr>
              <a:tr h="370840">
                <a:tc>
                  <a:txBody>
                    <a:bodyPr/>
                    <a:lstStyle/>
                    <a:p>
                      <a:endParaRPr lang="en-US" dirty="0"/>
                    </a:p>
                  </a:txBody>
                  <a:tcPr/>
                </a:tc>
                <a:tc>
                  <a:txBody>
                    <a:bodyPr/>
                    <a:lstStyle/>
                    <a:p>
                      <a:r>
                        <a:rPr lang="en-US" dirty="0" smtClean="0"/>
                        <a:t>Coaches &amp; Staff</a:t>
                      </a:r>
                      <a:endParaRPr lang="en-US" dirty="0"/>
                    </a:p>
                  </a:txBody>
                  <a:tcPr/>
                </a:tc>
                <a:tc>
                  <a:txBody>
                    <a:bodyPr/>
                    <a:lstStyle/>
                    <a:p>
                      <a:r>
                        <a:rPr lang="en-US" dirty="0" smtClean="0"/>
                        <a:t>2160000</a:t>
                      </a:r>
                      <a:endParaRPr lang="en-US" dirty="0"/>
                    </a:p>
                  </a:txBody>
                  <a:tcPr/>
                </a:tc>
              </a:tr>
              <a:tr h="370840">
                <a:tc>
                  <a:txBody>
                    <a:bodyPr/>
                    <a:lstStyle/>
                    <a:p>
                      <a:endParaRPr lang="en-US" dirty="0"/>
                    </a:p>
                  </a:txBody>
                  <a:tcPr/>
                </a:tc>
                <a:tc>
                  <a:txBody>
                    <a:bodyPr/>
                    <a:lstStyle/>
                    <a:p>
                      <a:r>
                        <a:rPr lang="en-US" dirty="0" smtClean="0"/>
                        <a:t>Playing Kit </a:t>
                      </a:r>
                      <a:endParaRPr lang="en-US" dirty="0"/>
                    </a:p>
                  </a:txBody>
                  <a:tcPr/>
                </a:tc>
                <a:tc>
                  <a:txBody>
                    <a:bodyPr/>
                    <a:lstStyle/>
                    <a:p>
                      <a:r>
                        <a:rPr lang="en-US" dirty="0" smtClean="0"/>
                        <a:t>100000</a:t>
                      </a:r>
                      <a:endParaRPr lang="en-US" dirty="0"/>
                    </a:p>
                  </a:txBody>
                  <a:tcPr/>
                </a:tc>
              </a:tr>
              <a:tr h="370840">
                <a:tc>
                  <a:txBody>
                    <a:bodyPr/>
                    <a:lstStyle/>
                    <a:p>
                      <a:endParaRPr lang="en-US" dirty="0"/>
                    </a:p>
                  </a:txBody>
                  <a:tcPr/>
                </a:tc>
                <a:tc>
                  <a:txBody>
                    <a:bodyPr/>
                    <a:lstStyle/>
                    <a:p>
                      <a:r>
                        <a:rPr lang="en-US" dirty="0" smtClean="0"/>
                        <a:t>Total</a:t>
                      </a:r>
                      <a:endParaRPr lang="en-US" dirty="0"/>
                    </a:p>
                  </a:txBody>
                  <a:tcPr/>
                </a:tc>
                <a:tc>
                  <a:txBody>
                    <a:bodyPr/>
                    <a:lstStyle/>
                    <a:p>
                      <a:r>
                        <a:rPr lang="en-US" dirty="0" smtClean="0"/>
                        <a:t>9360000</a:t>
                      </a:r>
                      <a:endParaRPr lang="en-US" dirty="0"/>
                    </a:p>
                  </a:txBody>
                  <a:tcPr/>
                </a:tc>
              </a:tr>
            </a:tbl>
          </a:graphicData>
        </a:graphic>
      </p:graphicFrame>
      <p:sp>
        <p:nvSpPr>
          <p:cNvPr id="5" name="Content Placeholder 2"/>
          <p:cNvSpPr>
            <a:spLocks noGrp="1"/>
          </p:cNvSpPr>
          <p:nvPr>
            <p:ph idx="1"/>
          </p:nvPr>
        </p:nvSpPr>
        <p:spPr>
          <a:xfrm>
            <a:off x="718464" y="3879275"/>
            <a:ext cx="8827318" cy="831272"/>
          </a:xfrm>
        </p:spPr>
        <p:txBody>
          <a:bodyPr>
            <a:noAutofit/>
          </a:bodyPr>
          <a:lstStyle/>
          <a:p>
            <a:r>
              <a:rPr lang="en-US" dirty="0" smtClean="0"/>
              <a:t>The 2028 &amp; 2029 spending plan will be based on the quality of players.</a:t>
            </a:r>
          </a:p>
          <a:p>
            <a:r>
              <a:rPr lang="en-US" dirty="0" smtClean="0"/>
              <a:t>Because some </a:t>
            </a:r>
            <a:r>
              <a:rPr lang="en-US" dirty="0" err="1" smtClean="0"/>
              <a:t>ecpert</a:t>
            </a:r>
            <a:r>
              <a:rPr lang="en-US" dirty="0" smtClean="0"/>
              <a:t> people will be required in the staff like as:</a:t>
            </a:r>
          </a:p>
          <a:p>
            <a:pPr marL="0" indent="0">
              <a:buNone/>
            </a:pPr>
            <a:r>
              <a:rPr lang="en-US" dirty="0" smtClean="0"/>
              <a:t> </a:t>
            </a:r>
          </a:p>
          <a:p>
            <a:pPr>
              <a:buFont typeface="Wingdings" panose="05000000000000000000" pitchFamily="2" charset="2"/>
              <a:buChar char="q"/>
            </a:pPr>
            <a:endParaRPr lang="en-US" dirty="0"/>
          </a:p>
        </p:txBody>
      </p:sp>
      <p:sp>
        <p:nvSpPr>
          <p:cNvPr id="6" name="Content Placeholder 2"/>
          <p:cNvSpPr txBox="1">
            <a:spLocks/>
          </p:cNvSpPr>
          <p:nvPr/>
        </p:nvSpPr>
        <p:spPr>
          <a:xfrm>
            <a:off x="1092537" y="4710547"/>
            <a:ext cx="8827318" cy="13023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err="1" smtClean="0"/>
              <a:t>Physio</a:t>
            </a:r>
            <a:endParaRPr lang="en-US" dirty="0" smtClean="0"/>
          </a:p>
          <a:p>
            <a:pPr>
              <a:buFont typeface="Wingdings" panose="05000000000000000000" pitchFamily="2" charset="2"/>
              <a:buChar char="q"/>
            </a:pPr>
            <a:r>
              <a:rPr lang="en-US" dirty="0" smtClean="0"/>
              <a:t>Psychologist</a:t>
            </a:r>
          </a:p>
          <a:p>
            <a:pPr>
              <a:buFont typeface="Wingdings" panose="05000000000000000000" pitchFamily="2" charset="2"/>
              <a:buChar char="q"/>
            </a:pPr>
            <a:r>
              <a:rPr lang="en-US" dirty="0" smtClean="0"/>
              <a:t> Conditioner Trainer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8994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 y="720436"/>
            <a:ext cx="9033164" cy="3570208"/>
          </a:xfrm>
          <a:prstGeom prst="rect">
            <a:avLst/>
          </a:prstGeom>
          <a:noFill/>
        </p:spPr>
        <p:txBody>
          <a:bodyPr wrap="square" rtlCol="0">
            <a:spAutoFit/>
          </a:bodyPr>
          <a:lstStyle/>
          <a:p>
            <a:r>
              <a:rPr lang="en-US" sz="2800" b="1" dirty="0">
                <a:solidFill>
                  <a:schemeClr val="accent4">
                    <a:lumMod val="75000"/>
                  </a:schemeClr>
                </a:solidFill>
                <a:latin typeface="Trebuchet MS (Headings)"/>
              </a:rPr>
              <a:t>Introduction</a:t>
            </a:r>
          </a:p>
          <a:p>
            <a:endParaRPr lang="en-US" b="1" dirty="0">
              <a:solidFill>
                <a:schemeClr val="accent4">
                  <a:lumMod val="75000"/>
                </a:schemeClr>
              </a:solidFill>
              <a:latin typeface="Trebuchet MS (Headings)"/>
            </a:endParaRPr>
          </a:p>
          <a:p>
            <a:r>
              <a:rPr lang="en-US" b="1" dirty="0">
                <a:latin typeface="Trebuchet MS (Headings)"/>
              </a:rPr>
              <a:t>Empowering Dreams: </a:t>
            </a:r>
            <a:r>
              <a:rPr lang="en-US" b="1" dirty="0" err="1">
                <a:latin typeface="Trebuchet MS (Headings)"/>
              </a:rPr>
              <a:t>Dronacharya</a:t>
            </a:r>
            <a:r>
              <a:rPr lang="en-US" b="1" dirty="0">
                <a:latin typeface="Trebuchet MS (Headings)"/>
              </a:rPr>
              <a:t> </a:t>
            </a:r>
            <a:r>
              <a:rPr lang="en-US" b="1" dirty="0" err="1">
                <a:latin typeface="Trebuchet MS (Headings)"/>
              </a:rPr>
              <a:t>Bahuuddeshiya</a:t>
            </a:r>
            <a:r>
              <a:rPr lang="en-US" b="1" dirty="0">
                <a:latin typeface="Trebuchet MS (Headings)"/>
              </a:rPr>
              <a:t> Sanstha</a:t>
            </a:r>
          </a:p>
          <a:p>
            <a:endParaRPr lang="en-US" dirty="0">
              <a:latin typeface="Trebuchet MS (Headings)"/>
            </a:endParaRPr>
          </a:p>
          <a:p>
            <a:r>
              <a:rPr lang="en-US" dirty="0">
                <a:latin typeface="Trebuchet MS (Headings)"/>
              </a:rPr>
              <a:t>Established in 2010, </a:t>
            </a:r>
            <a:r>
              <a:rPr lang="en-US" dirty="0" err="1">
                <a:latin typeface="Trebuchet MS (Headings)"/>
              </a:rPr>
              <a:t>Dronacharya</a:t>
            </a:r>
            <a:r>
              <a:rPr lang="en-US" dirty="0">
                <a:latin typeface="Trebuchet MS (Headings)"/>
              </a:rPr>
              <a:t> </a:t>
            </a:r>
            <a:r>
              <a:rPr lang="en-US" dirty="0" err="1">
                <a:latin typeface="Trebuchet MS (Headings)"/>
              </a:rPr>
              <a:t>Bahuuddeshiya</a:t>
            </a:r>
            <a:r>
              <a:rPr lang="en-US" dirty="0">
                <a:latin typeface="Trebuchet MS (Headings)"/>
              </a:rPr>
              <a:t> Sanstha is a non-profit organization with a noble mission. Beyond the local twin cities, our vision extends into the tribal regions nearby. Here, we strive to enhance the skills of tribal students, particularly in the art of archery.</a:t>
            </a:r>
          </a:p>
          <a:p>
            <a:endParaRPr lang="en-US" dirty="0">
              <a:latin typeface="Trebuchet MS (Headings)"/>
            </a:endParaRPr>
          </a:p>
          <a:p>
            <a:r>
              <a:rPr lang="en-US" dirty="0">
                <a:latin typeface="Trebuchet MS (Headings)"/>
              </a:rPr>
              <a:t>At </a:t>
            </a:r>
            <a:r>
              <a:rPr lang="en-US" dirty="0" err="1">
                <a:latin typeface="Trebuchet MS (Headings)"/>
              </a:rPr>
              <a:t>Dronacharya</a:t>
            </a:r>
            <a:r>
              <a:rPr lang="en-US" dirty="0">
                <a:latin typeface="Trebuchet MS (Headings)"/>
              </a:rPr>
              <a:t> </a:t>
            </a:r>
            <a:r>
              <a:rPr lang="en-US" dirty="0" err="1">
                <a:latin typeface="Trebuchet MS (Headings)"/>
              </a:rPr>
              <a:t>Bahuuddeshiya</a:t>
            </a:r>
            <a:r>
              <a:rPr lang="en-US" dirty="0">
                <a:latin typeface="Trebuchet MS (Headings)"/>
              </a:rPr>
              <a:t> Sanstha, we aim to support aspiring students who dream of excelling in archery. Through our efforts, we seek to provide them with the necessary resources and guidance to soar to new heights in their chosen field.</a:t>
            </a:r>
          </a:p>
        </p:txBody>
      </p:sp>
    </p:spTree>
    <p:extLst>
      <p:ext uri="{BB962C8B-B14F-4D97-AF65-F5344CB8AC3E}">
        <p14:creationId xmlns:p14="http://schemas.microsoft.com/office/powerpoint/2010/main" val="192882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07" y="138546"/>
            <a:ext cx="8596668" cy="706582"/>
          </a:xfrm>
        </p:spPr>
        <p:txBody>
          <a:bodyPr/>
          <a:lstStyle/>
          <a:p>
            <a:r>
              <a:rPr lang="en-US" dirty="0">
                <a:solidFill>
                  <a:schemeClr val="accent4">
                    <a:lumMod val="75000"/>
                  </a:schemeClr>
                </a:solidFill>
              </a:rPr>
              <a:t>Sameer </a:t>
            </a:r>
            <a:r>
              <a:rPr lang="en-US" dirty="0" err="1">
                <a:solidFill>
                  <a:schemeClr val="accent4">
                    <a:lumMod val="75000"/>
                  </a:schemeClr>
                </a:solidFill>
              </a:rPr>
              <a:t>Mhaske</a:t>
            </a:r>
            <a:r>
              <a:rPr lang="en-US" sz="1800" dirty="0">
                <a:solidFill>
                  <a:schemeClr val="tx1"/>
                </a:solidFill>
              </a:rPr>
              <a:t>(Head Coach)</a:t>
            </a:r>
            <a:endParaRPr lang="en-US" dirty="0">
              <a:solidFill>
                <a:schemeClr val="tx1"/>
              </a:solidFill>
            </a:endParaRPr>
          </a:p>
        </p:txBody>
      </p:sp>
      <p:sp>
        <p:nvSpPr>
          <p:cNvPr id="3" name="Content Placeholder 2"/>
          <p:cNvSpPr>
            <a:spLocks noGrp="1"/>
          </p:cNvSpPr>
          <p:nvPr>
            <p:ph idx="1"/>
          </p:nvPr>
        </p:nvSpPr>
        <p:spPr>
          <a:xfrm>
            <a:off x="483370" y="1107643"/>
            <a:ext cx="8596668" cy="3880773"/>
          </a:xfrm>
        </p:spPr>
        <p:txBody>
          <a:bodyPr>
            <a:noAutofit/>
          </a:bodyPr>
          <a:lstStyle/>
          <a:p>
            <a:r>
              <a:rPr lang="en-US" sz="2000" dirty="0"/>
              <a:t>Mr. Sameer Prabhakar </a:t>
            </a:r>
            <a:r>
              <a:rPr lang="en-US" sz="2000" dirty="0" err="1"/>
              <a:t>Mhaske</a:t>
            </a:r>
            <a:r>
              <a:rPr lang="en-US" sz="2000" dirty="0"/>
              <a:t>: National player of 2007 (Archery), now coach at D.B.S.</a:t>
            </a:r>
          </a:p>
          <a:p>
            <a:r>
              <a:rPr lang="en-US" sz="2000" dirty="0"/>
              <a:t>Coaching since 2009: Started coaching archery for free on nearby grounds.</a:t>
            </a:r>
          </a:p>
          <a:p>
            <a:r>
              <a:rPr lang="en-US" sz="2000" dirty="0"/>
              <a:t>Remarkable Results: Many students participated in district, national, and international archery competitions.</a:t>
            </a:r>
          </a:p>
          <a:p>
            <a:r>
              <a:rPr lang="en-US" sz="2000" dirty="0"/>
              <a:t>National Archery Coach: Selected as National Archery Coach for the 2020 Tokyo Olympic National camp in Pune.</a:t>
            </a:r>
          </a:p>
          <a:p>
            <a:r>
              <a:rPr lang="en-US" sz="2000" dirty="0"/>
              <a:t>Student Success: </a:t>
            </a:r>
            <a:r>
              <a:rPr lang="en-US" sz="2000" dirty="0" err="1"/>
              <a:t>Shukmani</a:t>
            </a:r>
            <a:r>
              <a:rPr lang="en-US" sz="2000" dirty="0"/>
              <a:t> </a:t>
            </a:r>
            <a:r>
              <a:rPr lang="en-US" sz="2000" dirty="0" err="1"/>
              <a:t>Babrekar</a:t>
            </a:r>
            <a:r>
              <a:rPr lang="en-US" sz="2000" dirty="0"/>
              <a:t>, Mr. </a:t>
            </a:r>
            <a:r>
              <a:rPr lang="en-US" sz="2000" dirty="0" err="1"/>
              <a:t>Mhaske's</a:t>
            </a:r>
            <a:r>
              <a:rPr lang="en-US" sz="2000" dirty="0"/>
              <a:t> student, selected for Tokyo Olympic National camp.</a:t>
            </a:r>
          </a:p>
          <a:p>
            <a:r>
              <a:rPr lang="en-US" sz="2000" dirty="0"/>
              <a:t>International Success: 7-8 players participated and won medals in international tournaments.</a:t>
            </a:r>
          </a:p>
          <a:p>
            <a:r>
              <a:rPr lang="en-US" sz="2000" dirty="0"/>
              <a:t>National Achievements: 30-40 players coached by Mr. </a:t>
            </a:r>
            <a:r>
              <a:rPr lang="en-US" sz="2000" dirty="0" err="1"/>
              <a:t>Mhaske</a:t>
            </a:r>
            <a:r>
              <a:rPr lang="en-US" sz="2000" dirty="0"/>
              <a:t> won medals in national level tournaments.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544" y="1385484"/>
            <a:ext cx="2909455" cy="3380509"/>
          </a:xfrm>
          <a:prstGeom prst="rect">
            <a:avLst/>
          </a:prstGeom>
        </p:spPr>
      </p:pic>
    </p:spTree>
    <p:extLst>
      <p:ext uri="{BB962C8B-B14F-4D97-AF65-F5344CB8AC3E}">
        <p14:creationId xmlns:p14="http://schemas.microsoft.com/office/powerpoint/2010/main" val="15009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007" y="180110"/>
            <a:ext cx="8596668" cy="734290"/>
          </a:xfrm>
        </p:spPr>
        <p:txBody>
          <a:bodyPr/>
          <a:lstStyle/>
          <a:p>
            <a:r>
              <a:rPr lang="en-US" dirty="0">
                <a:solidFill>
                  <a:schemeClr val="accent5">
                    <a:lumMod val="75000"/>
                  </a:schemeClr>
                </a:solidFill>
              </a:rPr>
              <a:t>Assistant Coaches</a:t>
            </a:r>
          </a:p>
        </p:txBody>
      </p:sp>
      <p:sp>
        <p:nvSpPr>
          <p:cNvPr id="2" name="Content Placeholder 1"/>
          <p:cNvSpPr>
            <a:spLocks noGrp="1"/>
          </p:cNvSpPr>
          <p:nvPr>
            <p:ph idx="1"/>
          </p:nvPr>
        </p:nvSpPr>
        <p:spPr>
          <a:xfrm>
            <a:off x="621915" y="914400"/>
            <a:ext cx="9367211" cy="5444836"/>
          </a:xfrm>
        </p:spPr>
        <p:txBody>
          <a:bodyPr>
            <a:normAutofit fontScale="62500" lnSpcReduction="20000"/>
          </a:bodyPr>
          <a:lstStyle/>
          <a:p>
            <a:r>
              <a:rPr lang="en-US" sz="2900" b="1" dirty="0" err="1"/>
              <a:t>Girish</a:t>
            </a:r>
            <a:r>
              <a:rPr lang="en-US" sz="2900" b="1" dirty="0"/>
              <a:t> </a:t>
            </a:r>
            <a:r>
              <a:rPr lang="en-US" sz="2900" b="1" dirty="0" err="1"/>
              <a:t>Kukade</a:t>
            </a:r>
            <a:r>
              <a:rPr lang="en-US" sz="2900" dirty="0"/>
              <a:t>: </a:t>
            </a:r>
            <a:r>
              <a:rPr lang="en-US" sz="2400" dirty="0"/>
              <a:t> </a:t>
            </a:r>
          </a:p>
          <a:p>
            <a:pPr marL="0" indent="0">
              <a:buNone/>
            </a:pPr>
            <a:r>
              <a:rPr lang="en-US" sz="2400" dirty="0"/>
              <a:t>- National Judge: Holds the position of National Judge at the Archery Association of India.</a:t>
            </a:r>
          </a:p>
          <a:p>
            <a:pPr marL="0" indent="0">
              <a:buNone/>
            </a:pPr>
            <a:r>
              <a:rPr lang="en-US" sz="2400" dirty="0"/>
              <a:t>- National Medal Archer: Achieved national medals as an archer.</a:t>
            </a:r>
          </a:p>
          <a:p>
            <a:pPr marL="0" indent="0">
              <a:buNone/>
            </a:pPr>
            <a:r>
              <a:rPr lang="en-US" sz="2400" dirty="0"/>
              <a:t>- Coaching Start: Began coaching journey in 2017.</a:t>
            </a:r>
          </a:p>
          <a:p>
            <a:pPr marL="0" indent="0">
              <a:buNone/>
            </a:pPr>
            <a:r>
              <a:rPr lang="en-US" sz="2400" dirty="0"/>
              <a:t>- Development of Players: Successfully coached players to become international and national medalists.</a:t>
            </a:r>
          </a:p>
          <a:p>
            <a:pPr marL="0" indent="0">
              <a:buNone/>
            </a:pPr>
            <a:r>
              <a:rPr lang="en-US" sz="2400" dirty="0"/>
              <a:t>- Recent Success: Coached player Tushar </a:t>
            </a:r>
            <a:r>
              <a:rPr lang="en-US" sz="2400" dirty="0" err="1"/>
              <a:t>Shelke</a:t>
            </a:r>
            <a:r>
              <a:rPr lang="en-US" sz="2400" dirty="0"/>
              <a:t> to win a Silver Medal in the Asian Games held in China.</a:t>
            </a:r>
          </a:p>
          <a:p>
            <a:endParaRPr lang="en-US" sz="2400" dirty="0"/>
          </a:p>
          <a:p>
            <a:r>
              <a:rPr lang="en-US" sz="2900" b="1" dirty="0" err="1"/>
              <a:t>Akshay</a:t>
            </a:r>
            <a:r>
              <a:rPr lang="en-US" sz="2900" b="1" dirty="0"/>
              <a:t> </a:t>
            </a:r>
            <a:r>
              <a:rPr lang="en-US" sz="2900" b="1" dirty="0" err="1"/>
              <a:t>Tekade</a:t>
            </a:r>
            <a:r>
              <a:rPr lang="en-US" sz="2900" dirty="0"/>
              <a:t>: </a:t>
            </a:r>
          </a:p>
          <a:p>
            <a:pPr marL="0" indent="0">
              <a:buNone/>
            </a:pPr>
            <a:r>
              <a:rPr lang="en-US" sz="2400" dirty="0"/>
              <a:t>- Akshay: NIS Coach and National Medalist Player.</a:t>
            </a:r>
          </a:p>
          <a:p>
            <a:pPr>
              <a:buFontTx/>
              <a:buChar char="-"/>
            </a:pPr>
            <a:r>
              <a:rPr lang="en-US" sz="2400" dirty="0"/>
              <a:t>Coaching Start: Began coaching in 2018.</a:t>
            </a:r>
          </a:p>
          <a:p>
            <a:pPr>
              <a:buFontTx/>
              <a:buChar char="-"/>
            </a:pPr>
            <a:r>
              <a:rPr lang="en-US" sz="2400" dirty="0"/>
              <a:t>Affiliation: Currently working with </a:t>
            </a:r>
            <a:r>
              <a:rPr lang="en-US" sz="2400" dirty="0" err="1"/>
              <a:t>Adaani</a:t>
            </a:r>
            <a:r>
              <a:rPr lang="en-US" sz="2400" dirty="0"/>
              <a:t> Group of Tribal School in </a:t>
            </a:r>
            <a:r>
              <a:rPr lang="en-US" sz="2400" dirty="0" err="1"/>
              <a:t>Gondia</a:t>
            </a:r>
            <a:r>
              <a:rPr lang="en-US" sz="2400" dirty="0"/>
              <a:t>.</a:t>
            </a:r>
          </a:p>
          <a:p>
            <a:pPr>
              <a:buFontTx/>
              <a:buChar char="-"/>
            </a:pPr>
            <a:endParaRPr lang="en-US" sz="2400" dirty="0"/>
          </a:p>
          <a:p>
            <a:r>
              <a:rPr lang="en-US" sz="2900" b="1" dirty="0" err="1"/>
              <a:t>Shubham</a:t>
            </a:r>
            <a:r>
              <a:rPr lang="en-US" sz="2900" b="1" dirty="0"/>
              <a:t> </a:t>
            </a:r>
            <a:r>
              <a:rPr lang="en-US" sz="2900" b="1" dirty="0" err="1"/>
              <a:t>Nage</a:t>
            </a:r>
            <a:r>
              <a:rPr lang="en-US" sz="2900" dirty="0"/>
              <a:t>: </a:t>
            </a:r>
            <a:r>
              <a:rPr lang="en-US" sz="2800" dirty="0"/>
              <a:t> </a:t>
            </a:r>
          </a:p>
          <a:p>
            <a:pPr marL="0" indent="0">
              <a:buNone/>
            </a:pPr>
            <a:r>
              <a:rPr lang="en-US" sz="2800" dirty="0"/>
              <a:t>- Shubham: NIS Coach and national Medalist Archer.</a:t>
            </a:r>
          </a:p>
          <a:p>
            <a:pPr marL="0" indent="0">
              <a:buNone/>
            </a:pPr>
            <a:r>
              <a:rPr lang="en-US" sz="2800" dirty="0"/>
              <a:t>- Affiliation: Working in Vijaya Convent English School.</a:t>
            </a:r>
            <a:endParaRPr lang="en-US" sz="2400" dirty="0"/>
          </a:p>
        </p:txBody>
      </p:sp>
    </p:spTree>
    <p:extLst>
      <p:ext uri="{BB962C8B-B14F-4D97-AF65-F5344CB8AC3E}">
        <p14:creationId xmlns:p14="http://schemas.microsoft.com/office/powerpoint/2010/main" val="346015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221673"/>
            <a:ext cx="8596668" cy="928255"/>
          </a:xfrm>
        </p:spPr>
        <p:txBody>
          <a:bodyPr>
            <a:normAutofit fontScale="90000"/>
          </a:bodyPr>
          <a:lstStyle/>
          <a:p>
            <a:r>
              <a:rPr lang="en-US" dirty="0"/>
              <a:t>5 Year Plan of </a:t>
            </a:r>
            <a:r>
              <a:rPr lang="en-US" dirty="0" err="1"/>
              <a:t>Dronacharya</a:t>
            </a:r>
            <a:r>
              <a:rPr lang="en-US" dirty="0"/>
              <a:t> Archery Academy </a:t>
            </a:r>
          </a:p>
        </p:txBody>
      </p:sp>
      <p:sp>
        <p:nvSpPr>
          <p:cNvPr id="4" name="TextBox 3"/>
          <p:cNvSpPr txBox="1"/>
          <p:nvPr/>
        </p:nvSpPr>
        <p:spPr>
          <a:xfrm>
            <a:off x="221673" y="1046489"/>
            <a:ext cx="7910946" cy="1107996"/>
          </a:xfrm>
          <a:prstGeom prst="rect">
            <a:avLst/>
          </a:prstGeom>
          <a:noFill/>
        </p:spPr>
        <p:txBody>
          <a:bodyPr wrap="square" rtlCol="0">
            <a:spAutoFit/>
          </a:bodyPr>
          <a:lstStyle/>
          <a:p>
            <a:r>
              <a:rPr lang="en-US" sz="2200" dirty="0"/>
              <a:t>There are Two type of Bow required for 5 year plan.</a:t>
            </a:r>
          </a:p>
          <a:p>
            <a:endParaRPr lang="en-US" sz="2200" b="1" dirty="0" smtClean="0"/>
          </a:p>
          <a:p>
            <a:r>
              <a:rPr lang="en-US" sz="2200" b="1" dirty="0" smtClean="0"/>
              <a:t>1)Indian </a:t>
            </a:r>
            <a:r>
              <a:rPr lang="en-US" sz="2200" b="1" dirty="0"/>
              <a:t>Bow:</a:t>
            </a:r>
            <a:r>
              <a:rPr lang="en-US" sz="2200" dirty="0"/>
              <a:t> </a:t>
            </a:r>
            <a:r>
              <a:rPr lang="en-US" sz="2100" dirty="0" smtClean="0"/>
              <a:t> </a:t>
            </a:r>
            <a:endParaRPr lang="en-US" sz="21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836" y="1046489"/>
            <a:ext cx="4461164" cy="4107402"/>
          </a:xfrm>
          <a:prstGeom prst="rect">
            <a:avLst/>
          </a:prstGeom>
        </p:spPr>
      </p:pic>
      <p:sp>
        <p:nvSpPr>
          <p:cNvPr id="7" name="Content Placeholder 2"/>
          <p:cNvSpPr>
            <a:spLocks noGrp="1"/>
          </p:cNvSpPr>
          <p:nvPr>
            <p:ph idx="1"/>
          </p:nvPr>
        </p:nvSpPr>
        <p:spPr>
          <a:xfrm>
            <a:off x="455661" y="2194590"/>
            <a:ext cx="7275175" cy="4081520"/>
          </a:xfrm>
        </p:spPr>
        <p:txBody>
          <a:bodyPr>
            <a:normAutofit/>
          </a:bodyPr>
          <a:lstStyle/>
          <a:p>
            <a:pPr algn="just"/>
            <a:r>
              <a:rPr lang="en-US" dirty="0" smtClean="0">
                <a:solidFill>
                  <a:schemeClr val="accent3">
                    <a:lumMod val="75000"/>
                  </a:schemeClr>
                </a:solidFill>
              </a:rPr>
              <a:t>Indian </a:t>
            </a:r>
            <a:r>
              <a:rPr lang="en-US" dirty="0">
                <a:solidFill>
                  <a:schemeClr val="accent3">
                    <a:lumMod val="75000"/>
                  </a:schemeClr>
                </a:solidFill>
              </a:rPr>
              <a:t>Round Archery: Traditional type of archery made </a:t>
            </a:r>
            <a:r>
              <a:rPr lang="en-US" dirty="0" smtClean="0">
                <a:solidFill>
                  <a:schemeClr val="accent3">
                    <a:lumMod val="75000"/>
                  </a:schemeClr>
                </a:solidFill>
              </a:rPr>
              <a:t>from</a:t>
            </a:r>
          </a:p>
          <a:p>
            <a:pPr marL="0" indent="0" algn="just">
              <a:buNone/>
            </a:pPr>
            <a:r>
              <a:rPr lang="en-US" dirty="0">
                <a:solidFill>
                  <a:schemeClr val="accent3">
                    <a:lumMod val="75000"/>
                  </a:schemeClr>
                </a:solidFill>
              </a:rPr>
              <a:t> </a:t>
            </a:r>
            <a:r>
              <a:rPr lang="en-US" dirty="0" smtClean="0">
                <a:solidFill>
                  <a:schemeClr val="accent3">
                    <a:lumMod val="75000"/>
                  </a:schemeClr>
                </a:solidFill>
              </a:rPr>
              <a:t>    </a:t>
            </a:r>
            <a:r>
              <a:rPr lang="en-US" dirty="0">
                <a:solidFill>
                  <a:schemeClr val="accent3">
                    <a:lumMod val="75000"/>
                  </a:schemeClr>
                </a:solidFill>
              </a:rPr>
              <a:t>bamboo and wood.</a:t>
            </a:r>
          </a:p>
          <a:p>
            <a:pPr algn="just"/>
            <a:r>
              <a:rPr lang="en-US" dirty="0" smtClean="0">
                <a:solidFill>
                  <a:schemeClr val="accent3">
                    <a:lumMod val="75000"/>
                  </a:schemeClr>
                </a:solidFill>
              </a:rPr>
              <a:t>Limited </a:t>
            </a:r>
            <a:r>
              <a:rPr lang="en-US" dirty="0">
                <a:solidFill>
                  <a:schemeClr val="accent3">
                    <a:lumMod val="75000"/>
                  </a:schemeClr>
                </a:solidFill>
              </a:rPr>
              <a:t>Scope: Played only in state and national </a:t>
            </a:r>
            <a:r>
              <a:rPr lang="en-US" dirty="0" smtClean="0">
                <a:solidFill>
                  <a:schemeClr val="accent3">
                    <a:lumMod val="75000"/>
                  </a:schemeClr>
                </a:solidFill>
              </a:rPr>
              <a:t>tournaments</a:t>
            </a:r>
          </a:p>
          <a:p>
            <a:pPr marL="0" indent="0" algn="just">
              <a:buNone/>
            </a:pPr>
            <a:r>
              <a:rPr lang="en-US" dirty="0" smtClean="0">
                <a:solidFill>
                  <a:schemeClr val="accent3">
                    <a:lumMod val="75000"/>
                  </a:schemeClr>
                </a:solidFill>
              </a:rPr>
              <a:t>      </a:t>
            </a:r>
            <a:r>
              <a:rPr lang="en-US" dirty="0">
                <a:solidFill>
                  <a:schemeClr val="accent3">
                    <a:lumMod val="75000"/>
                  </a:schemeClr>
                </a:solidFill>
              </a:rPr>
              <a:t>in India.</a:t>
            </a:r>
          </a:p>
          <a:p>
            <a:pPr algn="just"/>
            <a:r>
              <a:rPr lang="en-US" dirty="0" smtClean="0">
                <a:solidFill>
                  <a:schemeClr val="accent3">
                    <a:lumMod val="75000"/>
                  </a:schemeClr>
                </a:solidFill>
              </a:rPr>
              <a:t>Accessibility</a:t>
            </a:r>
            <a:r>
              <a:rPr lang="en-US" dirty="0">
                <a:solidFill>
                  <a:schemeClr val="accent3">
                    <a:lumMod val="75000"/>
                  </a:schemeClr>
                </a:solidFill>
              </a:rPr>
              <a:t>: Bow available at a low cost, around 7 to 8 thousand rupees.</a:t>
            </a:r>
          </a:p>
          <a:p>
            <a:pPr algn="just">
              <a:buFontTx/>
              <a:buChar char="-"/>
            </a:pPr>
            <a:r>
              <a:rPr lang="en-US" dirty="0">
                <a:solidFill>
                  <a:schemeClr val="accent3">
                    <a:lumMod val="75000"/>
                  </a:schemeClr>
                </a:solidFill>
              </a:rPr>
              <a:t>Measurement Issue: Bow specifications prevent participation in international formats.</a:t>
            </a:r>
          </a:p>
        </p:txBody>
      </p:sp>
    </p:spTree>
    <p:extLst>
      <p:ext uri="{BB962C8B-B14F-4D97-AF65-F5344CB8AC3E}">
        <p14:creationId xmlns:p14="http://schemas.microsoft.com/office/powerpoint/2010/main" val="340054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644" y="788990"/>
            <a:ext cx="7205902" cy="2092756"/>
          </a:xfrm>
        </p:spPr>
        <p:txBody>
          <a:bodyPr>
            <a:normAutofit/>
          </a:bodyPr>
          <a:lstStyle/>
          <a:p>
            <a:pPr algn="just"/>
            <a:r>
              <a:rPr lang="en-US" dirty="0" err="1" smtClean="0">
                <a:solidFill>
                  <a:schemeClr val="accent3">
                    <a:lumMod val="75000"/>
                  </a:schemeClr>
                </a:solidFill>
              </a:rPr>
              <a:t>Recurve</a:t>
            </a:r>
            <a:r>
              <a:rPr lang="en-US" dirty="0" smtClean="0">
                <a:solidFill>
                  <a:schemeClr val="accent3">
                    <a:lumMod val="75000"/>
                  </a:schemeClr>
                </a:solidFill>
              </a:rPr>
              <a:t> </a:t>
            </a:r>
            <a:r>
              <a:rPr lang="en-US" dirty="0">
                <a:solidFill>
                  <a:schemeClr val="accent3">
                    <a:lumMod val="75000"/>
                  </a:schemeClr>
                </a:solidFill>
              </a:rPr>
              <a:t>Round Archery Bow: Constructed from carbon, </a:t>
            </a:r>
            <a:r>
              <a:rPr lang="en-US" dirty="0" err="1">
                <a:solidFill>
                  <a:schemeClr val="accent3">
                    <a:lumMod val="75000"/>
                  </a:schemeClr>
                </a:solidFill>
              </a:rPr>
              <a:t>graphene</a:t>
            </a:r>
            <a:r>
              <a:rPr lang="en-US" dirty="0">
                <a:solidFill>
                  <a:schemeClr val="accent3">
                    <a:lumMod val="75000"/>
                  </a:schemeClr>
                </a:solidFill>
              </a:rPr>
              <a:t>, and aluminum, all sourced from abroad.</a:t>
            </a:r>
          </a:p>
          <a:p>
            <a:pPr algn="just"/>
            <a:r>
              <a:rPr lang="en-US" dirty="0" smtClean="0">
                <a:solidFill>
                  <a:schemeClr val="accent3">
                    <a:lumMod val="75000"/>
                  </a:schemeClr>
                </a:solidFill>
              </a:rPr>
              <a:t>International </a:t>
            </a:r>
            <a:r>
              <a:rPr lang="en-US" dirty="0">
                <a:solidFill>
                  <a:schemeClr val="accent3">
                    <a:lumMod val="75000"/>
                  </a:schemeClr>
                </a:solidFill>
              </a:rPr>
              <a:t>Participation: Played in prestigious international events including Olympic Games, World Championship, World Cup, Asian Games, and Commonwealth Games.</a:t>
            </a:r>
          </a:p>
        </p:txBody>
      </p:sp>
      <p:sp>
        <p:nvSpPr>
          <p:cNvPr id="4" name="Rectangle 3"/>
          <p:cNvSpPr/>
          <p:nvPr/>
        </p:nvSpPr>
        <p:spPr>
          <a:xfrm>
            <a:off x="387927" y="222248"/>
            <a:ext cx="6096000" cy="400110"/>
          </a:xfrm>
          <a:prstGeom prst="rect">
            <a:avLst/>
          </a:prstGeom>
        </p:spPr>
        <p:txBody>
          <a:bodyPr>
            <a:spAutoFit/>
          </a:bodyPr>
          <a:lstStyle/>
          <a:p>
            <a:r>
              <a:rPr lang="en-US" sz="2000" b="1" dirty="0"/>
              <a:t>2)</a:t>
            </a:r>
            <a:r>
              <a:rPr lang="en-US" sz="2000" b="1" dirty="0" err="1"/>
              <a:t>Recurve</a:t>
            </a:r>
            <a:r>
              <a:rPr lang="en-US" sz="2000" b="1" dirty="0"/>
              <a:t> Bow</a:t>
            </a:r>
            <a:r>
              <a:rPr lang="en-US" sz="2000" dirty="0">
                <a:solidFill>
                  <a:schemeClr val="accent3">
                    <a:lumMod val="75000"/>
                  </a:schemeClr>
                </a:solidFill>
              </a:rPr>
              <a:t>: </a:t>
            </a:r>
          </a:p>
        </p:txBody>
      </p:sp>
      <p:sp>
        <p:nvSpPr>
          <p:cNvPr id="6" name="Rectangle 5"/>
          <p:cNvSpPr/>
          <p:nvPr/>
        </p:nvSpPr>
        <p:spPr>
          <a:xfrm>
            <a:off x="387927" y="3013481"/>
            <a:ext cx="6096000" cy="400110"/>
          </a:xfrm>
          <a:prstGeom prst="rect">
            <a:avLst/>
          </a:prstGeom>
        </p:spPr>
        <p:txBody>
          <a:bodyPr>
            <a:spAutoFit/>
          </a:bodyPr>
          <a:lstStyle/>
          <a:p>
            <a:r>
              <a:rPr lang="en-US" sz="2000" b="1" dirty="0" smtClean="0"/>
              <a:t>3)Compound  </a:t>
            </a:r>
            <a:r>
              <a:rPr lang="en-US" sz="2000" b="1" dirty="0"/>
              <a:t>Bow</a:t>
            </a:r>
            <a:r>
              <a:rPr lang="en-US" sz="2000" dirty="0">
                <a:solidFill>
                  <a:schemeClr val="accent3">
                    <a:lumMod val="75000"/>
                  </a:schemeClr>
                </a:solidFill>
              </a:rPr>
              <a:t>: </a:t>
            </a:r>
          </a:p>
        </p:txBody>
      </p:sp>
      <p:sp>
        <p:nvSpPr>
          <p:cNvPr id="7" name="Content Placeholder 2"/>
          <p:cNvSpPr txBox="1">
            <a:spLocks/>
          </p:cNvSpPr>
          <p:nvPr/>
        </p:nvSpPr>
        <p:spPr>
          <a:xfrm>
            <a:off x="552644" y="3711958"/>
            <a:ext cx="7011938" cy="20927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smtClean="0">
                <a:solidFill>
                  <a:schemeClr val="accent3">
                    <a:lumMod val="75000"/>
                  </a:schemeClr>
                </a:solidFill>
              </a:rPr>
              <a:t>Compound Round Archery Bow: Constructed from carbon, </a:t>
            </a:r>
            <a:r>
              <a:rPr lang="en-US" dirty="0" err="1" smtClean="0">
                <a:solidFill>
                  <a:schemeClr val="accent3">
                    <a:lumMod val="75000"/>
                  </a:schemeClr>
                </a:solidFill>
              </a:rPr>
              <a:t>graphene</a:t>
            </a:r>
            <a:r>
              <a:rPr lang="en-US" dirty="0" smtClean="0">
                <a:solidFill>
                  <a:schemeClr val="accent3">
                    <a:lumMod val="75000"/>
                  </a:schemeClr>
                </a:solidFill>
              </a:rPr>
              <a:t>, and aluminum, all sourced from abroad.</a:t>
            </a:r>
          </a:p>
          <a:p>
            <a:pPr algn="just"/>
            <a:r>
              <a:rPr lang="en-US" dirty="0" smtClean="0">
                <a:solidFill>
                  <a:schemeClr val="accent3">
                    <a:lumMod val="75000"/>
                  </a:schemeClr>
                </a:solidFill>
              </a:rPr>
              <a:t>International Participation: Played in prestigious international events including World Championship, World Cup, Asian Games, and Commonwealth Games.</a:t>
            </a:r>
          </a:p>
          <a:p>
            <a:pPr algn="just"/>
            <a:r>
              <a:rPr lang="en-US" dirty="0" smtClean="0">
                <a:solidFill>
                  <a:schemeClr val="accent3">
                    <a:lumMod val="75000"/>
                  </a:schemeClr>
                </a:solidFill>
              </a:rPr>
              <a:t>Compound round bow is not allow in Olympics.</a:t>
            </a:r>
            <a:endParaRPr lang="en-US" dirty="0">
              <a:solidFill>
                <a:schemeClr val="accent3">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46" y="0"/>
            <a:ext cx="4433454" cy="314498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8546" y="3436616"/>
            <a:ext cx="4433454" cy="3421384"/>
          </a:xfrm>
          <a:prstGeom prst="rect">
            <a:avLst/>
          </a:prstGeom>
        </p:spPr>
      </p:pic>
    </p:spTree>
    <p:extLst>
      <p:ext uri="{BB962C8B-B14F-4D97-AF65-F5344CB8AC3E}">
        <p14:creationId xmlns:p14="http://schemas.microsoft.com/office/powerpoint/2010/main" val="23561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61" y="235527"/>
            <a:ext cx="8596668" cy="858982"/>
          </a:xfrm>
        </p:spPr>
        <p:txBody>
          <a:bodyPr/>
          <a:lstStyle/>
          <a:p>
            <a:r>
              <a:rPr lang="en-US" dirty="0"/>
              <a:t>Implementation of Program</a:t>
            </a:r>
          </a:p>
        </p:txBody>
      </p:sp>
      <p:sp>
        <p:nvSpPr>
          <p:cNvPr id="5" name="Content Placeholder 2"/>
          <p:cNvSpPr>
            <a:spLocks noGrp="1"/>
          </p:cNvSpPr>
          <p:nvPr>
            <p:ph idx="1"/>
          </p:nvPr>
        </p:nvSpPr>
        <p:spPr>
          <a:xfrm>
            <a:off x="593773" y="1202027"/>
            <a:ext cx="8596668" cy="3880773"/>
          </a:xfrm>
        </p:spPr>
        <p:txBody>
          <a:bodyPr>
            <a:noAutofit/>
          </a:bodyPr>
          <a:lstStyle/>
          <a:p>
            <a:r>
              <a:rPr lang="en-US" sz="2200" dirty="0"/>
              <a:t>5-Year Plan: Begins with Indian Round bow training.</a:t>
            </a:r>
          </a:p>
          <a:p>
            <a:r>
              <a:rPr lang="en-US" sz="2200" dirty="0" smtClean="0"/>
              <a:t>2-year </a:t>
            </a:r>
            <a:r>
              <a:rPr lang="en-US" sz="2200" dirty="0"/>
              <a:t>Practice: Archers train exclusively with Indian Round bows for </a:t>
            </a:r>
            <a:r>
              <a:rPr lang="en-US" sz="2200" dirty="0" smtClean="0"/>
              <a:t>2 Year.</a:t>
            </a:r>
            <a:endParaRPr lang="en-US" sz="2200" dirty="0"/>
          </a:p>
          <a:p>
            <a:r>
              <a:rPr lang="en-US" sz="2200" dirty="0" smtClean="0"/>
              <a:t>Transition</a:t>
            </a:r>
            <a:r>
              <a:rPr lang="en-US" sz="2200" dirty="0"/>
              <a:t>: Academy switches to </a:t>
            </a:r>
            <a:r>
              <a:rPr lang="en-US" sz="2200" dirty="0" err="1"/>
              <a:t>Recurve</a:t>
            </a:r>
            <a:r>
              <a:rPr lang="en-US" sz="2200" dirty="0"/>
              <a:t> Round Archery after </a:t>
            </a:r>
            <a:r>
              <a:rPr lang="en-US" sz="2200" dirty="0" smtClean="0"/>
              <a:t>24  </a:t>
            </a:r>
            <a:r>
              <a:rPr lang="en-US" sz="2200" dirty="0"/>
              <a:t>months.</a:t>
            </a:r>
          </a:p>
          <a:p>
            <a:r>
              <a:rPr lang="en-US" sz="2200" dirty="0" smtClean="0"/>
              <a:t>Preparation </a:t>
            </a:r>
            <a:r>
              <a:rPr lang="en-US" sz="2200" dirty="0"/>
              <a:t>for International Tournaments: After 1-2 years of training, archers are prepared for international competitions.</a:t>
            </a:r>
          </a:p>
          <a:p>
            <a:r>
              <a:rPr lang="en-US" sz="2200" dirty="0" smtClean="0"/>
              <a:t>Motive </a:t>
            </a:r>
            <a:r>
              <a:rPr lang="en-US" sz="2200" dirty="0"/>
              <a:t>of </a:t>
            </a:r>
            <a:r>
              <a:rPr lang="en-US" sz="2200" dirty="0" err="1"/>
              <a:t>Dronacharya</a:t>
            </a:r>
            <a:r>
              <a:rPr lang="en-US" sz="2200" dirty="0"/>
              <a:t> </a:t>
            </a:r>
            <a:r>
              <a:rPr lang="en-US" sz="2200" dirty="0" err="1"/>
              <a:t>Bahuddeshiya</a:t>
            </a:r>
            <a:r>
              <a:rPr lang="en-US" sz="2200" dirty="0"/>
              <a:t> </a:t>
            </a:r>
            <a:r>
              <a:rPr lang="en-US" sz="2200" dirty="0" err="1"/>
              <a:t>Sanstha</a:t>
            </a:r>
            <a:r>
              <a:rPr lang="en-US" sz="2200" dirty="0"/>
              <a:t>: To groom archers for success in international tournaments.</a:t>
            </a:r>
          </a:p>
        </p:txBody>
      </p:sp>
    </p:spTree>
    <p:extLst>
      <p:ext uri="{BB962C8B-B14F-4D97-AF65-F5344CB8AC3E}">
        <p14:creationId xmlns:p14="http://schemas.microsoft.com/office/powerpoint/2010/main" val="136624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61" y="235527"/>
            <a:ext cx="8596668" cy="858982"/>
          </a:xfrm>
        </p:spPr>
        <p:txBody>
          <a:bodyPr/>
          <a:lstStyle/>
          <a:p>
            <a:r>
              <a:rPr lang="en-US" dirty="0" smtClean="0"/>
              <a:t>Description </a:t>
            </a:r>
            <a:endParaRPr lang="en-US" dirty="0"/>
          </a:p>
        </p:txBody>
      </p:sp>
      <p:sp>
        <p:nvSpPr>
          <p:cNvPr id="5" name="Content Placeholder 2"/>
          <p:cNvSpPr>
            <a:spLocks noGrp="1"/>
          </p:cNvSpPr>
          <p:nvPr>
            <p:ph idx="1"/>
          </p:nvPr>
        </p:nvSpPr>
        <p:spPr>
          <a:xfrm>
            <a:off x="926282" y="1094509"/>
            <a:ext cx="11071754" cy="3880773"/>
          </a:xfrm>
        </p:spPr>
        <p:txBody>
          <a:bodyPr>
            <a:noAutofit/>
          </a:bodyPr>
          <a:lstStyle/>
          <a:p>
            <a:r>
              <a:rPr lang="en-US" dirty="0"/>
              <a:t>Location: </a:t>
            </a:r>
            <a:r>
              <a:rPr lang="en-US" dirty="0" err="1"/>
              <a:t>Melghat</a:t>
            </a:r>
            <a:r>
              <a:rPr lang="en-US" dirty="0"/>
              <a:t>, a tribal area in </a:t>
            </a:r>
            <a:r>
              <a:rPr lang="en-US" dirty="0" err="1"/>
              <a:t>Taluka</a:t>
            </a:r>
            <a:r>
              <a:rPr lang="en-US" dirty="0"/>
              <a:t> </a:t>
            </a:r>
            <a:r>
              <a:rPr lang="en-US" dirty="0" err="1"/>
              <a:t>Dharani</a:t>
            </a:r>
            <a:r>
              <a:rPr lang="en-US" dirty="0"/>
              <a:t>, situated 150 kilometers away from Amravati city.</a:t>
            </a:r>
          </a:p>
          <a:p>
            <a:r>
              <a:rPr lang="en-US" dirty="0" smtClean="0"/>
              <a:t>Ashram </a:t>
            </a:r>
            <a:r>
              <a:rPr lang="en-US" dirty="0"/>
              <a:t>School: Houses around eight to ten thousand students aged 12 to 16 years.</a:t>
            </a:r>
          </a:p>
          <a:p>
            <a:r>
              <a:rPr lang="en-US" dirty="0" smtClean="0"/>
              <a:t>Archery </a:t>
            </a:r>
            <a:r>
              <a:rPr lang="en-US" dirty="0"/>
              <a:t>Training: Conducted by the organization to harness the potential of the students.</a:t>
            </a:r>
          </a:p>
          <a:p>
            <a:r>
              <a:rPr lang="en-US" dirty="0" smtClean="0"/>
              <a:t>Track </a:t>
            </a:r>
            <a:r>
              <a:rPr lang="en-US" dirty="0"/>
              <a:t>Record: Organization has previously produced numerous national and international players using similar training methods.</a:t>
            </a:r>
          </a:p>
          <a:p>
            <a:r>
              <a:rPr lang="en-US" dirty="0" smtClean="0"/>
              <a:t>Accommodation </a:t>
            </a:r>
            <a:r>
              <a:rPr lang="en-US" dirty="0"/>
              <a:t>and Food: Provided for students in the ashram school during training.</a:t>
            </a:r>
          </a:p>
          <a:p>
            <a:r>
              <a:rPr lang="en-US" dirty="0" smtClean="0"/>
              <a:t>Tribal </a:t>
            </a:r>
            <a:r>
              <a:rPr lang="en-US" dirty="0"/>
              <a:t>Sport: Archery holds cultural significance for tribes like </a:t>
            </a:r>
            <a:r>
              <a:rPr lang="en-US" dirty="0" err="1"/>
              <a:t>Gond</a:t>
            </a:r>
            <a:r>
              <a:rPr lang="en-US" dirty="0"/>
              <a:t> and </a:t>
            </a:r>
            <a:r>
              <a:rPr lang="en-US" dirty="0" err="1"/>
              <a:t>Korku</a:t>
            </a:r>
            <a:r>
              <a:rPr lang="en-US" dirty="0"/>
              <a:t>, serving as a means of livelihood.</a:t>
            </a:r>
          </a:p>
          <a:p>
            <a:r>
              <a:rPr lang="en-US" dirty="0" smtClean="0"/>
              <a:t>Lack </a:t>
            </a:r>
            <a:r>
              <a:rPr lang="en-US" dirty="0"/>
              <a:t>of Facilities: Despite the cultural importance, children in these areas lack facilities for archery.</a:t>
            </a:r>
          </a:p>
          <a:p>
            <a:r>
              <a:rPr lang="en-US" dirty="0" smtClean="0"/>
              <a:t>Goal</a:t>
            </a:r>
            <a:r>
              <a:rPr lang="en-US" dirty="0"/>
              <a:t>: Organization aims to tap into the latent talents of these children and groom them for national and international competitions.</a:t>
            </a:r>
          </a:p>
          <a:p>
            <a:r>
              <a:rPr lang="en-US" dirty="0" smtClean="0"/>
              <a:t>Olympic </a:t>
            </a:r>
            <a:r>
              <a:rPr lang="en-US" dirty="0"/>
              <a:t>Aspirations: Seeks to create a system and provide facilities for athletes to compete in upcoming Olympic Games.</a:t>
            </a:r>
          </a:p>
          <a:p>
            <a:r>
              <a:rPr lang="en-US" dirty="0" smtClean="0"/>
              <a:t>Financial </a:t>
            </a:r>
            <a:r>
              <a:rPr lang="en-US" dirty="0"/>
              <a:t>Assistance: Organization hopes to receive financial aid to support its endeavors and produce talented athletes.</a:t>
            </a:r>
          </a:p>
        </p:txBody>
      </p:sp>
    </p:spTree>
    <p:extLst>
      <p:ext uri="{BB962C8B-B14F-4D97-AF65-F5344CB8AC3E}">
        <p14:creationId xmlns:p14="http://schemas.microsoft.com/office/powerpoint/2010/main" val="362119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80" y="152400"/>
            <a:ext cx="8596668" cy="720436"/>
          </a:xfrm>
        </p:spPr>
        <p:txBody>
          <a:bodyPr/>
          <a:lstStyle/>
          <a:p>
            <a:r>
              <a:rPr lang="en-US" dirty="0" smtClean="0"/>
              <a:t>Budget of 5-Year Training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8360742"/>
              </p:ext>
            </p:extLst>
          </p:nvPr>
        </p:nvGraphicFramePr>
        <p:xfrm>
          <a:off x="498764" y="1453957"/>
          <a:ext cx="9342580" cy="2392680"/>
        </p:xfrm>
        <a:graphic>
          <a:graphicData uri="http://schemas.openxmlformats.org/drawingml/2006/table">
            <a:tbl>
              <a:tblPr firstRow="1" bandRow="1">
                <a:tableStyleId>{5C22544A-7EE6-4342-B048-85BDC9FD1C3A}</a:tableStyleId>
              </a:tblPr>
              <a:tblGrid>
                <a:gridCol w="822036"/>
                <a:gridCol w="2914996"/>
                <a:gridCol w="1868516"/>
                <a:gridCol w="1868516"/>
                <a:gridCol w="1868516"/>
              </a:tblGrid>
              <a:tr h="370840">
                <a:tc>
                  <a:txBody>
                    <a:bodyPr/>
                    <a:lstStyle/>
                    <a:p>
                      <a:r>
                        <a:rPr lang="en-US" dirty="0" err="1" smtClean="0"/>
                        <a:t>Sr.No</a:t>
                      </a:r>
                      <a:endParaRPr lang="en-US" dirty="0"/>
                    </a:p>
                  </a:txBody>
                  <a:tcPr/>
                </a:tc>
                <a:tc>
                  <a:txBody>
                    <a:bodyPr/>
                    <a:lstStyle/>
                    <a:p>
                      <a:r>
                        <a:rPr lang="en-US" dirty="0" err="1" smtClean="0"/>
                        <a:t>Particulers</a:t>
                      </a:r>
                      <a:endParaRPr lang="en-US" dirty="0"/>
                    </a:p>
                  </a:txBody>
                  <a:tcPr/>
                </a:tc>
                <a:tc>
                  <a:txBody>
                    <a:bodyPr/>
                    <a:lstStyle/>
                    <a:p>
                      <a:r>
                        <a:rPr lang="en-US" dirty="0" smtClean="0"/>
                        <a:t>For Time Period</a:t>
                      </a:r>
                      <a:endParaRPr lang="en-US" dirty="0"/>
                    </a:p>
                  </a:txBody>
                  <a:tcPr/>
                </a:tc>
                <a:tc>
                  <a:txBody>
                    <a:bodyPr/>
                    <a:lstStyle/>
                    <a:p>
                      <a:r>
                        <a:rPr lang="en-US" dirty="0" smtClean="0"/>
                        <a:t>No.</a:t>
                      </a:r>
                      <a:r>
                        <a:rPr lang="en-US" baseline="0" dirty="0" smtClean="0"/>
                        <a:t> Of Players</a:t>
                      </a:r>
                      <a:endParaRPr lang="en-US" dirty="0"/>
                    </a:p>
                  </a:txBody>
                  <a:tcPr/>
                </a:tc>
                <a:tc>
                  <a:txBody>
                    <a:bodyPr/>
                    <a:lstStyle/>
                    <a:p>
                      <a:r>
                        <a:rPr lang="en-US" dirty="0" smtClean="0"/>
                        <a:t>Estimate Amount</a:t>
                      </a:r>
                      <a:endParaRPr lang="en-US" dirty="0"/>
                    </a:p>
                  </a:txBody>
                  <a:tcPr/>
                </a:tc>
              </a:tr>
              <a:tr h="370840">
                <a:tc>
                  <a:txBody>
                    <a:bodyPr/>
                    <a:lstStyle/>
                    <a:p>
                      <a:r>
                        <a:rPr lang="en-US" dirty="0" smtClean="0"/>
                        <a:t>1</a:t>
                      </a:r>
                      <a:endParaRPr lang="en-US" dirty="0"/>
                    </a:p>
                  </a:txBody>
                  <a:tcPr/>
                </a:tc>
                <a:tc>
                  <a:txBody>
                    <a:bodyPr/>
                    <a:lstStyle/>
                    <a:p>
                      <a:r>
                        <a:rPr lang="en-US" dirty="0" smtClean="0"/>
                        <a:t>Wooden Bow Kit(1lakh</a:t>
                      </a:r>
                      <a:r>
                        <a:rPr lang="en-US" baseline="0" dirty="0" smtClean="0"/>
                        <a:t> For maintenance)</a:t>
                      </a:r>
                      <a:endParaRPr lang="en-US" dirty="0"/>
                    </a:p>
                  </a:txBody>
                  <a:tcPr/>
                </a:tc>
                <a:tc>
                  <a:txBody>
                    <a:bodyPr/>
                    <a:lstStyle/>
                    <a:p>
                      <a:r>
                        <a:rPr lang="en-US" dirty="0" smtClean="0"/>
                        <a:t>21-Month</a:t>
                      </a:r>
                      <a:endParaRPr lang="en-US" dirty="0"/>
                    </a:p>
                  </a:txBody>
                  <a:tcPr/>
                </a:tc>
                <a:tc>
                  <a:txBody>
                    <a:bodyPr/>
                    <a:lstStyle/>
                    <a:p>
                      <a:r>
                        <a:rPr lang="en-US" dirty="0" smtClean="0"/>
                        <a:t>50 (Boys/Girls)</a:t>
                      </a:r>
                      <a:endParaRPr lang="en-US" dirty="0"/>
                    </a:p>
                  </a:txBody>
                  <a:tcPr/>
                </a:tc>
                <a:tc>
                  <a:txBody>
                    <a:bodyPr/>
                    <a:lstStyle/>
                    <a:p>
                      <a:r>
                        <a:rPr lang="en-US" dirty="0" smtClean="0"/>
                        <a:t>500000 </a:t>
                      </a:r>
                      <a:endParaRPr lang="en-US" dirty="0"/>
                    </a:p>
                  </a:txBody>
                  <a:tcPr/>
                </a:tc>
              </a:tr>
              <a:tr h="370840">
                <a:tc>
                  <a:txBody>
                    <a:bodyPr/>
                    <a:lstStyle/>
                    <a:p>
                      <a:r>
                        <a:rPr lang="en-US" dirty="0" smtClean="0"/>
                        <a:t>2</a:t>
                      </a:r>
                      <a:endParaRPr lang="en-US" dirty="0"/>
                    </a:p>
                  </a:txBody>
                  <a:tcPr/>
                </a:tc>
                <a:tc>
                  <a:txBody>
                    <a:bodyPr/>
                    <a:lstStyle/>
                    <a:p>
                      <a:r>
                        <a:rPr lang="en-US" dirty="0" err="1" smtClean="0"/>
                        <a:t>Recurve</a:t>
                      </a:r>
                      <a:r>
                        <a:rPr lang="en-US" dirty="0" smtClean="0"/>
                        <a:t> Bow</a:t>
                      </a:r>
                      <a:endParaRPr lang="en-US" dirty="0"/>
                    </a:p>
                  </a:txBody>
                  <a:tcPr/>
                </a:tc>
                <a:tc>
                  <a:txBody>
                    <a:bodyPr/>
                    <a:lstStyle/>
                    <a:p>
                      <a:r>
                        <a:rPr lang="en-US" dirty="0" smtClean="0"/>
                        <a:t>36-Month</a:t>
                      </a:r>
                      <a:endParaRPr lang="en-US" dirty="0"/>
                    </a:p>
                  </a:txBody>
                  <a:tcPr/>
                </a:tc>
                <a:tc>
                  <a:txBody>
                    <a:bodyPr/>
                    <a:lstStyle/>
                    <a:p>
                      <a:r>
                        <a:rPr lang="en-US" dirty="0" smtClean="0"/>
                        <a:t>8 (Boys/Girls)</a:t>
                      </a:r>
                      <a:endParaRPr lang="en-US" dirty="0"/>
                    </a:p>
                  </a:txBody>
                  <a:tcPr/>
                </a:tc>
                <a:tc>
                  <a:txBody>
                    <a:bodyPr/>
                    <a:lstStyle/>
                    <a:p>
                      <a:r>
                        <a:rPr lang="en-US" dirty="0" smtClean="0"/>
                        <a:t>3500000</a:t>
                      </a:r>
                      <a:endParaRPr lang="en-US" dirty="0"/>
                    </a:p>
                  </a:txBody>
                  <a:tcPr/>
                </a:tc>
              </a:tr>
              <a:tr h="370840">
                <a:tc>
                  <a:txBody>
                    <a:bodyPr/>
                    <a:lstStyle/>
                    <a:p>
                      <a:r>
                        <a:rPr lang="en-US" dirty="0" smtClean="0"/>
                        <a:t>3</a:t>
                      </a:r>
                      <a:endParaRPr lang="en-US" dirty="0"/>
                    </a:p>
                  </a:txBody>
                  <a:tcPr/>
                </a:tc>
                <a:tc>
                  <a:txBody>
                    <a:bodyPr/>
                    <a:lstStyle/>
                    <a:p>
                      <a:r>
                        <a:rPr lang="en-US" dirty="0" smtClean="0"/>
                        <a:t>Compound Bow</a:t>
                      </a:r>
                      <a:endParaRPr lang="en-US" dirty="0"/>
                    </a:p>
                  </a:txBody>
                  <a:tcPr/>
                </a:tc>
                <a:tc>
                  <a:txBody>
                    <a:bodyPr/>
                    <a:lstStyle/>
                    <a:p>
                      <a:r>
                        <a:rPr lang="en-US" dirty="0" smtClean="0"/>
                        <a:t>36-Month</a:t>
                      </a:r>
                      <a:endParaRPr lang="en-US" dirty="0"/>
                    </a:p>
                  </a:txBody>
                  <a:tcPr/>
                </a:tc>
                <a:tc>
                  <a:txBody>
                    <a:bodyPr/>
                    <a:lstStyle/>
                    <a:p>
                      <a:r>
                        <a:rPr lang="en-US" dirty="0" smtClean="0"/>
                        <a:t>8 (Boys/Girls)</a:t>
                      </a:r>
                      <a:endParaRPr lang="en-US" dirty="0"/>
                    </a:p>
                  </a:txBody>
                  <a:tcPr/>
                </a:tc>
                <a:tc>
                  <a:txBody>
                    <a:bodyPr/>
                    <a:lstStyle/>
                    <a:p>
                      <a:r>
                        <a:rPr lang="en-US" dirty="0" smtClean="0"/>
                        <a:t>3500000</a:t>
                      </a:r>
                      <a:endParaRPr lang="en-US" dirty="0"/>
                    </a:p>
                  </a:txBody>
                  <a:tcPr/>
                </a:tc>
              </a:tr>
              <a:tr h="370840">
                <a:tc>
                  <a:txBody>
                    <a:bodyPr/>
                    <a:lstStyle/>
                    <a:p>
                      <a:endParaRPr lang="en-US" dirty="0"/>
                    </a:p>
                  </a:txBody>
                  <a:tcPr/>
                </a:tc>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7500000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6320920"/>
              </p:ext>
            </p:extLst>
          </p:nvPr>
        </p:nvGraphicFramePr>
        <p:xfrm>
          <a:off x="498764" y="4705805"/>
          <a:ext cx="9384145" cy="1747520"/>
        </p:xfrm>
        <a:graphic>
          <a:graphicData uri="http://schemas.openxmlformats.org/drawingml/2006/table">
            <a:tbl>
              <a:tblPr firstRow="1" bandRow="1">
                <a:tableStyleId>{5C22544A-7EE6-4342-B048-85BDC9FD1C3A}</a:tableStyleId>
              </a:tblPr>
              <a:tblGrid>
                <a:gridCol w="932873"/>
                <a:gridCol w="2820785"/>
                <a:gridCol w="1876829"/>
                <a:gridCol w="1876829"/>
                <a:gridCol w="1876829"/>
              </a:tblGrid>
              <a:tr h="370840">
                <a:tc>
                  <a:txBody>
                    <a:bodyPr/>
                    <a:lstStyle/>
                    <a:p>
                      <a:r>
                        <a:rPr lang="en-US" dirty="0" err="1" smtClean="0"/>
                        <a:t>Sr.No</a:t>
                      </a:r>
                      <a:endParaRPr lang="en-US" dirty="0"/>
                    </a:p>
                  </a:txBody>
                  <a:tcPr/>
                </a:tc>
                <a:tc>
                  <a:txBody>
                    <a:bodyPr/>
                    <a:lstStyle/>
                    <a:p>
                      <a:r>
                        <a:rPr lang="en-US" dirty="0" err="1" smtClean="0"/>
                        <a:t>Particulers</a:t>
                      </a:r>
                      <a:endParaRPr lang="en-US" dirty="0"/>
                    </a:p>
                  </a:txBody>
                  <a:tcPr/>
                </a:tc>
                <a:tc>
                  <a:txBody>
                    <a:bodyPr/>
                    <a:lstStyle/>
                    <a:p>
                      <a:r>
                        <a:rPr lang="en-US" dirty="0" smtClean="0"/>
                        <a:t>For Time Period</a:t>
                      </a:r>
                      <a:endParaRPr lang="en-US" dirty="0"/>
                    </a:p>
                  </a:txBody>
                  <a:tcPr/>
                </a:tc>
                <a:tc>
                  <a:txBody>
                    <a:bodyPr/>
                    <a:lstStyle/>
                    <a:p>
                      <a:r>
                        <a:rPr lang="en-US" dirty="0" smtClean="0"/>
                        <a:t>No.</a:t>
                      </a:r>
                      <a:r>
                        <a:rPr lang="en-US" baseline="0" dirty="0" smtClean="0"/>
                        <a:t> Of Players</a:t>
                      </a:r>
                      <a:endParaRPr lang="en-US" dirty="0"/>
                    </a:p>
                  </a:txBody>
                  <a:tcPr/>
                </a:tc>
                <a:tc>
                  <a:txBody>
                    <a:bodyPr/>
                    <a:lstStyle/>
                    <a:p>
                      <a:r>
                        <a:rPr lang="en-US" dirty="0" smtClean="0"/>
                        <a:t>Estimate Amount</a:t>
                      </a:r>
                      <a:endParaRPr lang="en-US" dirty="0"/>
                    </a:p>
                  </a:txBody>
                  <a:tcPr/>
                </a:tc>
              </a:tr>
              <a:tr h="233527">
                <a:tc>
                  <a:txBody>
                    <a:bodyPr/>
                    <a:lstStyle/>
                    <a:p>
                      <a:r>
                        <a:rPr lang="en-US" dirty="0" smtClean="0"/>
                        <a:t>1</a:t>
                      </a:r>
                      <a:endParaRPr lang="en-US" dirty="0"/>
                    </a:p>
                  </a:txBody>
                  <a:tcPr/>
                </a:tc>
                <a:tc>
                  <a:txBody>
                    <a:bodyPr/>
                    <a:lstStyle/>
                    <a:p>
                      <a:r>
                        <a:rPr lang="en-US" dirty="0" smtClean="0"/>
                        <a:t>T-shirt,</a:t>
                      </a:r>
                      <a:r>
                        <a:rPr lang="en-US" baseline="0" dirty="0" smtClean="0"/>
                        <a:t> </a:t>
                      </a:r>
                      <a:r>
                        <a:rPr lang="en-US" baseline="0" dirty="0" err="1" smtClean="0"/>
                        <a:t>Lower,Short,shoe</a:t>
                      </a:r>
                      <a:endParaRPr lang="en-US" dirty="0"/>
                    </a:p>
                  </a:txBody>
                  <a:tcPr/>
                </a:tc>
                <a:tc>
                  <a:txBody>
                    <a:bodyPr/>
                    <a:lstStyle/>
                    <a:p>
                      <a:r>
                        <a:rPr lang="en-US" dirty="0" smtClean="0"/>
                        <a:t>1year</a:t>
                      </a:r>
                      <a:endParaRPr lang="en-US" dirty="0"/>
                    </a:p>
                  </a:txBody>
                  <a:tcPr/>
                </a:tc>
                <a:tc>
                  <a:txBody>
                    <a:bodyPr/>
                    <a:lstStyle/>
                    <a:p>
                      <a:r>
                        <a:rPr lang="en-US" dirty="0" smtClean="0"/>
                        <a:t>50(Boys/Girls)</a:t>
                      </a:r>
                      <a:endParaRPr lang="en-US" dirty="0"/>
                    </a:p>
                  </a:txBody>
                  <a:tcPr/>
                </a:tc>
                <a:tc>
                  <a:txBody>
                    <a:bodyPr/>
                    <a:lstStyle/>
                    <a:p>
                      <a:r>
                        <a:rPr lang="en-US" dirty="0" smtClean="0"/>
                        <a:t>100000</a:t>
                      </a:r>
                      <a:endParaRPr lang="en-US" dirty="0"/>
                    </a:p>
                  </a:txBody>
                  <a:tcPr/>
                </a:tc>
              </a:tr>
              <a:tr h="370840">
                <a:tc>
                  <a:txBody>
                    <a:bodyPr/>
                    <a:lstStyle/>
                    <a:p>
                      <a:r>
                        <a:rPr lang="en-US" dirty="0" smtClean="0"/>
                        <a:t>2</a:t>
                      </a:r>
                      <a:endParaRPr lang="en-US" dirty="0"/>
                    </a:p>
                  </a:txBody>
                  <a:tcPr/>
                </a:tc>
                <a:tc>
                  <a:txBody>
                    <a:bodyPr/>
                    <a:lstStyle/>
                    <a:p>
                      <a:r>
                        <a:rPr lang="en-US" dirty="0" smtClean="0"/>
                        <a:t>Diet(As Per requirement)</a:t>
                      </a:r>
                      <a:endParaRPr lang="en-US" dirty="0"/>
                    </a:p>
                  </a:txBody>
                  <a:tcPr/>
                </a:tc>
                <a:tc>
                  <a:txBody>
                    <a:bodyPr/>
                    <a:lstStyle/>
                    <a:p>
                      <a:r>
                        <a:rPr lang="en-US" dirty="0" smtClean="0"/>
                        <a:t>1year</a:t>
                      </a:r>
                      <a:endParaRPr lang="en-US" dirty="0"/>
                    </a:p>
                  </a:txBody>
                  <a:tcPr/>
                </a:tc>
                <a:tc>
                  <a:txBody>
                    <a:bodyPr/>
                    <a:lstStyle/>
                    <a:p>
                      <a:r>
                        <a:rPr lang="en-US" dirty="0" smtClean="0"/>
                        <a:t>50(Boys/Girls)</a:t>
                      </a:r>
                      <a:endParaRPr lang="en-US" dirty="0"/>
                    </a:p>
                  </a:txBody>
                  <a:tcPr/>
                </a:tc>
                <a:tc>
                  <a:txBody>
                    <a:bodyPr/>
                    <a:lstStyle/>
                    <a:p>
                      <a:r>
                        <a:rPr lang="en-US" dirty="0" err="1" smtClean="0"/>
                        <a:t>Nill</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100000</a:t>
                      </a:r>
                      <a:endParaRPr lang="en-US" dirty="0"/>
                    </a:p>
                  </a:txBody>
                  <a:tcPr/>
                </a:tc>
              </a:tr>
            </a:tbl>
          </a:graphicData>
        </a:graphic>
      </p:graphicFrame>
      <p:sp>
        <p:nvSpPr>
          <p:cNvPr id="6" name="TextBox 5"/>
          <p:cNvSpPr txBox="1"/>
          <p:nvPr/>
        </p:nvSpPr>
        <p:spPr>
          <a:xfrm>
            <a:off x="498764" y="4336473"/>
            <a:ext cx="6234545" cy="369332"/>
          </a:xfrm>
          <a:prstGeom prst="rect">
            <a:avLst/>
          </a:prstGeom>
          <a:noFill/>
        </p:spPr>
        <p:txBody>
          <a:bodyPr wrap="square" rtlCol="0">
            <a:spAutoFit/>
          </a:bodyPr>
          <a:lstStyle/>
          <a:p>
            <a:r>
              <a:rPr lang="en-US" dirty="0" smtClean="0"/>
              <a:t>Playing Kit &amp; Diet</a:t>
            </a:r>
            <a:endParaRPr lang="en-US" dirty="0"/>
          </a:p>
        </p:txBody>
      </p:sp>
      <p:sp>
        <p:nvSpPr>
          <p:cNvPr id="7" name="TextBox 6"/>
          <p:cNvSpPr txBox="1"/>
          <p:nvPr/>
        </p:nvSpPr>
        <p:spPr>
          <a:xfrm>
            <a:off x="498764" y="969818"/>
            <a:ext cx="4502727" cy="369332"/>
          </a:xfrm>
          <a:prstGeom prst="rect">
            <a:avLst/>
          </a:prstGeom>
          <a:noFill/>
        </p:spPr>
        <p:txBody>
          <a:bodyPr wrap="square" rtlCol="0">
            <a:spAutoFit/>
          </a:bodyPr>
          <a:lstStyle/>
          <a:p>
            <a:r>
              <a:rPr lang="en-US" dirty="0" smtClean="0"/>
              <a:t>Equipment's:-</a:t>
            </a:r>
            <a:endParaRPr lang="en-US" dirty="0"/>
          </a:p>
        </p:txBody>
      </p:sp>
    </p:spTree>
    <p:extLst>
      <p:ext uri="{BB962C8B-B14F-4D97-AF65-F5344CB8AC3E}">
        <p14:creationId xmlns:p14="http://schemas.microsoft.com/office/powerpoint/2010/main" val="18501768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624</TotalTime>
  <Words>1026</Words>
  <Application>Microsoft Office PowerPoint</Application>
  <PresentationFormat>Widescreen</PresentationFormat>
  <Paragraphs>185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Trebuchet MS</vt:lpstr>
      <vt:lpstr>Trebuchet MS (Headings)</vt:lpstr>
      <vt:lpstr>Wingdings</vt:lpstr>
      <vt:lpstr>Wingdings 3</vt:lpstr>
      <vt:lpstr>Facet</vt:lpstr>
      <vt:lpstr> DRONACHARYA BAHUUDDESHIYA SANSTHA Reg. No. Maha. 272/10  Devmali, Achalpur, Dist : Amravati</vt:lpstr>
      <vt:lpstr>PowerPoint Presentation</vt:lpstr>
      <vt:lpstr>Sameer Mhaske(Head Coach)</vt:lpstr>
      <vt:lpstr>Assistant Coaches</vt:lpstr>
      <vt:lpstr>5 Year Plan of Dronacharya Archery Academy </vt:lpstr>
      <vt:lpstr>PowerPoint Presentation</vt:lpstr>
      <vt:lpstr>Implementation of Program</vt:lpstr>
      <vt:lpstr>Description </vt:lpstr>
      <vt:lpstr>Budget of 5-Year Training Plan</vt:lpstr>
      <vt:lpstr>PowerPoint Presentation</vt:lpstr>
      <vt:lpstr>Total Expenses </vt:lpstr>
      <vt:lpstr>Total Expenses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DRONACHARYA BAHUUDDESHIYA SANSTHA Reg. No. Maha. 272/18  Devmali, Achalpur, Dist : Amravati</dc:title>
  <dc:creator>Lenovo</dc:creator>
  <cp:lastModifiedBy>Lenovo</cp:lastModifiedBy>
  <cp:revision>56</cp:revision>
  <dcterms:created xsi:type="dcterms:W3CDTF">2024-03-27T10:36:18Z</dcterms:created>
  <dcterms:modified xsi:type="dcterms:W3CDTF">2024-04-02T08:37:02Z</dcterms:modified>
</cp:coreProperties>
</file>