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79" r:id="rId3"/>
    <p:sldId id="290" r:id="rId4"/>
    <p:sldId id="257" r:id="rId5"/>
    <p:sldId id="258" r:id="rId6"/>
    <p:sldId id="259" r:id="rId7"/>
    <p:sldId id="260" r:id="rId8"/>
    <p:sldId id="261" r:id="rId9"/>
    <p:sldId id="262" r:id="rId10"/>
    <p:sldId id="263" r:id="rId11"/>
    <p:sldId id="284" r:id="rId12"/>
    <p:sldId id="264" r:id="rId13"/>
    <p:sldId id="285" r:id="rId14"/>
    <p:sldId id="265" r:id="rId15"/>
    <p:sldId id="267" r:id="rId16"/>
    <p:sldId id="291" r:id="rId17"/>
    <p:sldId id="296" r:id="rId18"/>
    <p:sldId id="280" r:id="rId19"/>
    <p:sldId id="276" r:id="rId20"/>
    <p:sldId id="286" r:id="rId21"/>
    <p:sldId id="287" r:id="rId22"/>
    <p:sldId id="288" r:id="rId23"/>
    <p:sldId id="289" r:id="rId24"/>
    <p:sldId id="281" r:id="rId25"/>
    <p:sldId id="292" r:id="rId26"/>
    <p:sldId id="277" r:id="rId27"/>
    <p:sldId id="282" r:id="rId28"/>
    <p:sldId id="293" r:id="rId29"/>
    <p:sldId id="295" r:id="rId30"/>
    <p:sldId id="294" r:id="rId31"/>
    <p:sldId id="28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9099A6-ECD4-42AC-AA52-2FF95DD7AFA9}">
  <a:tblStyle styleId="{3B9099A6-ECD4-42AC-AA52-2FF95DD7AFA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35D7BAD3-6F24-BF23-287A-C60BE3F6ED3D}"/>
            </a:ext>
          </a:extLst>
        </p:cNvPr>
        <p:cNvGrpSpPr/>
        <p:nvPr/>
      </p:nvGrpSpPr>
      <p:grpSpPr>
        <a:xfrm>
          <a:off x="0" y="0"/>
          <a:ext cx="0" cy="0"/>
          <a:chOff x="0" y="0"/>
          <a:chExt cx="0" cy="0"/>
        </a:xfrm>
      </p:grpSpPr>
      <p:sp>
        <p:nvSpPr>
          <p:cNvPr id="159" name="Google Shape;159;p13:notes">
            <a:extLst>
              <a:ext uri="{FF2B5EF4-FFF2-40B4-BE49-F238E27FC236}">
                <a16:creationId xmlns:a16="http://schemas.microsoft.com/office/drawing/2014/main" id="{09DE6D31-219A-7196-0E39-CF6AA52121D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3:notes">
            <a:extLst>
              <a:ext uri="{FF2B5EF4-FFF2-40B4-BE49-F238E27FC236}">
                <a16:creationId xmlns:a16="http://schemas.microsoft.com/office/drawing/2014/main" id="{8EC2BFE8-A897-DFED-41DF-2DBB1BBCB6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892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5C3751F2-553C-6FE5-8D36-D01D85800B04}"/>
            </a:ext>
          </a:extLst>
        </p:cNvPr>
        <p:cNvGrpSpPr/>
        <p:nvPr/>
      </p:nvGrpSpPr>
      <p:grpSpPr>
        <a:xfrm>
          <a:off x="0" y="0"/>
          <a:ext cx="0" cy="0"/>
          <a:chOff x="0" y="0"/>
          <a:chExt cx="0" cy="0"/>
        </a:xfrm>
      </p:grpSpPr>
      <p:sp>
        <p:nvSpPr>
          <p:cNvPr id="213" name="Google Shape;213;p23:notes">
            <a:extLst>
              <a:ext uri="{FF2B5EF4-FFF2-40B4-BE49-F238E27FC236}">
                <a16:creationId xmlns:a16="http://schemas.microsoft.com/office/drawing/2014/main" id="{E07562E7-29EC-C5C9-697B-E1D8FA9F20C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3:notes">
            <a:extLst>
              <a:ext uri="{FF2B5EF4-FFF2-40B4-BE49-F238E27FC236}">
                <a16:creationId xmlns:a16="http://schemas.microsoft.com/office/drawing/2014/main" id="{2D735193-5909-7EB6-0517-16A730EA86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566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590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D9B048CD-14BE-6526-E2D6-637CCCEB21A5}"/>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1E6DFE2C-8207-D8FF-9615-026123D87CE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a:extLst>
              <a:ext uri="{FF2B5EF4-FFF2-40B4-BE49-F238E27FC236}">
                <a16:creationId xmlns:a16="http://schemas.microsoft.com/office/drawing/2014/main" id="{CDD06FC5-B5C6-F2A0-5A9A-B934F161443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539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87"/>
        <p:cNvGrpSpPr/>
        <p:nvPr/>
      </p:nvGrpSpPr>
      <p:grpSpPr>
        <a:xfrm>
          <a:off x="0" y="0"/>
          <a:ext cx="0" cy="0"/>
          <a:chOff x="0" y="0"/>
          <a:chExt cx="0" cy="0"/>
        </a:xfrm>
      </p:grpSpPr>
      <p:sp>
        <p:nvSpPr>
          <p:cNvPr id="90" name="Google Shape;90;p13"/>
          <p:cNvSpPr txBox="1"/>
          <p:nvPr/>
        </p:nvSpPr>
        <p:spPr>
          <a:xfrm>
            <a:off x="1962448" y="2398545"/>
            <a:ext cx="917494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a:solidFill>
                  <a:srgbClr val="002060"/>
                </a:solidFill>
                <a:latin typeface="Times New Roman" panose="02020603050405020304" pitchFamily="18" charset="0"/>
                <a:cs typeface="Times New Roman" panose="02020603050405020304" pitchFamily="18" charset="0"/>
              </a:rPr>
              <a:t>AI RESUME ANALYZER FOR JOB DESCRIPTION</a:t>
            </a:r>
            <a:endParaRPr sz="2800" b="1" i="0" u="none" strike="noStrike" cap="none" dirty="0">
              <a:solidFill>
                <a:srgbClr val="002060"/>
              </a:solidFill>
              <a:latin typeface="Times New Roman" panose="02020603050405020304" pitchFamily="18" charset="0"/>
              <a:cs typeface="Times New Roman" panose="02020603050405020304" pitchFamily="18" charset="0"/>
              <a:sym typeface="Arial"/>
            </a:endParaRPr>
          </a:p>
        </p:txBody>
      </p:sp>
      <p:sp>
        <p:nvSpPr>
          <p:cNvPr id="91" name="Google Shape;91;p13"/>
          <p:cNvSpPr txBox="1"/>
          <p:nvPr/>
        </p:nvSpPr>
        <p:spPr>
          <a:xfrm>
            <a:off x="6894932" y="4050302"/>
            <a:ext cx="5716401"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rPr>
              <a:t>SUBMITTED BY:</a:t>
            </a:r>
            <a:endParaRPr sz="1800" b="1" i="0" u="none" strike="noStrike" cap="none" dirty="0">
              <a:solidFill>
                <a:schemeClr val="dk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  AVULA KIRAN [410721104018]</a:t>
            </a:r>
          </a:p>
          <a:p>
            <a:r>
              <a:rPr lang="en-IN" sz="1800" dirty="0">
                <a:latin typeface="Times New Roman" panose="02020603050405020304" pitchFamily="18" charset="0"/>
                <a:cs typeface="Times New Roman" panose="02020603050405020304" pitchFamily="18" charset="0"/>
              </a:rPr>
              <a:t>                                                                                                                                              2.  GAJJALA SAGAR REDDY [410721104035]</a:t>
            </a:r>
          </a:p>
          <a:p>
            <a:r>
              <a:rPr lang="en-IN" sz="1800" dirty="0">
                <a:latin typeface="Times New Roman" panose="02020603050405020304" pitchFamily="18" charset="0"/>
                <a:cs typeface="Times New Roman" panose="02020603050405020304" pitchFamily="18" charset="0"/>
              </a:rPr>
              <a:t>                                                                                                                                              3. GUTHA SURYA PRAKASH [410721104042]</a:t>
            </a:r>
          </a:p>
          <a:p>
            <a:r>
              <a:rPr lang="en-IN" sz="1800" dirty="0">
                <a:latin typeface="Times New Roman" panose="02020603050405020304" pitchFamily="18" charset="0"/>
                <a:cs typeface="Times New Roman" panose="02020603050405020304" pitchFamily="18" charset="0"/>
              </a:rPr>
              <a:t>                                                                                                                                              4. I. ABHINAY REDDY [410721104047]</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2" name="Google Shape;92;p13"/>
          <p:cNvSpPr txBox="1"/>
          <p:nvPr/>
        </p:nvSpPr>
        <p:spPr>
          <a:xfrm>
            <a:off x="833519" y="4050322"/>
            <a:ext cx="5716401"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cs typeface="Times New Roman" panose="02020603050405020304" pitchFamily="18" charset="0"/>
              </a:rPr>
              <a:t>GUIDED BY,</a:t>
            </a:r>
            <a:endParaRPr sz="1800" b="1" i="0" u="none" strike="noStrike" cap="none" dirty="0">
              <a:solidFill>
                <a:schemeClr val="dk1"/>
              </a:solidFill>
              <a:latin typeface="Times New Roman" panose="02020603050405020304" pitchFamily="18" charset="0"/>
              <a:cs typeface="Times New Roman" panose="02020603050405020304" pitchFamily="18" charset="0"/>
            </a:endParaRPr>
          </a:p>
          <a:p>
            <a:pPr>
              <a:lnSpc>
                <a:spcPct val="150000"/>
              </a:lnSpc>
            </a:pPr>
            <a:r>
              <a:rPr lang="en-IN" sz="2400" dirty="0"/>
              <a:t>       </a:t>
            </a:r>
            <a:r>
              <a:rPr lang="en-IN" sz="1800" dirty="0">
                <a:latin typeface="Times New Roman" panose="02020603050405020304" pitchFamily="18" charset="0"/>
                <a:cs typeface="Times New Roman" panose="02020603050405020304" pitchFamily="18" charset="0"/>
              </a:rPr>
              <a:t>Mr . T. SELVAPRABHU, </a:t>
            </a:r>
            <a:r>
              <a:rPr lang="en-IN" sz="1800" dirty="0" err="1">
                <a:latin typeface="Times New Roman" panose="02020603050405020304" pitchFamily="18" charset="0"/>
                <a:cs typeface="Times New Roman" panose="02020603050405020304" pitchFamily="18" charset="0"/>
              </a:rPr>
              <a:t>B.Tech</a:t>
            </a:r>
            <a:r>
              <a:rPr lang="en-IN" sz="1800" dirty="0">
                <a:latin typeface="Times New Roman" panose="02020603050405020304" pitchFamily="18" charset="0"/>
                <a:cs typeface="Times New Roman" panose="02020603050405020304" pitchFamily="18" charset="0"/>
              </a:rPr>
              <a:t>, M.E, (</a:t>
            </a:r>
            <a:r>
              <a:rPr lang="en-IN" sz="1800" dirty="0" err="1">
                <a:latin typeface="Times New Roman" panose="02020603050405020304" pitchFamily="18" charset="0"/>
                <a:cs typeface="Times New Roman" panose="02020603050405020304" pitchFamily="18" charset="0"/>
              </a:rPr>
              <a:t>Ph.D</a:t>
            </a:r>
            <a:r>
              <a:rPr lang="en-IN" sz="1800" dirty="0">
                <a:latin typeface="Times New Roman" panose="02020603050405020304" pitchFamily="18" charset="0"/>
                <a:cs typeface="Times New Roman" panose="02020603050405020304" pitchFamily="18" charset="0"/>
              </a:rPr>
              <a:t>).,</a:t>
            </a:r>
          </a:p>
          <a:p>
            <a:pPr>
              <a:lnSpc>
                <a:spcPct val="150000"/>
              </a:lnSpc>
            </a:pPr>
            <a:r>
              <a:rPr lang="en-IN" sz="1800" dirty="0">
                <a:latin typeface="Times New Roman" panose="02020603050405020304" pitchFamily="18" charset="0"/>
                <a:cs typeface="Times New Roman" panose="02020603050405020304" pitchFamily="18" charset="0"/>
              </a:rPr>
              <a:t>          ASST.PROFESSOR –  CSE</a:t>
            </a:r>
          </a:p>
          <a:p>
            <a:pPr>
              <a:lnSpc>
                <a:spcPct val="150000"/>
              </a:lnSpc>
            </a:pPr>
            <a:r>
              <a:rPr lang="en-US" sz="1800" dirty="0">
                <a:latin typeface="Times New Roman" panose="02020603050405020304" pitchFamily="18" charset="0"/>
                <a:cs typeface="Times New Roman" panose="02020603050405020304" pitchFamily="18" charset="0"/>
              </a:rPr>
              <a:t>          DHANALAKSHMI COLLEGE OF ENGINEERING</a:t>
            </a:r>
            <a:endParaRPr lang="en-IN" sz="1800" dirty="0">
              <a:latin typeface="Times New Roman" panose="02020603050405020304" pitchFamily="18" charset="0"/>
              <a:cs typeface="Times New Roman" panose="02020603050405020304" pitchFamily="18" charset="0"/>
            </a:endParaRPr>
          </a:p>
        </p:txBody>
      </p:sp>
      <p:sp>
        <p:nvSpPr>
          <p:cNvPr id="93" name="Google Shape;9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94" name="Google Shape;94;p13"/>
          <p:cNvSpPr txBox="1"/>
          <p:nvPr/>
        </p:nvSpPr>
        <p:spPr>
          <a:xfrm>
            <a:off x="2034744" y="222415"/>
            <a:ext cx="7923378"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600" b="1" i="0" u="none" strike="noStrike" cap="none" dirty="0">
                <a:solidFill>
                  <a:srgbClr val="002060"/>
                </a:solidFill>
                <a:latin typeface="Times New Roman"/>
                <a:ea typeface="Times New Roman"/>
                <a:cs typeface="Times New Roman"/>
                <a:sym typeface="Times New Roman"/>
              </a:rPr>
              <a:t>DHANALAKSHMI COLLEGE OF ENGINEERING</a:t>
            </a: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2060"/>
                </a:solidFill>
                <a:latin typeface="Times New Roman"/>
                <a:ea typeface="Times New Roman"/>
                <a:cs typeface="Times New Roman"/>
                <a:sym typeface="Times New Roman"/>
              </a:rPr>
              <a:t>(An Autonomous Institution)</a:t>
            </a:r>
          </a:p>
        </p:txBody>
      </p:sp>
      <p:sp>
        <p:nvSpPr>
          <p:cNvPr id="95" name="Google Shape;95;p13"/>
          <p:cNvSpPr txBox="1"/>
          <p:nvPr/>
        </p:nvSpPr>
        <p:spPr>
          <a:xfrm>
            <a:off x="672454" y="3406637"/>
            <a:ext cx="5877466"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DOMAIN : </a:t>
            </a:r>
            <a:r>
              <a:rPr lang="en-US" sz="2000" b="1" dirty="0">
                <a:solidFill>
                  <a:schemeClr val="dk1"/>
                </a:solidFill>
                <a:latin typeface="Times New Roman"/>
                <a:ea typeface="Times New Roman"/>
                <a:cs typeface="Times New Roman"/>
                <a:sym typeface="Times New Roman"/>
              </a:rPr>
              <a:t>ARITIFICAL INTELLIGENCE</a:t>
            </a:r>
            <a:r>
              <a:rPr lang="en-US" sz="2000" b="1" i="0" u="none" strike="noStrike" cap="none" dirty="0">
                <a:solidFill>
                  <a:schemeClr val="dk1"/>
                </a:solidFill>
                <a:latin typeface="Times New Roman"/>
                <a:ea typeface="Times New Roman"/>
                <a:cs typeface="Times New Roman"/>
                <a:sym typeface="Times New Roman"/>
              </a:rPr>
              <a:t> (AI)</a:t>
            </a:r>
            <a:endParaRPr sz="2000" b="1" i="0" u="none" strike="noStrike" cap="none" dirty="0">
              <a:solidFill>
                <a:schemeClr val="dk1"/>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AAD34A89-A309-C9AF-1346-95DD563ED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8122" y="-14648"/>
            <a:ext cx="969515" cy="10537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8CA4ED9-5623-5E3B-59D7-01CB5127E1C8}"/>
              </a:ext>
            </a:extLst>
          </p:cNvPr>
          <p:cNvPicPr>
            <a:picLocks noChangeAspect="1"/>
          </p:cNvPicPr>
          <p:nvPr/>
        </p:nvPicPr>
        <p:blipFill>
          <a:blip r:embed="rId4"/>
          <a:stretch>
            <a:fillRect/>
          </a:stretch>
        </p:blipFill>
        <p:spPr>
          <a:xfrm>
            <a:off x="10927637" y="-14100"/>
            <a:ext cx="1264363" cy="1067898"/>
          </a:xfrm>
          <a:prstGeom prst="rect">
            <a:avLst/>
          </a:prstGeom>
        </p:spPr>
      </p:pic>
      <p:pic>
        <p:nvPicPr>
          <p:cNvPr id="4" name="Picture 3">
            <a:extLst>
              <a:ext uri="{FF2B5EF4-FFF2-40B4-BE49-F238E27FC236}">
                <a16:creationId xmlns:a16="http://schemas.microsoft.com/office/drawing/2014/main" id="{C45EB51D-4700-4271-BAEC-BBA8966E3D55}"/>
              </a:ext>
            </a:extLst>
          </p:cNvPr>
          <p:cNvPicPr>
            <a:picLocks noChangeAspect="1"/>
          </p:cNvPicPr>
          <p:nvPr/>
        </p:nvPicPr>
        <p:blipFill>
          <a:blip r:embed="rId5"/>
          <a:stretch>
            <a:fillRect/>
          </a:stretch>
        </p:blipFill>
        <p:spPr>
          <a:xfrm>
            <a:off x="4588" y="0"/>
            <a:ext cx="1060641" cy="1053798"/>
          </a:xfrm>
          <a:prstGeom prst="rect">
            <a:avLst/>
          </a:prstGeom>
        </p:spPr>
      </p:pic>
      <p:sp>
        <p:nvSpPr>
          <p:cNvPr id="7" name="Rectangle 6">
            <a:extLst>
              <a:ext uri="{FF2B5EF4-FFF2-40B4-BE49-F238E27FC236}">
                <a16:creationId xmlns:a16="http://schemas.microsoft.com/office/drawing/2014/main" id="{AB0EA30B-28E1-40FA-8E48-3F0AC96B74E6}"/>
              </a:ext>
            </a:extLst>
          </p:cNvPr>
          <p:cNvSpPr/>
          <p:nvPr/>
        </p:nvSpPr>
        <p:spPr>
          <a:xfrm>
            <a:off x="2082152" y="1164530"/>
            <a:ext cx="7768857" cy="461665"/>
          </a:xfrm>
          <a:prstGeom prst="rect">
            <a:avLst/>
          </a:prstGeom>
        </p:spPr>
        <p:txBody>
          <a:bodyPr wrap="square">
            <a:spAutoFit/>
          </a:bodyPr>
          <a:lstStyle/>
          <a:p>
            <a:pPr lvl="0" algn="ctr">
              <a:buSzPts val="1800"/>
            </a:pPr>
            <a:r>
              <a:rPr lang="en-US" sz="1800" b="1" dirty="0">
                <a:solidFill>
                  <a:schemeClr val="dk1"/>
                </a:solidFill>
                <a:latin typeface="Times New Roman"/>
                <a:ea typeface="Times New Roman"/>
                <a:cs typeface="Times New Roman"/>
                <a:sym typeface="Times New Roman"/>
              </a:rPr>
              <a:t> </a:t>
            </a:r>
            <a:r>
              <a:rPr lang="en-US" sz="2400" b="1" dirty="0">
                <a:solidFill>
                  <a:srgbClr val="0070C0"/>
                </a:solidFill>
                <a:latin typeface="Times New Roman"/>
                <a:ea typeface="Times New Roman"/>
                <a:cs typeface="Times New Roman"/>
                <a:sym typeface="Times New Roman"/>
              </a:rPr>
              <a:t>Department of Computer Science and Engineering</a:t>
            </a:r>
            <a:endParaRPr lang="en-US" sz="1800" b="1" dirty="0">
              <a:solidFill>
                <a:srgbClr val="0070C0"/>
              </a:solidFill>
              <a:latin typeface="Times New Roman"/>
              <a:ea typeface="Times New Roman"/>
              <a:cs typeface="Times New Roman"/>
              <a:sym typeface="Times New Roman"/>
            </a:endParaRPr>
          </a:p>
        </p:txBody>
      </p:sp>
      <p:sp>
        <p:nvSpPr>
          <p:cNvPr id="15" name="Google Shape;90;p13">
            <a:extLst>
              <a:ext uri="{FF2B5EF4-FFF2-40B4-BE49-F238E27FC236}">
                <a16:creationId xmlns:a16="http://schemas.microsoft.com/office/drawing/2014/main" id="{4B50B685-195A-49D7-B4AC-5333A9A82C75}"/>
              </a:ext>
            </a:extLst>
          </p:cNvPr>
          <p:cNvSpPr txBox="1"/>
          <p:nvPr/>
        </p:nvSpPr>
        <p:spPr>
          <a:xfrm>
            <a:off x="1859433" y="1751102"/>
            <a:ext cx="82740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1800" b="1" i="0" u="none" strike="noStrike" cap="none" dirty="0">
                <a:solidFill>
                  <a:srgbClr val="002060"/>
                </a:solidFill>
                <a:latin typeface="Times New Roman" panose="02020603050405020304" pitchFamily="18" charset="0"/>
                <a:cs typeface="Times New Roman" panose="02020603050405020304" pitchFamily="18" charset="0"/>
                <a:sym typeface="Arial"/>
              </a:rPr>
              <a:t>Final Project </a:t>
            </a:r>
            <a:r>
              <a:rPr lang="en-US" sz="1800" b="1" dirty="0">
                <a:solidFill>
                  <a:srgbClr val="002060"/>
                </a:solidFill>
                <a:latin typeface="Times New Roman" panose="02020603050405020304" pitchFamily="18" charset="0"/>
                <a:cs typeface="Times New Roman" panose="02020603050405020304" pitchFamily="18" charset="0"/>
              </a:rPr>
              <a:t>Review </a:t>
            </a:r>
            <a:endParaRPr sz="1800" b="1" i="0" u="none" strike="noStrike" cap="none" dirty="0">
              <a:solidFill>
                <a:srgbClr val="00206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372171" y="0"/>
            <a:ext cx="10515600" cy="8197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Existing System:</a:t>
            </a:r>
            <a:endParaRPr dirty="0">
              <a:solidFill>
                <a:srgbClr val="002060"/>
              </a:solidFill>
              <a:latin typeface="Times New Roman" panose="02020603050405020304" pitchFamily="18" charset="0"/>
              <a:cs typeface="Times New Roman" panose="02020603050405020304" pitchFamily="18" charset="0"/>
            </a:endParaRPr>
          </a:p>
        </p:txBody>
      </p:sp>
      <p:sp>
        <p:nvSpPr>
          <p:cNvPr id="137" name="Google Shape;137;p20"/>
          <p:cNvSpPr txBox="1">
            <a:spLocks noGrp="1"/>
          </p:cNvSpPr>
          <p:nvPr>
            <p:ph type="body" idx="1"/>
          </p:nvPr>
        </p:nvSpPr>
        <p:spPr>
          <a:xfrm>
            <a:off x="969359" y="1001447"/>
            <a:ext cx="10515600" cy="561880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Keyword-Based Filtering:</a:t>
            </a:r>
            <a:r>
              <a:rPr lang="en-US" sz="2200" dirty="0">
                <a:latin typeface="Times New Roman" panose="02020603050405020304" pitchFamily="18" charset="0"/>
                <a:cs typeface="Times New Roman" panose="02020603050405020304" pitchFamily="18" charset="0"/>
              </a:rPr>
              <a:t> Many Applicant Tracking Systems (ATS) use simple   keyword matching, which may reject qualified candidates due to minor wording  differences.</a:t>
            </a:r>
          </a:p>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Lack of Context Understanding: </a:t>
            </a:r>
            <a:r>
              <a:rPr lang="en-US" sz="2200" dirty="0">
                <a:latin typeface="Times New Roman" panose="02020603050405020304" pitchFamily="18" charset="0"/>
                <a:cs typeface="Times New Roman" panose="02020603050405020304" pitchFamily="18" charset="0"/>
              </a:rPr>
              <a:t>Existing systems do not analyze resume-job description relevance contextually, leading to inaccurate candidate shortlisting.</a:t>
            </a:r>
          </a:p>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3</a:t>
            </a:r>
            <a:r>
              <a:rPr lang="en-US" sz="2200" b="1" dirty="0">
                <a:latin typeface="Times New Roman" panose="02020603050405020304" pitchFamily="18" charset="0"/>
                <a:cs typeface="Times New Roman" panose="02020603050405020304" pitchFamily="18" charset="0"/>
              </a:rPr>
              <a:t>. Limited Skill Gap Analysis: </a:t>
            </a:r>
            <a:r>
              <a:rPr lang="en-US" sz="2200" dirty="0">
                <a:latin typeface="Times New Roman" panose="02020603050405020304" pitchFamily="18" charset="0"/>
                <a:cs typeface="Times New Roman" panose="02020603050405020304" pitchFamily="18" charset="0"/>
              </a:rPr>
              <a:t>Traditional systems fail to identify missing skills, making it difficult for recruiters to assess candidate suitability and upskilling needs.</a:t>
            </a:r>
          </a:p>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4. </a:t>
            </a:r>
            <a:r>
              <a:rPr lang="en-US" sz="2200" b="1" dirty="0">
                <a:latin typeface="Times New Roman" panose="02020603050405020304" pitchFamily="18" charset="0"/>
                <a:cs typeface="Times New Roman" panose="02020603050405020304" pitchFamily="18" charset="0"/>
              </a:rPr>
              <a:t>Unconscious Bias in Hiring: </a:t>
            </a:r>
            <a:r>
              <a:rPr lang="en-US" sz="2200" dirty="0">
                <a:latin typeface="Times New Roman" panose="02020603050405020304" pitchFamily="18" charset="0"/>
                <a:cs typeface="Times New Roman" panose="02020603050405020304" pitchFamily="18" charset="0"/>
              </a:rPr>
              <a:t>Human-based screening can introduce biases in candidate selection, affecting diversity and fairness in recruitment.</a:t>
            </a:r>
          </a:p>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5. </a:t>
            </a:r>
            <a:r>
              <a:rPr lang="en-US" sz="2200" b="1" dirty="0">
                <a:latin typeface="Times New Roman" panose="02020603050405020304" pitchFamily="18" charset="0"/>
                <a:cs typeface="Times New Roman" panose="02020603050405020304" pitchFamily="18" charset="0"/>
              </a:rPr>
              <a:t>Slow and Inefficient Process: </a:t>
            </a:r>
            <a:r>
              <a:rPr lang="en-US" sz="2200" dirty="0">
                <a:latin typeface="Times New Roman" panose="02020603050405020304" pitchFamily="18" charset="0"/>
                <a:cs typeface="Times New Roman" panose="02020603050405020304" pitchFamily="18" charset="0"/>
              </a:rPr>
              <a:t>With large volumes of applications, recruiters struggle to shortlist candidates quickly, leading to delays in hiring decisions.</a:t>
            </a: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7C7E-75FB-E27B-21DE-82C60012B1ED}"/>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Disadvantages</a:t>
            </a:r>
            <a:endParaRPr lang="en-IN" dirty="0"/>
          </a:p>
        </p:txBody>
      </p:sp>
      <p:sp>
        <p:nvSpPr>
          <p:cNvPr id="3" name="Text Placeholder 2">
            <a:extLst>
              <a:ext uri="{FF2B5EF4-FFF2-40B4-BE49-F238E27FC236}">
                <a16:creationId xmlns:a16="http://schemas.microsoft.com/office/drawing/2014/main" id="{23E5E58C-A8F2-7B46-4B0E-3F0A4E876980}"/>
              </a:ext>
            </a:extLst>
          </p:cNvPr>
          <p:cNvSpPr>
            <a:spLocks noGrp="1"/>
          </p:cNvSpPr>
          <p:nvPr>
            <p:ph type="body" idx="1"/>
          </p:nvPr>
        </p:nvSpPr>
        <p:spPr>
          <a:xfrm>
            <a:off x="746760" y="1414145"/>
            <a:ext cx="10515600" cy="4351338"/>
          </a:xfrm>
        </p:spPr>
        <p:txBody>
          <a:bodyPr>
            <a:normAutofit fontScale="92500"/>
          </a:bodyPr>
          <a:lstStyle/>
          <a:p>
            <a:pPr algn="just">
              <a:lnSpc>
                <a:spcPct val="150000"/>
              </a:lnSpc>
            </a:pPr>
            <a:r>
              <a:rPr lang="en-US" sz="2400" b="1" dirty="0">
                <a:latin typeface="Times New Roman" panose="02020603050405020304" pitchFamily="18" charset="0"/>
                <a:cs typeface="Times New Roman" panose="02020603050405020304" pitchFamily="18" charset="0"/>
              </a:rPr>
              <a:t>No Comprehensive Skill Gap Analysis</a:t>
            </a:r>
            <a:r>
              <a:rPr lang="en-US" dirty="0"/>
              <a:t>: </a:t>
            </a:r>
            <a:r>
              <a:rPr lang="en-US" sz="2000" dirty="0">
                <a:latin typeface="Times New Roman" panose="02020603050405020304" pitchFamily="18" charset="0"/>
                <a:cs typeface="Times New Roman" panose="02020603050405020304" pitchFamily="18" charset="0"/>
              </a:rPr>
              <a:t>Another limitation of current resume tools is their inability to conduct a thorough skill gap analysis. Job descriptions often contain both explicit and implicit requirements, and identifying these nuances is essential for building a comprehensive resume.</a:t>
            </a:r>
          </a:p>
          <a:p>
            <a:pPr algn="just">
              <a:lnSpc>
                <a:spcPct val="150000"/>
              </a:lnSpc>
            </a:pPr>
            <a:r>
              <a:rPr lang="en-US" sz="2400" b="1" dirty="0">
                <a:latin typeface="Times New Roman" panose="02020603050405020304" pitchFamily="18" charset="0"/>
                <a:cs typeface="Times New Roman" panose="02020603050405020304" pitchFamily="18" charset="0"/>
              </a:rPr>
              <a:t>Limited Applicant Tracking System (ATS) Optimization</a:t>
            </a:r>
            <a:r>
              <a:rPr lang="en-US" sz="1400" dirty="0"/>
              <a:t>: </a:t>
            </a:r>
            <a:r>
              <a:rPr lang="en-US" sz="2000" dirty="0">
                <a:latin typeface="Times New Roman" panose="02020603050405020304" pitchFamily="18" charset="0"/>
                <a:cs typeface="Times New Roman" panose="02020603050405020304" pitchFamily="18" charset="0"/>
              </a:rPr>
              <a:t>Applicant Tracking Systems (ATS) are widely used by recruiters to filter and manage resumes. ATS software scans resumes for keywords and other criteria to rank candidates based on their alignment with job descriptions.</a:t>
            </a:r>
          </a:p>
          <a:p>
            <a:pPr algn="just">
              <a:lnSpc>
                <a:spcPct val="150000"/>
              </a:lnSpc>
            </a:pPr>
            <a:r>
              <a:rPr lang="en-US" sz="2600" b="1" dirty="0">
                <a:latin typeface="Times New Roman" panose="02020603050405020304" pitchFamily="18" charset="0"/>
                <a:cs typeface="Times New Roman" panose="02020603050405020304" pitchFamily="18" charset="0"/>
              </a:rPr>
              <a:t>Absence of Generative Improvements:</a:t>
            </a:r>
            <a:r>
              <a:rPr lang="en-US" sz="1400" dirty="0"/>
              <a:t> </a:t>
            </a:r>
            <a:r>
              <a:rPr lang="en-US" sz="2200" dirty="0">
                <a:latin typeface="Times New Roman" panose="02020603050405020304" pitchFamily="18" charset="0"/>
                <a:cs typeface="Times New Roman" panose="02020603050405020304" pitchFamily="18" charset="0"/>
              </a:rPr>
              <a:t>Traditional resume-building systems primarily offer static templates or small-scale suggestions for content improvement.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16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23421" y="0"/>
            <a:ext cx="10515600" cy="8068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Proposed System:</a:t>
            </a:r>
            <a:endParaRPr dirty="0">
              <a:solidFill>
                <a:srgbClr val="002060"/>
              </a:solidFill>
              <a:latin typeface="Times New Roman" panose="02020603050405020304" pitchFamily="18" charset="0"/>
              <a:cs typeface="Times New Roman" panose="02020603050405020304" pitchFamily="18" charset="0"/>
            </a:endParaRPr>
          </a:p>
        </p:txBody>
      </p:sp>
      <p:sp>
        <p:nvSpPr>
          <p:cNvPr id="143" name="Google Shape;143;p21"/>
          <p:cNvSpPr txBox="1">
            <a:spLocks noGrp="1"/>
          </p:cNvSpPr>
          <p:nvPr>
            <p:ph type="body" idx="1"/>
          </p:nvPr>
        </p:nvSpPr>
        <p:spPr>
          <a:xfrm>
            <a:off x="944282" y="1048541"/>
            <a:ext cx="11061900" cy="5000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200" dirty="0">
                <a:latin typeface="Times New Roman" panose="02020603050405020304" pitchFamily="18" charset="0"/>
                <a:cs typeface="Times New Roman" panose="02020603050405020304" pitchFamily="18" charset="0"/>
              </a:rPr>
              <a:t>1</a:t>
            </a:r>
            <a:r>
              <a:rPr lang="en-US" sz="2200" b="1" dirty="0">
                <a:latin typeface="Times New Roman" panose="02020603050405020304" pitchFamily="18" charset="0"/>
                <a:cs typeface="Times New Roman" panose="02020603050405020304" pitchFamily="18" charset="0"/>
              </a:rPr>
              <a:t>.Automated Resume Screening:</a:t>
            </a:r>
            <a:r>
              <a:rPr lang="en-US" sz="2200" dirty="0">
                <a:latin typeface="Times New Roman" panose="02020603050405020304" pitchFamily="18" charset="0"/>
                <a:cs typeface="Times New Roman" panose="02020603050405020304" pitchFamily="18" charset="0"/>
              </a:rPr>
              <a:t> Uses AI and NLP techniques to efficiently compare resumes   with job descriptions, eliminating manual effort.</a:t>
            </a:r>
          </a:p>
          <a:p>
            <a:pPr marL="0" lvl="0" indent="0" algn="just" rtl="0">
              <a:lnSpc>
                <a:spcPct val="150000"/>
              </a:lnSpc>
              <a:spcBef>
                <a:spcPts val="0"/>
              </a:spcBef>
              <a:spcAft>
                <a:spcPts val="0"/>
              </a:spcAft>
              <a:buClr>
                <a:schemeClr val="dk1"/>
              </a:buClr>
              <a:buSzPts val="2800"/>
              <a:buNone/>
            </a:pPr>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Context-Aware Matching: </a:t>
            </a:r>
            <a:r>
              <a:rPr lang="en-US" sz="2200" dirty="0">
                <a:latin typeface="Times New Roman" panose="02020603050405020304" pitchFamily="18" charset="0"/>
                <a:cs typeface="Times New Roman" panose="02020603050405020304" pitchFamily="18" charset="0"/>
              </a:rPr>
              <a:t>Implements TF-IDF and Cosine Similarity to measure resume-job relevance accurately, rather than relying on simple keyword matching.</a:t>
            </a:r>
          </a:p>
          <a:p>
            <a:pPr marL="0" lvl="0" indent="0" algn="just" rtl="0">
              <a:lnSpc>
                <a:spcPct val="150000"/>
              </a:lnSpc>
              <a:spcBef>
                <a:spcPts val="0"/>
              </a:spcBef>
              <a:spcAft>
                <a:spcPts val="0"/>
              </a:spcAft>
              <a:buClr>
                <a:schemeClr val="dk1"/>
              </a:buClr>
              <a:buSzPts val="2800"/>
              <a:buNone/>
            </a:pPr>
            <a:r>
              <a:rPr lang="en-US" sz="2200"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Skill Gap Identification: </a:t>
            </a:r>
            <a:r>
              <a:rPr lang="en-US" sz="2200" dirty="0">
                <a:latin typeface="Times New Roman" panose="02020603050405020304" pitchFamily="18" charset="0"/>
                <a:cs typeface="Times New Roman" panose="02020603050405020304" pitchFamily="18" charset="0"/>
              </a:rPr>
              <a:t>Analyzes missing skills in resumes and highlights gaps, helping recruiters assess candidate suitability and training needs.</a:t>
            </a:r>
          </a:p>
          <a:p>
            <a:pPr marL="0" lvl="0" indent="0" algn="just" rtl="0">
              <a:lnSpc>
                <a:spcPct val="150000"/>
              </a:lnSpc>
              <a:spcBef>
                <a:spcPts val="0"/>
              </a:spcBef>
              <a:spcAft>
                <a:spcPts val="0"/>
              </a:spcAft>
              <a:buClr>
                <a:schemeClr val="dk1"/>
              </a:buClr>
              <a:buSzPts val="2800"/>
              <a:buNone/>
            </a:pPr>
            <a:r>
              <a:rPr lang="en-US" sz="2200" dirty="0">
                <a:latin typeface="Times New Roman" panose="02020603050405020304" pitchFamily="18" charset="0"/>
                <a:cs typeface="Times New Roman" panose="02020603050405020304" pitchFamily="18" charset="0"/>
              </a:rPr>
              <a:t>4</a:t>
            </a:r>
            <a:r>
              <a:rPr lang="en-US" sz="2200" b="1" dirty="0">
                <a:latin typeface="Times New Roman" panose="02020603050405020304" pitchFamily="18" charset="0"/>
                <a:cs typeface="Times New Roman" panose="02020603050405020304" pitchFamily="18" charset="0"/>
              </a:rPr>
              <a:t>. Bias-Free Hiring Process: </a:t>
            </a:r>
            <a:r>
              <a:rPr lang="en-US" sz="2200" dirty="0">
                <a:latin typeface="Times New Roman" panose="02020603050405020304" pitchFamily="18" charset="0"/>
                <a:cs typeface="Times New Roman" panose="02020603050405020304" pitchFamily="18" charset="0"/>
              </a:rPr>
              <a:t>Ensures fair and data-driven recruitment by eliminating human bias in candidate shortlisting.</a:t>
            </a:r>
          </a:p>
          <a:p>
            <a:pPr marL="0" lvl="0" indent="0" algn="just" rtl="0">
              <a:lnSpc>
                <a:spcPct val="150000"/>
              </a:lnSpc>
              <a:spcBef>
                <a:spcPts val="0"/>
              </a:spcBef>
              <a:spcAft>
                <a:spcPts val="0"/>
              </a:spcAft>
              <a:buClr>
                <a:schemeClr val="dk1"/>
              </a:buClr>
              <a:buSzPts val="2800"/>
              <a:buNone/>
            </a:pPr>
            <a:r>
              <a:rPr lang="en-US" sz="2200" dirty="0">
                <a:latin typeface="Times New Roman" panose="02020603050405020304" pitchFamily="18" charset="0"/>
                <a:cs typeface="Times New Roman" panose="02020603050405020304" pitchFamily="18" charset="0"/>
              </a:rPr>
              <a:t>5. </a:t>
            </a:r>
            <a:r>
              <a:rPr lang="en-US" sz="2200" b="1" dirty="0">
                <a:latin typeface="Times New Roman" panose="02020603050405020304" pitchFamily="18" charset="0"/>
                <a:cs typeface="Times New Roman" panose="02020603050405020304" pitchFamily="18" charset="0"/>
              </a:rPr>
              <a:t>Fast and Scalable Processing: </a:t>
            </a:r>
            <a:r>
              <a:rPr lang="en-US" sz="2200" dirty="0">
                <a:latin typeface="Times New Roman" panose="02020603050405020304" pitchFamily="18" charset="0"/>
                <a:cs typeface="Times New Roman" panose="02020603050405020304" pitchFamily="18" charset="0"/>
              </a:rPr>
              <a:t>Supports bulk resume screening, enabling recruiters to make quick, informed hiring decisions with a user-friendly interface.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BA4A-BCE9-2910-D99F-4206CDBF887D}"/>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Advantages </a:t>
            </a:r>
            <a:r>
              <a:rPr lang="en-US" dirty="0"/>
              <a:t> </a:t>
            </a:r>
            <a:endParaRPr lang="en-IN" dirty="0"/>
          </a:p>
        </p:txBody>
      </p:sp>
      <p:sp>
        <p:nvSpPr>
          <p:cNvPr id="3" name="Text Placeholder 2">
            <a:extLst>
              <a:ext uri="{FF2B5EF4-FFF2-40B4-BE49-F238E27FC236}">
                <a16:creationId xmlns:a16="http://schemas.microsoft.com/office/drawing/2014/main" id="{C0203714-BB34-D56C-84E0-52ED8275CD39}"/>
              </a:ext>
            </a:extLst>
          </p:cNvPr>
          <p:cNvSpPr>
            <a:spLocks noGrp="1"/>
          </p:cNvSpPr>
          <p:nvPr>
            <p:ph type="body" idx="1"/>
          </p:nvPr>
        </p:nvSpPr>
        <p:spPr>
          <a:xfrm>
            <a:off x="838200" y="1395856"/>
            <a:ext cx="10515600" cy="5251832"/>
          </a:xfrm>
        </p:spPr>
        <p:txBody>
          <a:bodyPr>
            <a:normAutofit fontScale="92500" lnSpcReduction="10000"/>
          </a:bodyPr>
          <a:lstStyle/>
          <a:p>
            <a:pPr algn="just">
              <a:lnSpc>
                <a:spcPct val="150000"/>
              </a:lnSpc>
            </a:pPr>
            <a:r>
              <a:rPr lang="en-US" sz="2400" b="1" dirty="0">
                <a:latin typeface="Times New Roman" panose="02020603050405020304" pitchFamily="18" charset="0"/>
                <a:cs typeface="Times New Roman" panose="02020603050405020304" pitchFamily="18" charset="0"/>
              </a:rPr>
              <a:t>AI-Enhanced Resume Generation: </a:t>
            </a:r>
            <a:r>
              <a:rPr lang="en-US" sz="2000" dirty="0">
                <a:latin typeface="Times New Roman" panose="02020603050405020304" pitchFamily="18" charset="0"/>
                <a:cs typeface="Times New Roman" panose="02020603050405020304" pitchFamily="18" charset="0"/>
              </a:rPr>
              <a:t>One of the standout features of the proposed system is its ability to automatically enhance and rewrite resume content using Google Gemini’s language generation capabilities.</a:t>
            </a:r>
          </a:p>
          <a:p>
            <a:pPr algn="just">
              <a:lnSpc>
                <a:spcPct val="150000"/>
              </a:lnSpc>
            </a:pPr>
            <a:r>
              <a:rPr lang="en-US" sz="2400" b="1" dirty="0">
                <a:latin typeface="Times New Roman" panose="02020603050405020304" pitchFamily="18" charset="0"/>
                <a:cs typeface="Times New Roman" panose="02020603050405020304" pitchFamily="18" charset="0"/>
              </a:rPr>
              <a:t>Comprehensive-Skill-Gap-Identification:</a:t>
            </a:r>
            <a:r>
              <a:rPr lang="en-US" sz="1400" dirty="0"/>
              <a:t> </a:t>
            </a:r>
            <a:r>
              <a:rPr lang="en-US" sz="2000" dirty="0">
                <a:latin typeface="Times New Roman" panose="02020603050405020304" pitchFamily="18" charset="0"/>
                <a:cs typeface="Times New Roman" panose="02020603050405020304" pitchFamily="18" charset="0"/>
              </a:rPr>
              <a:t>A major advantage of the system is its ability to perform a comprehensive skill gap analysis.</a:t>
            </a:r>
          </a:p>
          <a:p>
            <a:pPr algn="just">
              <a:lnSpc>
                <a:spcPct val="150000"/>
              </a:lnSpc>
            </a:pPr>
            <a:r>
              <a:rPr lang="en-US" sz="2400" b="1" dirty="0">
                <a:latin typeface="Times New Roman" panose="02020603050405020304" pitchFamily="18" charset="0"/>
                <a:cs typeface="Times New Roman" panose="02020603050405020304" pitchFamily="18" charset="0"/>
              </a:rPr>
              <a:t>ATS-Friendly Resume Output: </a:t>
            </a:r>
            <a:r>
              <a:rPr lang="en-US" sz="2000" dirty="0">
                <a:latin typeface="Times New Roman" panose="02020603050405020304" pitchFamily="18" charset="0"/>
                <a:cs typeface="Times New Roman" panose="02020603050405020304" pitchFamily="18" charset="0"/>
              </a:rPr>
              <a:t>Many traditional resume builders and analysis tools overlook the importance of Applicant Tracking System (ATS) optimization.</a:t>
            </a:r>
          </a:p>
          <a:p>
            <a:pPr algn="just">
              <a:lnSpc>
                <a:spcPct val="160000"/>
              </a:lnSpc>
            </a:pPr>
            <a:r>
              <a:rPr lang="en-US" sz="2600" b="1" dirty="0">
                <a:latin typeface="Times New Roman" panose="02020603050405020304" pitchFamily="18" charset="0"/>
                <a:cs typeface="Times New Roman" panose="02020603050405020304" pitchFamily="18" charset="0"/>
              </a:rPr>
              <a:t>Real-Time Feedback and Scoring: </a:t>
            </a:r>
            <a:r>
              <a:rPr lang="en-US" sz="2200" dirty="0">
                <a:latin typeface="Times New Roman" panose="02020603050405020304" pitchFamily="18" charset="0"/>
                <a:cs typeface="Times New Roman" panose="02020603050405020304" pitchFamily="18" charset="0"/>
              </a:rPr>
              <a:t>In addition to generating improved resumes, the system will provide real-time feedback to users, offering a quantitative measure of how well their resume 16 aligns with the job description</a:t>
            </a:r>
            <a:r>
              <a:rPr lang="en-US" sz="1400" dirty="0"/>
              <a:t>.</a:t>
            </a:r>
            <a:r>
              <a:rPr lang="en-US" sz="2000" dirty="0">
                <a:latin typeface="Times New Roman" panose="02020603050405020304" pitchFamily="18" charset="0"/>
                <a:cs typeface="Times New Roman" panose="02020603050405020304" pitchFamily="18" charset="0"/>
              </a:rPr>
              <a:t> </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42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04567" y="0"/>
            <a:ext cx="10515600" cy="7553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Block Diagram:</a:t>
            </a:r>
            <a:endParaRPr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5E5794-74A3-A7A5-BD7C-0BEE831B13D4}"/>
              </a:ext>
            </a:extLst>
          </p:cNvPr>
          <p:cNvPicPr>
            <a:picLocks noChangeAspect="1"/>
          </p:cNvPicPr>
          <p:nvPr/>
        </p:nvPicPr>
        <p:blipFill>
          <a:blip r:embed="rId3"/>
          <a:stretch>
            <a:fillRect/>
          </a:stretch>
        </p:blipFill>
        <p:spPr>
          <a:xfrm>
            <a:off x="286476" y="1479793"/>
            <a:ext cx="11619047" cy="38984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43573" y="69262"/>
            <a:ext cx="6345237" cy="7096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Architecture Diagram:</a:t>
            </a:r>
            <a:endParaRPr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746AA2-61B4-7A45-654C-7647D1252462}"/>
              </a:ext>
            </a:extLst>
          </p:cNvPr>
          <p:cNvPicPr>
            <a:picLocks noChangeAspect="1"/>
          </p:cNvPicPr>
          <p:nvPr/>
        </p:nvPicPr>
        <p:blipFill>
          <a:blip r:embed="rId3"/>
          <a:stretch>
            <a:fillRect/>
          </a:stretch>
        </p:blipFill>
        <p:spPr>
          <a:xfrm>
            <a:off x="4934736" y="778875"/>
            <a:ext cx="4337279" cy="58304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7C3C-E2EB-A0A0-2A23-C854267B11F5}"/>
              </a:ext>
            </a:extLst>
          </p:cNvPr>
          <p:cNvSpPr>
            <a:spLocks noGrp="1"/>
          </p:cNvSpPr>
          <p:nvPr>
            <p:ph type="title"/>
          </p:nvPr>
        </p:nvSpPr>
        <p:spPr>
          <a:xfrm>
            <a:off x="762785" y="186017"/>
            <a:ext cx="10515600" cy="700104"/>
          </a:xfrm>
        </p:spPr>
        <p:txBody>
          <a:bodyPr/>
          <a:lstStyle/>
          <a:p>
            <a:r>
              <a:rPr lang="en-US" dirty="0">
                <a:solidFill>
                  <a:srgbClr val="002060"/>
                </a:solidFill>
                <a:latin typeface="Times New Roman" panose="02020603050405020304" pitchFamily="18" charset="0"/>
                <a:cs typeface="Times New Roman" panose="02020603050405020304" pitchFamily="18" charset="0"/>
              </a:rPr>
              <a:t>Modules :</a:t>
            </a:r>
            <a:endParaRPr lang="en-IN" dirty="0"/>
          </a:p>
        </p:txBody>
      </p:sp>
      <p:sp>
        <p:nvSpPr>
          <p:cNvPr id="3" name="Text Placeholder 2">
            <a:extLst>
              <a:ext uri="{FF2B5EF4-FFF2-40B4-BE49-F238E27FC236}">
                <a16:creationId xmlns:a16="http://schemas.microsoft.com/office/drawing/2014/main" id="{CA60BF06-55C0-3F30-4D00-73D4F69C09E6}"/>
              </a:ext>
            </a:extLst>
          </p:cNvPr>
          <p:cNvSpPr>
            <a:spLocks noGrp="1"/>
          </p:cNvSpPr>
          <p:nvPr>
            <p:ph type="body" idx="1"/>
          </p:nvPr>
        </p:nvSpPr>
        <p:spPr>
          <a:xfrm>
            <a:off x="762785" y="536069"/>
            <a:ext cx="9685507" cy="6202837"/>
          </a:xfrm>
        </p:spPr>
        <p:txBody>
          <a:bodyPr>
            <a:normAutofit fontScale="25000" lnSpcReduction="20000"/>
          </a:bodyPr>
          <a:lstStyle/>
          <a:p>
            <a:pPr algn="just">
              <a:lnSpc>
                <a:spcPct val="170000"/>
              </a:lnSpc>
              <a:buNone/>
            </a:pPr>
            <a:r>
              <a:rPr lang="en-US" sz="9600" b="1" dirty="0">
                <a:latin typeface="Times New Roman" panose="02020603050405020304" pitchFamily="18" charset="0"/>
                <a:cs typeface="Times New Roman" panose="02020603050405020304" pitchFamily="18" charset="0"/>
              </a:rPr>
              <a:t>User Interface Module</a:t>
            </a:r>
          </a:p>
          <a:p>
            <a:pPr algn="just">
              <a:lnSpc>
                <a:spcPct val="170000"/>
              </a:lnSpc>
              <a:buFont typeface="Arial" panose="020B0604020202020204" pitchFamily="34" charset="0"/>
              <a:buChar char="•"/>
            </a:pPr>
            <a:r>
              <a:rPr lang="en-US" sz="8000" b="1" dirty="0">
                <a:latin typeface="Times New Roman" panose="02020603050405020304" pitchFamily="18" charset="0"/>
                <a:cs typeface="Times New Roman" panose="02020603050405020304" pitchFamily="18" charset="0"/>
              </a:rPr>
              <a:t>Purpose:</a:t>
            </a:r>
            <a:r>
              <a:rPr lang="en-US" sz="8000" dirty="0">
                <a:latin typeface="Times New Roman" panose="02020603050405020304" pitchFamily="18" charset="0"/>
                <a:cs typeface="Times New Roman" panose="02020603050405020304" pitchFamily="18" charset="0"/>
              </a:rPr>
              <a:t> Web interface for user interaction.</a:t>
            </a:r>
          </a:p>
          <a:p>
            <a:pPr algn="just">
              <a:lnSpc>
                <a:spcPct val="170000"/>
              </a:lnSpc>
              <a:buFont typeface="Arial" panose="020B0604020202020204" pitchFamily="34" charset="0"/>
              <a:buChar char="•"/>
            </a:pPr>
            <a:r>
              <a:rPr lang="en-US" sz="8000" b="1" dirty="0">
                <a:latin typeface="Times New Roman" panose="02020603050405020304" pitchFamily="18" charset="0"/>
                <a:cs typeface="Times New Roman" panose="02020603050405020304" pitchFamily="18" charset="0"/>
              </a:rPr>
              <a:t>Functions:</a:t>
            </a:r>
            <a:endParaRPr lang="en-US" sz="8000" dirty="0">
              <a:latin typeface="Times New Roman" panose="02020603050405020304" pitchFamily="18" charset="0"/>
              <a:cs typeface="Times New Roman" panose="02020603050405020304" pitchFamily="18" charset="0"/>
            </a:endParaRPr>
          </a:p>
          <a:p>
            <a:pPr marL="1200150" lvl="2" indent="-28575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Upload resume and input job description.</a:t>
            </a:r>
          </a:p>
          <a:p>
            <a:pPr marL="1200150" lvl="2" indent="-28575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Display analysis results and enhancement suggestions.</a:t>
            </a:r>
          </a:p>
          <a:p>
            <a:pPr marL="1200150" lvl="2" indent="-28575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Allow resume edits and downloads.</a:t>
            </a:r>
          </a:p>
          <a:p>
            <a:pPr algn="just">
              <a:lnSpc>
                <a:spcPct val="170000"/>
              </a:lnSpc>
              <a:buNone/>
            </a:pPr>
            <a:r>
              <a:rPr lang="en-US" sz="8000" b="1" dirty="0">
                <a:latin typeface="Times New Roman" panose="02020603050405020304" pitchFamily="18" charset="0"/>
                <a:cs typeface="Times New Roman" panose="02020603050405020304" pitchFamily="18" charset="0"/>
              </a:rPr>
              <a:t>Resume Enhancement Module</a:t>
            </a:r>
          </a:p>
          <a:p>
            <a:pPr algn="just">
              <a:lnSpc>
                <a:spcPct val="170000"/>
              </a:lnSpc>
              <a:buNone/>
            </a:pPr>
            <a:r>
              <a:rPr lang="en-US" sz="8000" b="1" dirty="0">
                <a:latin typeface="Times New Roman" panose="02020603050405020304" pitchFamily="18" charset="0"/>
                <a:cs typeface="Times New Roman" panose="02020603050405020304" pitchFamily="18" charset="0"/>
              </a:rPr>
              <a:t>Purpose:</a:t>
            </a:r>
            <a:r>
              <a:rPr lang="en-US" sz="8000" dirty="0">
                <a:latin typeface="Times New Roman" panose="02020603050405020304" pitchFamily="18" charset="0"/>
                <a:cs typeface="Times New Roman" panose="02020603050405020304" pitchFamily="18" charset="0"/>
              </a:rPr>
              <a:t> Helps users upgrade their resume to align with specific job roles.</a:t>
            </a:r>
          </a:p>
          <a:p>
            <a:pPr algn="just">
              <a:lnSpc>
                <a:spcPct val="170000"/>
              </a:lnSpc>
              <a:buFont typeface="Arial" panose="020B0604020202020204" pitchFamily="34" charset="0"/>
              <a:buChar char="•"/>
            </a:pPr>
            <a:r>
              <a:rPr lang="en-US" sz="8000" b="1" dirty="0">
                <a:latin typeface="Times New Roman" panose="02020603050405020304" pitchFamily="18" charset="0"/>
                <a:cs typeface="Times New Roman" panose="02020603050405020304" pitchFamily="18" charset="0"/>
              </a:rPr>
              <a:t>Functions:</a:t>
            </a:r>
            <a:endParaRPr lang="en-US" sz="8000" dirty="0">
              <a:latin typeface="Times New Roman" panose="02020603050405020304" pitchFamily="18" charset="0"/>
              <a:cs typeface="Times New Roman" panose="02020603050405020304" pitchFamily="18" charset="0"/>
            </a:endParaRPr>
          </a:p>
          <a:p>
            <a:pPr marL="1200150" lvl="2" indent="-28575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Suggest better bullet points and summaries.</a:t>
            </a:r>
          </a:p>
          <a:p>
            <a:pPr marL="1200150" lvl="2" indent="-285750" algn="just">
              <a:lnSpc>
                <a:spcPct val="170000"/>
              </a:lnSpc>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Recommend skill additions or phrasing changes.</a:t>
            </a:r>
          </a:p>
          <a:p>
            <a:endParaRPr lang="en-IN" dirty="0"/>
          </a:p>
        </p:txBody>
      </p:sp>
    </p:spTree>
    <p:extLst>
      <p:ext uri="{BB962C8B-B14F-4D97-AF65-F5344CB8AC3E}">
        <p14:creationId xmlns:p14="http://schemas.microsoft.com/office/powerpoint/2010/main" val="327002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D71A-81CE-42AB-02E9-2143193F1C21}"/>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Modules :</a:t>
            </a:r>
            <a:endParaRPr lang="en-IN" dirty="0"/>
          </a:p>
        </p:txBody>
      </p:sp>
      <p:sp>
        <p:nvSpPr>
          <p:cNvPr id="3" name="Text Placeholder 2">
            <a:extLst>
              <a:ext uri="{FF2B5EF4-FFF2-40B4-BE49-F238E27FC236}">
                <a16:creationId xmlns:a16="http://schemas.microsoft.com/office/drawing/2014/main" id="{FEB3C1D3-5E80-73AC-297A-A3718E18B778}"/>
              </a:ext>
            </a:extLst>
          </p:cNvPr>
          <p:cNvSpPr>
            <a:spLocks noGrp="1"/>
          </p:cNvSpPr>
          <p:nvPr>
            <p:ph type="body" idx="1"/>
          </p:nvPr>
        </p:nvSpPr>
        <p:spPr>
          <a:xfrm>
            <a:off x="838200" y="1282045"/>
            <a:ext cx="10515600" cy="4894918"/>
          </a:xfrm>
        </p:spPr>
        <p:txBody>
          <a:bodyPr>
            <a:normAutofit fontScale="92500" lnSpcReduction="20000"/>
          </a:bodyPr>
          <a:lstStyle/>
          <a:p>
            <a:pPr algn="just">
              <a:lnSpc>
                <a:spcPct val="150000"/>
              </a:lnSpc>
              <a:buNone/>
            </a:pPr>
            <a:r>
              <a:rPr lang="en-US" b="1" dirty="0">
                <a:latin typeface="Times New Roman" panose="02020603050405020304" pitchFamily="18" charset="0"/>
                <a:cs typeface="Times New Roman" panose="02020603050405020304" pitchFamily="18" charset="0"/>
              </a:rPr>
              <a:t>AI Analysis &amp; Matching Module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Core engine powered by the </a:t>
            </a:r>
            <a:r>
              <a:rPr lang="en-US" b="1" dirty="0">
                <a:latin typeface="Times New Roman" panose="02020603050405020304" pitchFamily="18" charset="0"/>
                <a:cs typeface="Times New Roman" panose="02020603050405020304" pitchFamily="18" charset="0"/>
              </a:rPr>
              <a:t>Google Gemini API</a:t>
            </a:r>
            <a:r>
              <a:rPr lang="en-US"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Parse resumes into structured data.</a:t>
            </a:r>
          </a:p>
          <a:p>
            <a:pPr marL="742950" lvl="1"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Understand job descriptions (extract key skills, roles, qualifications).</a:t>
            </a:r>
          </a:p>
          <a:p>
            <a:pPr marL="742950" lvl="1"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Match resume data with job requirements.</a:t>
            </a:r>
          </a:p>
          <a:p>
            <a:pPr marL="742950" lvl="1" indent="-28575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Generate improvement feedback</a:t>
            </a:r>
            <a:r>
              <a:rPr lang="en-US" sz="43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888224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61">
          <a:extLst>
            <a:ext uri="{FF2B5EF4-FFF2-40B4-BE49-F238E27FC236}">
              <a16:creationId xmlns:a16="http://schemas.microsoft.com/office/drawing/2014/main" id="{376FDF5D-AA85-B008-37DB-44D990E5BC29}"/>
            </a:ext>
          </a:extLst>
        </p:cNvPr>
        <p:cNvGrpSpPr/>
        <p:nvPr/>
      </p:nvGrpSpPr>
      <p:grpSpPr>
        <a:xfrm>
          <a:off x="0" y="0"/>
          <a:ext cx="0" cy="0"/>
          <a:chOff x="0" y="0"/>
          <a:chExt cx="0" cy="0"/>
        </a:xfrm>
      </p:grpSpPr>
      <p:sp>
        <p:nvSpPr>
          <p:cNvPr id="162" name="Google Shape;162;p24">
            <a:extLst>
              <a:ext uri="{FF2B5EF4-FFF2-40B4-BE49-F238E27FC236}">
                <a16:creationId xmlns:a16="http://schemas.microsoft.com/office/drawing/2014/main" id="{EAAAD8D1-AA8F-0184-8E87-CEFB17EB230A}"/>
              </a:ext>
            </a:extLst>
          </p:cNvPr>
          <p:cNvSpPr txBox="1">
            <a:spLocks noGrp="1"/>
          </p:cNvSpPr>
          <p:nvPr>
            <p:ph type="title"/>
          </p:nvPr>
        </p:nvSpPr>
        <p:spPr>
          <a:xfrm>
            <a:off x="324719" y="0"/>
            <a:ext cx="6345237" cy="7096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Proposed Algorithm:</a:t>
            </a:r>
            <a:endParaRPr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5089FD7-E664-1F41-C876-CE6D7B4CE2AA}"/>
              </a:ext>
            </a:extLst>
          </p:cNvPr>
          <p:cNvSpPr>
            <a:spLocks noGrp="1"/>
          </p:cNvSpPr>
          <p:nvPr>
            <p:ph type="body" idx="1"/>
          </p:nvPr>
        </p:nvSpPr>
        <p:spPr>
          <a:xfrm>
            <a:off x="527115" y="856527"/>
            <a:ext cx="11012843" cy="5463250"/>
          </a:xfrm>
        </p:spPr>
        <p:txBody>
          <a:bodyPr>
            <a:normAutofit fontScale="92500" lnSpcReduction="10000"/>
          </a:bodyPr>
          <a:lstStyle/>
          <a:p>
            <a:pPr marL="6286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Text Preprocessing Algorithm </a:t>
            </a:r>
            <a:r>
              <a:rPr lang="en-US" sz="2400" dirty="0">
                <a:latin typeface="Times New Roman" panose="02020603050405020304" pitchFamily="18" charset="0"/>
                <a:cs typeface="Times New Roman" panose="02020603050405020304" pitchFamily="18" charset="0"/>
              </a:rPr>
              <a:t>– Uses tokenization, </a:t>
            </a:r>
            <a:r>
              <a:rPr lang="en-US" sz="2400" dirty="0" err="1">
                <a:latin typeface="Times New Roman" panose="02020603050405020304" pitchFamily="18" charset="0"/>
                <a:cs typeface="Times New Roman" panose="02020603050405020304" pitchFamily="18" charset="0"/>
              </a:rPr>
              <a:t>stopword</a:t>
            </a:r>
            <a:r>
              <a:rPr lang="en-US" sz="2400" dirty="0">
                <a:latin typeface="Times New Roman" panose="02020603050405020304" pitchFamily="18" charset="0"/>
                <a:cs typeface="Times New Roman" panose="02020603050405020304" pitchFamily="18" charset="0"/>
              </a:rPr>
              <a:t> removal, and lemmatization to clean resume and job description text.</a:t>
            </a:r>
          </a:p>
          <a:p>
            <a:pPr marL="628650" indent="-51435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 TF-IDF (Term Frequency-Inverse Document Frequency) </a:t>
            </a:r>
            <a:r>
              <a:rPr lang="en-US" sz="2400" dirty="0">
                <a:latin typeface="Times New Roman" panose="02020603050405020304" pitchFamily="18" charset="0"/>
                <a:cs typeface="Times New Roman" panose="02020603050405020304" pitchFamily="18" charset="0"/>
              </a:rPr>
              <a:t>– Identifies important keywords by analyzing word frequency and relevance.</a:t>
            </a:r>
          </a:p>
          <a:p>
            <a:pPr marL="628650" indent="-51435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 Cosine Similarity Algorithm </a:t>
            </a:r>
            <a:r>
              <a:rPr lang="en-US" sz="2400" dirty="0">
                <a:latin typeface="Times New Roman" panose="02020603050405020304" pitchFamily="18" charset="0"/>
                <a:cs typeface="Times New Roman" panose="02020603050405020304" pitchFamily="18" charset="0"/>
              </a:rPr>
              <a:t>– Measures the similarity between resumes and job descriptions by converting text into numerical vectors</a:t>
            </a:r>
          </a:p>
          <a:p>
            <a:pPr marL="628650" indent="-51435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 Skill Gap Analysis Algorithm </a:t>
            </a:r>
            <a:r>
              <a:rPr lang="en-US" sz="2400" dirty="0">
                <a:latin typeface="Times New Roman" panose="02020603050405020304" pitchFamily="18" charset="0"/>
                <a:cs typeface="Times New Roman" panose="02020603050405020304" pitchFamily="18" charset="0"/>
              </a:rPr>
              <a:t>– Compares job-required skills with those mentioned in the resume and highlights missing skills.</a:t>
            </a:r>
          </a:p>
          <a:p>
            <a:pPr marL="628650" indent="-514350" algn="just">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Candidate Ranking Algorithm </a:t>
            </a:r>
            <a:r>
              <a:rPr lang="en-US" sz="2400" dirty="0">
                <a:latin typeface="Times New Roman" panose="02020603050405020304" pitchFamily="18" charset="0"/>
                <a:cs typeface="Times New Roman" panose="02020603050405020304" pitchFamily="18" charset="0"/>
              </a:rPr>
              <a:t>– Combines similarity scores and skill match percentages to rank candidates effectively.</a:t>
            </a:r>
          </a:p>
        </p:txBody>
      </p:sp>
    </p:spTree>
    <p:extLst>
      <p:ext uri="{BB962C8B-B14F-4D97-AF65-F5344CB8AC3E}">
        <p14:creationId xmlns:p14="http://schemas.microsoft.com/office/powerpoint/2010/main" val="360108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34885" y="0"/>
            <a:ext cx="10515600" cy="8415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Hardware Required:</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1752FD6-8392-3D90-F025-1C3F57DAF7DC}"/>
              </a:ext>
            </a:extLst>
          </p:cNvPr>
          <p:cNvGraphicFramePr>
            <a:graphicFrameLocks noGrp="1"/>
          </p:cNvGraphicFramePr>
          <p:nvPr>
            <p:extLst>
              <p:ext uri="{D42A27DB-BD31-4B8C-83A1-F6EECF244321}">
                <p14:modId xmlns:p14="http://schemas.microsoft.com/office/powerpoint/2010/main" val="3464551935"/>
              </p:ext>
            </p:extLst>
          </p:nvPr>
        </p:nvGraphicFramePr>
        <p:xfrm>
          <a:off x="1335023" y="1039590"/>
          <a:ext cx="9543509" cy="5314076"/>
        </p:xfrm>
        <a:graphic>
          <a:graphicData uri="http://schemas.openxmlformats.org/drawingml/2006/table">
            <a:tbl>
              <a:tblPr firstRow="1" firstCol="1" lastRow="1" lastCol="1" bandRow="1" bandCol="1">
                <a:tableStyleId>{3B9099A6-ECD4-42AC-AA52-2FF95DD7AFA9}</a:tableStyleId>
              </a:tblPr>
              <a:tblGrid>
                <a:gridCol w="2217212">
                  <a:extLst>
                    <a:ext uri="{9D8B030D-6E8A-4147-A177-3AD203B41FA5}">
                      <a16:colId xmlns:a16="http://schemas.microsoft.com/office/drawing/2014/main" val="2221069401"/>
                    </a:ext>
                  </a:extLst>
                </a:gridCol>
                <a:gridCol w="7326297">
                  <a:extLst>
                    <a:ext uri="{9D8B030D-6E8A-4147-A177-3AD203B41FA5}">
                      <a16:colId xmlns:a16="http://schemas.microsoft.com/office/drawing/2014/main" val="3800878997"/>
                    </a:ext>
                  </a:extLst>
                </a:gridCol>
              </a:tblGrid>
              <a:tr h="622880">
                <a:tc>
                  <a:txBody>
                    <a:bodyPr/>
                    <a:lstStyle/>
                    <a:p>
                      <a:pPr marL="67945" algn="ctr">
                        <a:spcBef>
                          <a:spcPts val="345"/>
                        </a:spcBef>
                        <a:buNone/>
                      </a:pPr>
                      <a:r>
                        <a:rPr lang="en-US" sz="2000" b="1" spc="-10" dirty="0">
                          <a:effectLst/>
                          <a:latin typeface="Times New Roman" panose="02020603050405020304" pitchFamily="18" charset="0"/>
                          <a:cs typeface="Times New Roman" panose="02020603050405020304" pitchFamily="18" charset="0"/>
                        </a:rPr>
                        <a:t>Component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ctr">
                        <a:spcBef>
                          <a:spcPts val="345"/>
                        </a:spcBef>
                        <a:buNone/>
                      </a:pPr>
                      <a:r>
                        <a:rPr lang="en-US" sz="2000" b="1" spc="-10" dirty="0">
                          <a:effectLst/>
                          <a:latin typeface="Times New Roman" panose="02020603050405020304" pitchFamily="18" charset="0"/>
                          <a:cs typeface="Times New Roman" panose="02020603050405020304" pitchFamily="18" charset="0"/>
                        </a:rPr>
                        <a:t>Specification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418182181"/>
                  </a:ext>
                </a:extLst>
              </a:tr>
              <a:tr h="624242">
                <a:tc>
                  <a:txBody>
                    <a:bodyPr/>
                    <a:lstStyle/>
                    <a:p>
                      <a:pPr marL="67945" algn="ctr">
                        <a:spcBef>
                          <a:spcPts val="345"/>
                        </a:spcBef>
                        <a:buNone/>
                      </a:pPr>
                      <a:r>
                        <a:rPr lang="en-US" sz="1600" b="1" spc="-10" dirty="0">
                          <a:solidFill>
                            <a:schemeClr val="tx1"/>
                          </a:solidFill>
                          <a:effectLst/>
                          <a:latin typeface="Times New Roman" panose="02020603050405020304" pitchFamily="18" charset="0"/>
                          <a:cs typeface="Times New Roman" panose="02020603050405020304" pitchFamily="18" charset="0"/>
                        </a:rPr>
                        <a:t>Processor</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345"/>
                        </a:spcBef>
                        <a:buNone/>
                      </a:pPr>
                      <a:r>
                        <a:rPr lang="en-US" sz="1600" b="0" dirty="0">
                          <a:solidFill>
                            <a:schemeClr val="tx1"/>
                          </a:solidFill>
                          <a:effectLst/>
                          <a:latin typeface="Times New Roman" panose="02020603050405020304" pitchFamily="18" charset="0"/>
                          <a:cs typeface="Times New Roman" panose="02020603050405020304" pitchFamily="18" charset="0"/>
                        </a:rPr>
                        <a:t>Intel</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Core</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i5</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higher</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AMD</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Ryzen</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5</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higher</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3652495"/>
                  </a:ext>
                </a:extLst>
              </a:tr>
              <a:tr h="643325">
                <a:tc>
                  <a:txBody>
                    <a:bodyPr/>
                    <a:lstStyle/>
                    <a:p>
                      <a:pPr marL="67945" algn="ctr">
                        <a:spcBef>
                          <a:spcPts val="380"/>
                        </a:spcBef>
                        <a:buNone/>
                      </a:pPr>
                      <a:r>
                        <a:rPr lang="en-US" sz="1600" b="1" spc="-25" dirty="0">
                          <a:solidFill>
                            <a:schemeClr val="tx1"/>
                          </a:solidFill>
                          <a:effectLst/>
                          <a:latin typeface="Times New Roman" panose="02020603050405020304" pitchFamily="18" charset="0"/>
                          <a:cs typeface="Times New Roman" panose="02020603050405020304" pitchFamily="18" charset="0"/>
                        </a:rPr>
                        <a:t>RAM</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380"/>
                        </a:spcBef>
                        <a:buNone/>
                      </a:pPr>
                      <a:r>
                        <a:rPr lang="en-US" sz="1600" b="0" dirty="0">
                          <a:solidFill>
                            <a:schemeClr val="tx1"/>
                          </a:solidFill>
                          <a:effectLst/>
                          <a:latin typeface="Times New Roman" panose="02020603050405020304" pitchFamily="18" charset="0"/>
                          <a:cs typeface="Times New Roman" panose="02020603050405020304" pitchFamily="18" charset="0"/>
                        </a:rPr>
                        <a:t>Minimum</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8</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GB</a:t>
                      </a:r>
                      <a:r>
                        <a:rPr lang="en-US" sz="1600" b="0" spc="-2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(Recommended:</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16</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spc="-25" dirty="0">
                          <a:solidFill>
                            <a:schemeClr val="tx1"/>
                          </a:solidFill>
                          <a:effectLst/>
                          <a:latin typeface="Times New Roman" panose="02020603050405020304" pitchFamily="18" charset="0"/>
                          <a:cs typeface="Times New Roman" panose="02020603050405020304" pitchFamily="18" charset="0"/>
                        </a:rPr>
                        <a:t>GB)</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39847732"/>
                  </a:ext>
                </a:extLst>
              </a:tr>
              <a:tr h="622880">
                <a:tc>
                  <a:txBody>
                    <a:bodyPr/>
                    <a:lstStyle/>
                    <a:p>
                      <a:pPr marL="67945" algn="ctr">
                        <a:spcBef>
                          <a:spcPts val="335"/>
                        </a:spcBef>
                        <a:buNone/>
                      </a:pPr>
                      <a:r>
                        <a:rPr lang="en-US" sz="1600" b="1" dirty="0">
                          <a:solidFill>
                            <a:schemeClr val="tx1"/>
                          </a:solidFill>
                          <a:effectLst/>
                          <a:latin typeface="Times New Roman" panose="02020603050405020304" pitchFamily="18" charset="0"/>
                          <a:cs typeface="Times New Roman" panose="02020603050405020304" pitchFamily="18" charset="0"/>
                        </a:rPr>
                        <a:t>Hard</a:t>
                      </a:r>
                      <a:r>
                        <a:rPr lang="en-US" sz="1600" b="1" spc="-25" dirty="0">
                          <a:solidFill>
                            <a:schemeClr val="tx1"/>
                          </a:solidFill>
                          <a:effectLst/>
                          <a:latin typeface="Times New Roman" panose="02020603050405020304" pitchFamily="18" charset="0"/>
                          <a:cs typeface="Times New Roman" panose="02020603050405020304" pitchFamily="18" charset="0"/>
                        </a:rPr>
                        <a:t> </a:t>
                      </a:r>
                      <a:r>
                        <a:rPr lang="en-US" sz="1600" b="1" spc="-20" dirty="0">
                          <a:solidFill>
                            <a:schemeClr val="tx1"/>
                          </a:solidFill>
                          <a:effectLst/>
                          <a:latin typeface="Times New Roman" panose="02020603050405020304" pitchFamily="18" charset="0"/>
                          <a:cs typeface="Times New Roman" panose="02020603050405020304" pitchFamily="18" charset="0"/>
                        </a:rPr>
                        <a:t>Disk</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335"/>
                        </a:spcBef>
                        <a:buNone/>
                      </a:pPr>
                      <a:r>
                        <a:rPr lang="en-US" sz="1600" b="0" dirty="0">
                          <a:solidFill>
                            <a:schemeClr val="tx1"/>
                          </a:solidFill>
                          <a:effectLst/>
                          <a:latin typeface="Times New Roman" panose="02020603050405020304" pitchFamily="18" charset="0"/>
                          <a:cs typeface="Times New Roman" panose="02020603050405020304" pitchFamily="18" charset="0"/>
                        </a:rPr>
                        <a:t>Minimum</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500</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GB</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HDD</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a:t>
                      </a:r>
                      <a:r>
                        <a:rPr lang="en-US" sz="1600" b="0" spc="-2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256</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GB</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spc="-25" dirty="0">
                          <a:solidFill>
                            <a:schemeClr val="tx1"/>
                          </a:solidFill>
                          <a:effectLst/>
                          <a:latin typeface="Times New Roman" panose="02020603050405020304" pitchFamily="18" charset="0"/>
                          <a:cs typeface="Times New Roman" panose="02020603050405020304" pitchFamily="18" charset="0"/>
                        </a:rPr>
                        <a:t>SSD</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82362721"/>
                  </a:ext>
                </a:extLst>
              </a:tr>
              <a:tr h="600733">
                <a:tc>
                  <a:txBody>
                    <a:bodyPr/>
                    <a:lstStyle/>
                    <a:p>
                      <a:pPr marL="67945" algn="ctr">
                        <a:spcBef>
                          <a:spcPts val="1490"/>
                        </a:spcBef>
                        <a:buNone/>
                      </a:pPr>
                      <a:r>
                        <a:rPr lang="en-US" sz="1600" b="1" spc="-10" dirty="0">
                          <a:solidFill>
                            <a:schemeClr val="tx1"/>
                          </a:solidFill>
                          <a:effectLst/>
                          <a:latin typeface="Times New Roman" panose="02020603050405020304" pitchFamily="18" charset="0"/>
                          <a:cs typeface="Times New Roman" panose="02020603050405020304" pitchFamily="18" charset="0"/>
                        </a:rPr>
                        <a:t>Graphics</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680"/>
                        </a:spcBef>
                        <a:buNone/>
                      </a:pPr>
                      <a:r>
                        <a:rPr lang="en-US" sz="1600" b="0" dirty="0">
                          <a:solidFill>
                            <a:schemeClr val="tx1"/>
                          </a:solidFill>
                          <a:effectLst/>
                          <a:latin typeface="Times New Roman" panose="02020603050405020304" pitchFamily="18" charset="0"/>
                          <a:cs typeface="Times New Roman" panose="02020603050405020304" pitchFamily="18" charset="0"/>
                        </a:rPr>
                        <a:t>Integrated</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graphics</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sufficient;</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GPU</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(optional)</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for</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training large models</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18012316"/>
                  </a:ext>
                </a:extLst>
              </a:tr>
              <a:tr h="659854">
                <a:tc>
                  <a:txBody>
                    <a:bodyPr/>
                    <a:lstStyle/>
                    <a:p>
                      <a:pPr marL="67945" algn="ctr">
                        <a:spcBef>
                          <a:spcPts val="1520"/>
                        </a:spcBef>
                        <a:buNone/>
                      </a:pPr>
                      <a:r>
                        <a:rPr lang="en-US" sz="1600" b="1" spc="-10" dirty="0">
                          <a:solidFill>
                            <a:schemeClr val="tx1"/>
                          </a:solidFill>
                          <a:effectLst/>
                          <a:latin typeface="Times New Roman" panose="02020603050405020304" pitchFamily="18" charset="0"/>
                          <a:cs typeface="Times New Roman" panose="02020603050405020304" pitchFamily="18" charset="0"/>
                        </a:rPr>
                        <a:t>Monitor</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marR="131445" algn="l">
                        <a:spcBef>
                          <a:spcPts val="720"/>
                        </a:spcBef>
                        <a:buNone/>
                      </a:pPr>
                      <a:r>
                        <a:rPr lang="en-US" sz="1600" b="0" dirty="0">
                          <a:solidFill>
                            <a:schemeClr val="tx1"/>
                          </a:solidFill>
                          <a:effectLst/>
                          <a:latin typeface="Times New Roman" panose="02020603050405020304" pitchFamily="18" charset="0"/>
                          <a:cs typeface="Times New Roman" panose="02020603050405020304" pitchFamily="18" charset="0"/>
                        </a:rPr>
                        <a:t>Minimum</a:t>
                      </a:r>
                      <a:r>
                        <a:rPr lang="en-US" sz="1600" b="0" spc="-6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resolution</a:t>
                      </a:r>
                      <a:r>
                        <a:rPr lang="en-US" sz="1600" b="0" spc="-8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1366x768</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(Recommended: </a:t>
                      </a:r>
                      <a:r>
                        <a:rPr lang="en-US" sz="1600" b="0" spc="-10" dirty="0">
                          <a:solidFill>
                            <a:schemeClr val="tx1"/>
                          </a:solidFill>
                          <a:effectLst/>
                          <a:latin typeface="Times New Roman" panose="02020603050405020304" pitchFamily="18" charset="0"/>
                          <a:cs typeface="Times New Roman" panose="02020603050405020304" pitchFamily="18" charset="0"/>
                        </a:rPr>
                        <a:t>1920x1080)</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32156579"/>
                  </a:ext>
                </a:extLst>
              </a:tr>
              <a:tr h="624242">
                <a:tc>
                  <a:txBody>
                    <a:bodyPr/>
                    <a:lstStyle/>
                    <a:p>
                      <a:pPr marL="67945" algn="ctr">
                        <a:spcBef>
                          <a:spcPts val="345"/>
                        </a:spcBef>
                        <a:buNone/>
                      </a:pPr>
                      <a:r>
                        <a:rPr lang="en-US" sz="1600" b="1" spc="-10" dirty="0">
                          <a:solidFill>
                            <a:schemeClr val="tx1"/>
                          </a:solidFill>
                          <a:effectLst/>
                          <a:latin typeface="Times New Roman" panose="02020603050405020304" pitchFamily="18" charset="0"/>
                          <a:cs typeface="Times New Roman" panose="02020603050405020304" pitchFamily="18" charset="0"/>
                        </a:rPr>
                        <a:t>Peripherals</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345"/>
                        </a:spcBef>
                        <a:buNone/>
                      </a:pPr>
                      <a:r>
                        <a:rPr lang="en-US" sz="1600" b="0" dirty="0">
                          <a:solidFill>
                            <a:schemeClr val="tx1"/>
                          </a:solidFill>
                          <a:effectLst/>
                          <a:latin typeface="Times New Roman" panose="02020603050405020304" pitchFamily="18" charset="0"/>
                          <a:cs typeface="Times New Roman" panose="02020603050405020304" pitchFamily="18" charset="0"/>
                        </a:rPr>
                        <a:t>Keyboard,</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Mouse,</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Speakers</a:t>
                      </a:r>
                      <a:r>
                        <a:rPr lang="en-US" sz="1600" b="0" spc="-2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(for</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interface</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testing)</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3579209"/>
                  </a:ext>
                </a:extLst>
              </a:tr>
              <a:tr h="915920">
                <a:tc>
                  <a:txBody>
                    <a:bodyPr/>
                    <a:lstStyle/>
                    <a:p>
                      <a:pPr marL="67945" algn="ctr">
                        <a:spcBef>
                          <a:spcPts val="345"/>
                        </a:spcBef>
                        <a:buNone/>
                      </a:pPr>
                      <a:r>
                        <a:rPr lang="en-US" sz="1600" b="1" spc="-10" dirty="0">
                          <a:solidFill>
                            <a:schemeClr val="tx1"/>
                          </a:solidFill>
                          <a:effectLst/>
                          <a:latin typeface="Times New Roman" panose="02020603050405020304" pitchFamily="18" charset="0"/>
                          <a:cs typeface="Times New Roman" panose="02020603050405020304" pitchFamily="18" charset="0"/>
                        </a:rPr>
                        <a:t>Internet</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l">
                        <a:spcBef>
                          <a:spcPts val="345"/>
                        </a:spcBef>
                        <a:buNone/>
                      </a:pPr>
                      <a:r>
                        <a:rPr lang="en-US" sz="1600" dirty="0">
                          <a:solidFill>
                            <a:schemeClr val="tx1"/>
                          </a:solidFill>
                          <a:effectLst/>
                          <a:latin typeface="Times New Roman" panose="02020603050405020304" pitchFamily="18" charset="0"/>
                          <a:cs typeface="Times New Roman" panose="02020603050405020304" pitchFamily="18" charset="0"/>
                        </a:rPr>
                        <a:t>Required</a:t>
                      </a:r>
                      <a:r>
                        <a:rPr lang="en-US" sz="1600" spc="-3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for</a:t>
                      </a:r>
                      <a:r>
                        <a:rPr lang="en-US" sz="1600" spc="-3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cloud-based</a:t>
                      </a:r>
                      <a:r>
                        <a:rPr lang="en-US" sz="1600" spc="-2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deployment</a:t>
                      </a:r>
                      <a:r>
                        <a:rPr lang="en-US" sz="1600" spc="-25"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and</a:t>
                      </a:r>
                      <a:r>
                        <a:rPr lang="en-US" sz="1600" spc="-40" dirty="0">
                          <a:solidFill>
                            <a:schemeClr val="tx1"/>
                          </a:solidFill>
                          <a:effectLst/>
                          <a:latin typeface="Times New Roman" panose="02020603050405020304" pitchFamily="18" charset="0"/>
                          <a:cs typeface="Times New Roman" panose="02020603050405020304" pitchFamily="18" charset="0"/>
                        </a:rPr>
                        <a:t> </a:t>
                      </a:r>
                      <a:r>
                        <a:rPr lang="en-US" sz="1600" dirty="0">
                          <a:solidFill>
                            <a:schemeClr val="tx1"/>
                          </a:solidFill>
                          <a:effectLst/>
                          <a:latin typeface="Times New Roman" panose="02020603050405020304" pitchFamily="18" charset="0"/>
                          <a:cs typeface="Times New Roman" panose="02020603050405020304" pitchFamily="18" charset="0"/>
                        </a:rPr>
                        <a:t>dataset</a:t>
                      </a:r>
                      <a:r>
                        <a:rPr lang="en-US" sz="1600" spc="-25" dirty="0">
                          <a:solidFill>
                            <a:schemeClr val="tx1"/>
                          </a:solidFill>
                          <a:effectLst/>
                          <a:latin typeface="Times New Roman" panose="02020603050405020304" pitchFamily="18" charset="0"/>
                          <a:cs typeface="Times New Roman" panose="02020603050405020304" pitchFamily="18" charset="0"/>
                        </a:rPr>
                        <a:t> </a:t>
                      </a:r>
                      <a:r>
                        <a:rPr lang="en-US" sz="1600" spc="-10" dirty="0">
                          <a:solidFill>
                            <a:schemeClr val="tx1"/>
                          </a:solidFill>
                          <a:effectLst/>
                          <a:latin typeface="Times New Roman" panose="02020603050405020304" pitchFamily="18" charset="0"/>
                          <a:cs typeface="Times New Roman" panose="02020603050405020304" pitchFamily="18" charset="0"/>
                        </a:rPr>
                        <a:t>access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3632908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99">
          <a:extLst>
            <a:ext uri="{FF2B5EF4-FFF2-40B4-BE49-F238E27FC236}">
              <a16:creationId xmlns:a16="http://schemas.microsoft.com/office/drawing/2014/main" id="{5B7AEE07-65E5-8730-379C-1B228AFE87D3}"/>
            </a:ext>
          </a:extLst>
        </p:cNvPr>
        <p:cNvGrpSpPr/>
        <p:nvPr/>
      </p:nvGrpSpPr>
      <p:grpSpPr>
        <a:xfrm>
          <a:off x="0" y="0"/>
          <a:ext cx="0" cy="0"/>
          <a:chOff x="0" y="0"/>
          <a:chExt cx="0" cy="0"/>
        </a:xfrm>
      </p:grpSpPr>
      <p:sp>
        <p:nvSpPr>
          <p:cNvPr id="100" name="Google Shape;100;p14">
            <a:extLst>
              <a:ext uri="{FF2B5EF4-FFF2-40B4-BE49-F238E27FC236}">
                <a16:creationId xmlns:a16="http://schemas.microsoft.com/office/drawing/2014/main" id="{E0831B07-E5D9-4DA7-6F3F-5ECD79A4F980}"/>
              </a:ext>
            </a:extLst>
          </p:cNvPr>
          <p:cNvSpPr txBox="1">
            <a:spLocks noGrp="1"/>
          </p:cNvSpPr>
          <p:nvPr>
            <p:ph type="title"/>
          </p:nvPr>
        </p:nvSpPr>
        <p:spPr>
          <a:xfrm>
            <a:off x="385714" y="0"/>
            <a:ext cx="10515600" cy="729579"/>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Abstract: </a:t>
            </a:r>
            <a:endParaRPr dirty="0">
              <a:solidFill>
                <a:srgbClr val="002060"/>
              </a:solidFill>
              <a:latin typeface="Times New Roman" panose="02020603050405020304" pitchFamily="18" charset="0"/>
              <a:cs typeface="Times New Roman" panose="02020603050405020304" pitchFamily="18" charset="0"/>
            </a:endParaRPr>
          </a:p>
        </p:txBody>
      </p:sp>
      <p:sp>
        <p:nvSpPr>
          <p:cNvPr id="101" name="Google Shape;101;p14">
            <a:extLst>
              <a:ext uri="{FF2B5EF4-FFF2-40B4-BE49-F238E27FC236}">
                <a16:creationId xmlns:a16="http://schemas.microsoft.com/office/drawing/2014/main" id="{BEB721A4-756A-9265-EEDC-1ECA68B8B620}"/>
              </a:ext>
            </a:extLst>
          </p:cNvPr>
          <p:cNvSpPr txBox="1">
            <a:spLocks noGrp="1"/>
          </p:cNvSpPr>
          <p:nvPr>
            <p:ph type="body" idx="1"/>
          </p:nvPr>
        </p:nvSpPr>
        <p:spPr>
          <a:xfrm>
            <a:off x="958744" y="856704"/>
            <a:ext cx="10783800" cy="536970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800"/>
              <a:buNone/>
            </a:pPr>
            <a:r>
              <a:rPr lang="en-US" sz="2200" dirty="0">
                <a:latin typeface="Times New Roman" panose="02020603050405020304" pitchFamily="18" charset="0"/>
                <a:cs typeface="Times New Roman" panose="02020603050405020304" pitchFamily="18" charset="0"/>
              </a:rPr>
              <a:t>The AI Resume Analyzer is a powerful recruitment tool that automates the process of comparing resumes with job descriptions, ensuring efficiency, accuracy, and fairness in candidate screening. It leverages Natural Language Processing (NLP) techniques, including Term Frequency-Inverse Document Frequency (TF-IDF) and Cosine Similarity, to analyze and match resumes against job requirements. By extracting key skills and measuring similarity scores, the system provides an objective evaluation of candidate suitability while also identifying missing skills that may be crucial for the role. The AI Resume Analyzer helps eliminate unconscious bias, ensuring a more inclusive and diverse recruitment process. By relying purely on data-driven insights, it enables organizations to make informed hiring decisions without the influence of subjective judgments.</a:t>
            </a: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8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3E03-59B5-0699-D153-32286F283F4E}"/>
              </a:ext>
            </a:extLst>
          </p:cNvPr>
          <p:cNvSpPr>
            <a:spLocks noGrp="1"/>
          </p:cNvSpPr>
          <p:nvPr>
            <p:ph type="title"/>
          </p:nvPr>
        </p:nvSpPr>
        <p:spPr>
          <a:xfrm>
            <a:off x="838200" y="365125"/>
            <a:ext cx="9917784" cy="978197"/>
          </a:xfrm>
        </p:spPr>
        <p:txBody>
          <a:bodyPr/>
          <a:lstStyle/>
          <a:p>
            <a:r>
              <a:rPr lang="en-US" dirty="0">
                <a:solidFill>
                  <a:srgbClr val="002060"/>
                </a:solidFill>
                <a:latin typeface="Times New Roman" panose="02020603050405020304" pitchFamily="18" charset="0"/>
                <a:cs typeface="Times New Roman" panose="02020603050405020304" pitchFamily="18" charset="0"/>
              </a:rPr>
              <a:t>Software Required:</a:t>
            </a:r>
            <a:endParaRPr lang="en-IN" dirty="0"/>
          </a:p>
        </p:txBody>
      </p:sp>
      <p:graphicFrame>
        <p:nvGraphicFramePr>
          <p:cNvPr id="4" name="Table 3">
            <a:extLst>
              <a:ext uri="{FF2B5EF4-FFF2-40B4-BE49-F238E27FC236}">
                <a16:creationId xmlns:a16="http://schemas.microsoft.com/office/drawing/2014/main" id="{DEE49264-9DF3-4627-E125-C75ED055D360}"/>
              </a:ext>
            </a:extLst>
          </p:cNvPr>
          <p:cNvGraphicFramePr>
            <a:graphicFrameLocks noGrp="1"/>
          </p:cNvGraphicFramePr>
          <p:nvPr>
            <p:extLst>
              <p:ext uri="{D42A27DB-BD31-4B8C-83A1-F6EECF244321}">
                <p14:modId xmlns:p14="http://schemas.microsoft.com/office/powerpoint/2010/main" val="939680669"/>
              </p:ext>
            </p:extLst>
          </p:nvPr>
        </p:nvGraphicFramePr>
        <p:xfrm>
          <a:off x="1290875" y="1375440"/>
          <a:ext cx="8937207" cy="5117435"/>
        </p:xfrm>
        <a:graphic>
          <a:graphicData uri="http://schemas.openxmlformats.org/drawingml/2006/table">
            <a:tbl>
              <a:tblPr firstRow="1" firstCol="1" lastRow="1" lastCol="1" bandRow="1" bandCol="1">
                <a:tableStyleId>{3B9099A6-ECD4-42AC-AA52-2FF95DD7AFA9}</a:tableStyleId>
              </a:tblPr>
              <a:tblGrid>
                <a:gridCol w="3159329">
                  <a:extLst>
                    <a:ext uri="{9D8B030D-6E8A-4147-A177-3AD203B41FA5}">
                      <a16:colId xmlns:a16="http://schemas.microsoft.com/office/drawing/2014/main" val="1116116711"/>
                    </a:ext>
                  </a:extLst>
                </a:gridCol>
                <a:gridCol w="5777878">
                  <a:extLst>
                    <a:ext uri="{9D8B030D-6E8A-4147-A177-3AD203B41FA5}">
                      <a16:colId xmlns:a16="http://schemas.microsoft.com/office/drawing/2014/main" val="92580784"/>
                    </a:ext>
                  </a:extLst>
                </a:gridCol>
              </a:tblGrid>
              <a:tr h="437260">
                <a:tc>
                  <a:txBody>
                    <a:bodyPr/>
                    <a:lstStyle/>
                    <a:p>
                      <a:pPr marL="67945" algn="ctr">
                        <a:lnSpc>
                          <a:spcPts val="1555"/>
                        </a:lnSpc>
                        <a:spcBef>
                          <a:spcPts val="60"/>
                        </a:spcBef>
                        <a:buNone/>
                      </a:pPr>
                      <a:r>
                        <a:rPr lang="en-US" sz="1600" b="1" dirty="0">
                          <a:effectLst/>
                          <a:latin typeface="Times New Roman" panose="02020603050405020304" pitchFamily="18" charset="0"/>
                          <a:cs typeface="Times New Roman" panose="02020603050405020304" pitchFamily="18" charset="0"/>
                        </a:rPr>
                        <a:t>Software</a:t>
                      </a:r>
                      <a:r>
                        <a:rPr lang="en-US" sz="1600" b="1" spc="-15" dirty="0">
                          <a:effectLst/>
                          <a:latin typeface="Times New Roman" panose="02020603050405020304" pitchFamily="18" charset="0"/>
                          <a:cs typeface="Times New Roman" panose="02020603050405020304" pitchFamily="18" charset="0"/>
                        </a:rPr>
                        <a:t> </a:t>
                      </a:r>
                      <a:r>
                        <a:rPr lang="en-US" sz="1600" b="1" spc="-10" dirty="0">
                          <a:effectLst/>
                          <a:latin typeface="Times New Roman" panose="02020603050405020304" pitchFamily="18" charset="0"/>
                          <a:cs typeface="Times New Roman" panose="02020603050405020304" pitchFamily="18" charset="0"/>
                        </a:rPr>
                        <a:t>Component</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ctr">
                        <a:lnSpc>
                          <a:spcPts val="1555"/>
                        </a:lnSpc>
                        <a:spcBef>
                          <a:spcPts val="60"/>
                        </a:spcBef>
                        <a:buNone/>
                      </a:pPr>
                      <a:r>
                        <a:rPr lang="en-US" sz="1600" b="1" dirty="0">
                          <a:effectLst/>
                          <a:latin typeface="Times New Roman" panose="02020603050405020304" pitchFamily="18" charset="0"/>
                          <a:cs typeface="Times New Roman" panose="02020603050405020304" pitchFamily="18" charset="0"/>
                        </a:rPr>
                        <a:t>Specification</a:t>
                      </a:r>
                      <a:r>
                        <a:rPr lang="en-US" sz="1600" b="1" spc="-4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a:t>
                      </a:r>
                      <a:r>
                        <a:rPr lang="en-US" sz="1600" b="1" spc="-15" dirty="0">
                          <a:effectLst/>
                          <a:latin typeface="Times New Roman" panose="02020603050405020304" pitchFamily="18" charset="0"/>
                          <a:cs typeface="Times New Roman" panose="02020603050405020304" pitchFamily="18" charset="0"/>
                        </a:rPr>
                        <a:t> </a:t>
                      </a:r>
                      <a:r>
                        <a:rPr lang="en-US" sz="1600" b="1" spc="-10" dirty="0">
                          <a:effectLst/>
                          <a:latin typeface="Times New Roman" panose="02020603050405020304" pitchFamily="18" charset="0"/>
                          <a:cs typeface="Times New Roman" panose="02020603050405020304" pitchFamily="18" charset="0"/>
                        </a:rPr>
                        <a:t>Version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83846598"/>
                  </a:ext>
                </a:extLst>
              </a:tr>
              <a:tr h="874520">
                <a:tc>
                  <a:txBody>
                    <a:bodyPr/>
                    <a:lstStyle/>
                    <a:p>
                      <a:pPr marL="67945" algn="ctr">
                        <a:spcBef>
                          <a:spcPts val="910"/>
                        </a:spcBef>
                        <a:buNone/>
                      </a:pPr>
                      <a:r>
                        <a:rPr lang="en-US" sz="1600" b="1" dirty="0">
                          <a:solidFill>
                            <a:schemeClr val="tx1"/>
                          </a:solidFill>
                          <a:effectLst/>
                          <a:latin typeface="Times New Roman" panose="02020603050405020304" pitchFamily="18" charset="0"/>
                          <a:cs typeface="Times New Roman" panose="02020603050405020304" pitchFamily="18" charset="0"/>
                        </a:rPr>
                        <a:t>Operating</a:t>
                      </a:r>
                      <a:r>
                        <a:rPr lang="en-US" sz="1600" b="1" spc="-20" dirty="0">
                          <a:solidFill>
                            <a:schemeClr val="tx1"/>
                          </a:solidFill>
                          <a:effectLst/>
                          <a:latin typeface="Times New Roman" panose="02020603050405020304" pitchFamily="18" charset="0"/>
                          <a:cs typeface="Times New Roman" panose="02020603050405020304" pitchFamily="18" charset="0"/>
                        </a:rPr>
                        <a:t> </a:t>
                      </a:r>
                      <a:r>
                        <a:rPr lang="en-US" sz="1600" b="1" spc="-10" dirty="0">
                          <a:solidFill>
                            <a:schemeClr val="tx1"/>
                          </a:solidFill>
                          <a:effectLst/>
                          <a:latin typeface="Times New Roman" panose="02020603050405020304" pitchFamily="18" charset="0"/>
                          <a:cs typeface="Times New Roman" panose="02020603050405020304" pitchFamily="18" charset="0"/>
                        </a:rPr>
                        <a:t>System</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nSpc>
                          <a:spcPts val="1600"/>
                        </a:lnSpc>
                        <a:spcBef>
                          <a:spcPts val="100"/>
                        </a:spcBef>
                        <a:buNone/>
                      </a:pPr>
                      <a:r>
                        <a:rPr lang="en-US" sz="1600" b="0" dirty="0">
                          <a:solidFill>
                            <a:schemeClr val="tx1"/>
                          </a:solidFill>
                          <a:effectLst/>
                          <a:latin typeface="Times New Roman" panose="02020603050405020304" pitchFamily="18" charset="0"/>
                          <a:cs typeface="Times New Roman" panose="02020603050405020304" pitchFamily="18" charset="0"/>
                        </a:rPr>
                        <a:t>Windows</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10/11,</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Linux</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(Ubuntu</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20.04+),</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 </a:t>
                      </a:r>
                      <a:r>
                        <a:rPr lang="en-US" sz="1600" b="0" spc="-10" dirty="0">
                          <a:solidFill>
                            <a:schemeClr val="tx1"/>
                          </a:solidFill>
                          <a:effectLst/>
                          <a:latin typeface="Times New Roman" panose="02020603050405020304" pitchFamily="18" charset="0"/>
                          <a:cs typeface="Times New Roman" panose="02020603050405020304" pitchFamily="18" charset="0"/>
                        </a:rPr>
                        <a:t>macOS</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76485335"/>
                  </a:ext>
                </a:extLst>
              </a:tr>
              <a:tr h="590197">
                <a:tc>
                  <a:txBody>
                    <a:bodyPr/>
                    <a:lstStyle/>
                    <a:p>
                      <a:pPr marL="67945" algn="ctr">
                        <a:lnSpc>
                          <a:spcPts val="1555"/>
                        </a:lnSpc>
                        <a:spcBef>
                          <a:spcPts val="60"/>
                        </a:spcBef>
                        <a:buNone/>
                      </a:pPr>
                      <a:r>
                        <a:rPr lang="en-US" sz="1600" b="1" dirty="0">
                          <a:solidFill>
                            <a:schemeClr val="tx1"/>
                          </a:solidFill>
                          <a:effectLst/>
                          <a:latin typeface="Times New Roman" panose="02020603050405020304" pitchFamily="18" charset="0"/>
                          <a:cs typeface="Times New Roman" panose="02020603050405020304" pitchFamily="18" charset="0"/>
                        </a:rPr>
                        <a:t>Programming</a:t>
                      </a:r>
                      <a:r>
                        <a:rPr lang="en-US" sz="1600" b="1" spc="-60" dirty="0">
                          <a:solidFill>
                            <a:schemeClr val="tx1"/>
                          </a:solidFill>
                          <a:effectLst/>
                          <a:latin typeface="Times New Roman" panose="02020603050405020304" pitchFamily="18" charset="0"/>
                          <a:cs typeface="Times New Roman" panose="02020603050405020304" pitchFamily="18" charset="0"/>
                        </a:rPr>
                        <a:t> </a:t>
                      </a:r>
                      <a:r>
                        <a:rPr lang="en-US" sz="1600" b="1" spc="-10" dirty="0">
                          <a:solidFill>
                            <a:schemeClr val="tx1"/>
                          </a:solidFill>
                          <a:effectLst/>
                          <a:latin typeface="Times New Roman" panose="02020603050405020304" pitchFamily="18" charset="0"/>
                          <a:cs typeface="Times New Roman" panose="02020603050405020304" pitchFamily="18" charset="0"/>
                        </a:rPr>
                        <a:t>Language</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nSpc>
                          <a:spcPts val="1555"/>
                        </a:lnSpc>
                        <a:spcBef>
                          <a:spcPts val="60"/>
                        </a:spcBef>
                        <a:buNone/>
                      </a:pPr>
                      <a:r>
                        <a:rPr lang="en-US" sz="1600" b="0" dirty="0">
                          <a:solidFill>
                            <a:schemeClr val="tx1"/>
                          </a:solidFill>
                          <a:effectLst/>
                          <a:latin typeface="Times New Roman" panose="02020603050405020304" pitchFamily="18" charset="0"/>
                          <a:cs typeface="Times New Roman" panose="02020603050405020304" pitchFamily="18" charset="0"/>
                        </a:rPr>
                        <a:t>Python</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3.7</a:t>
                      </a:r>
                      <a:r>
                        <a:rPr lang="en-US" sz="1600" b="0" spc="-2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higher</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37904783"/>
                  </a:ext>
                </a:extLst>
              </a:tr>
              <a:tr h="705622">
                <a:tc>
                  <a:txBody>
                    <a:bodyPr/>
                    <a:lstStyle/>
                    <a:p>
                      <a:pPr marL="67945" algn="ctr">
                        <a:spcBef>
                          <a:spcPts val="900"/>
                        </a:spcBef>
                        <a:buNone/>
                      </a:pPr>
                      <a:r>
                        <a:rPr lang="en-US" sz="1600" b="1" dirty="0">
                          <a:solidFill>
                            <a:schemeClr val="tx1"/>
                          </a:solidFill>
                          <a:effectLst/>
                          <a:latin typeface="Times New Roman" panose="02020603050405020304" pitchFamily="18" charset="0"/>
                          <a:cs typeface="Times New Roman" panose="02020603050405020304" pitchFamily="18" charset="0"/>
                        </a:rPr>
                        <a:t>Development</a:t>
                      </a:r>
                      <a:r>
                        <a:rPr lang="en-US" sz="1600" b="1" spc="-35" dirty="0">
                          <a:solidFill>
                            <a:schemeClr val="tx1"/>
                          </a:solidFill>
                          <a:effectLst/>
                          <a:latin typeface="Times New Roman" panose="02020603050405020304" pitchFamily="18" charset="0"/>
                          <a:cs typeface="Times New Roman" panose="02020603050405020304" pitchFamily="18" charset="0"/>
                        </a:rPr>
                        <a:t> </a:t>
                      </a:r>
                      <a:r>
                        <a:rPr lang="en-US" sz="1600" b="1" spc="-10" dirty="0">
                          <a:solidFill>
                            <a:schemeClr val="tx1"/>
                          </a:solidFill>
                          <a:effectLst/>
                          <a:latin typeface="Times New Roman" panose="02020603050405020304" pitchFamily="18" charset="0"/>
                          <a:cs typeface="Times New Roman" panose="02020603050405020304" pitchFamily="18" charset="0"/>
                        </a:rPr>
                        <a:t>Environment</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spcBef>
                          <a:spcPts val="900"/>
                        </a:spcBef>
                        <a:buNone/>
                      </a:pPr>
                      <a:r>
                        <a:rPr lang="en-US" sz="1600" b="0" spc="-4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VS</a:t>
                      </a:r>
                      <a:r>
                        <a:rPr lang="en-US" sz="1600" b="0" spc="-2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Code,</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PyCharm</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4642893"/>
                  </a:ext>
                </a:extLst>
              </a:tr>
              <a:tr h="618423">
                <a:tc>
                  <a:txBody>
                    <a:bodyPr/>
                    <a:lstStyle/>
                    <a:p>
                      <a:pPr marL="67945" algn="ctr">
                        <a:spcBef>
                          <a:spcPts val="910"/>
                        </a:spcBef>
                        <a:buNone/>
                      </a:pPr>
                      <a:r>
                        <a:rPr lang="en-US" sz="1600" b="1" dirty="0">
                          <a:solidFill>
                            <a:schemeClr val="tx1"/>
                          </a:solidFill>
                          <a:effectLst/>
                          <a:latin typeface="Times New Roman" panose="02020603050405020304" pitchFamily="18" charset="0"/>
                          <a:cs typeface="Times New Roman" panose="02020603050405020304" pitchFamily="18" charset="0"/>
                        </a:rPr>
                        <a:t>Machine</a:t>
                      </a:r>
                      <a:r>
                        <a:rPr lang="en-US" sz="1600" b="1" spc="-40"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Learning</a:t>
                      </a:r>
                      <a:r>
                        <a:rPr lang="en-US" sz="1600" b="1" spc="-40" dirty="0">
                          <a:solidFill>
                            <a:schemeClr val="tx1"/>
                          </a:solidFill>
                          <a:effectLst/>
                          <a:latin typeface="Times New Roman" panose="02020603050405020304" pitchFamily="18" charset="0"/>
                          <a:cs typeface="Times New Roman" panose="02020603050405020304" pitchFamily="18" charset="0"/>
                        </a:rPr>
                        <a:t> </a:t>
                      </a:r>
                      <a:r>
                        <a:rPr lang="en-US" sz="1600" b="1" spc="-10" dirty="0">
                          <a:solidFill>
                            <a:schemeClr val="tx1"/>
                          </a:solidFill>
                          <a:effectLst/>
                          <a:latin typeface="Times New Roman" panose="02020603050405020304" pitchFamily="18" charset="0"/>
                          <a:cs typeface="Times New Roman" panose="02020603050405020304" pitchFamily="18" charset="0"/>
                        </a:rPr>
                        <a:t>Libraries</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nSpc>
                          <a:spcPts val="1610"/>
                        </a:lnSpc>
                        <a:spcBef>
                          <a:spcPts val="95"/>
                        </a:spcBef>
                        <a:buNone/>
                      </a:pPr>
                      <a:r>
                        <a:rPr lang="en-US" sz="1600" b="0" dirty="0" err="1">
                          <a:solidFill>
                            <a:schemeClr val="tx1"/>
                          </a:solidFill>
                          <a:effectLst/>
                          <a:latin typeface="Times New Roman" panose="02020603050405020304" pitchFamily="18" charset="0"/>
                          <a:cs typeface="Times New Roman" panose="02020603050405020304" pitchFamily="18" charset="0"/>
                        </a:rPr>
                        <a:t>Scikit</a:t>
                      </a:r>
                      <a:r>
                        <a:rPr lang="en-US" sz="1600" b="0" dirty="0">
                          <a:solidFill>
                            <a:schemeClr val="tx1"/>
                          </a:solidFill>
                          <a:effectLst/>
                          <a:latin typeface="Times New Roman" panose="02020603050405020304" pitchFamily="18" charset="0"/>
                          <a:cs typeface="Times New Roman" panose="02020603050405020304" pitchFamily="18" charset="0"/>
                        </a:rPr>
                        <a:t>-learn,</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Pandas,</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NumPy,</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Matplotlib, </a:t>
                      </a:r>
                      <a:r>
                        <a:rPr lang="en-US" sz="1600" b="0" spc="-10" dirty="0">
                          <a:solidFill>
                            <a:schemeClr val="tx1"/>
                          </a:solidFill>
                          <a:effectLst/>
                          <a:latin typeface="Times New Roman" panose="02020603050405020304" pitchFamily="18" charset="0"/>
                          <a:cs typeface="Times New Roman" panose="02020603050405020304" pitchFamily="18" charset="0"/>
                        </a:rPr>
                        <a:t>Seaborn</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5011546"/>
                  </a:ext>
                </a:extLst>
              </a:tr>
              <a:tr h="628777">
                <a:tc>
                  <a:txBody>
                    <a:bodyPr/>
                    <a:lstStyle/>
                    <a:p>
                      <a:pPr marL="67945" algn="ctr">
                        <a:spcBef>
                          <a:spcPts val="900"/>
                        </a:spcBef>
                        <a:buNone/>
                      </a:pPr>
                      <a:r>
                        <a:rPr lang="en-US" sz="1600" b="1" dirty="0">
                          <a:solidFill>
                            <a:schemeClr val="tx1"/>
                          </a:solidFill>
                          <a:effectLst/>
                          <a:latin typeface="Times New Roman" panose="02020603050405020304" pitchFamily="18" charset="0"/>
                          <a:cs typeface="Times New Roman" panose="02020603050405020304" pitchFamily="18" charset="0"/>
                        </a:rPr>
                        <a:t>Web </a:t>
                      </a:r>
                      <a:r>
                        <a:rPr lang="en-US" sz="1600" b="1" spc="-10" dirty="0">
                          <a:solidFill>
                            <a:schemeClr val="tx1"/>
                          </a:solidFill>
                          <a:effectLst/>
                          <a:latin typeface="Times New Roman" panose="02020603050405020304" pitchFamily="18" charset="0"/>
                          <a:cs typeface="Times New Roman" panose="02020603050405020304" pitchFamily="18" charset="0"/>
                        </a:rPr>
                        <a:t>Framework</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nSpc>
                          <a:spcPts val="1600"/>
                        </a:lnSpc>
                        <a:spcBef>
                          <a:spcPts val="95"/>
                        </a:spcBef>
                        <a:buNone/>
                      </a:pPr>
                      <a:r>
                        <a:rPr lang="en-US" sz="1600" b="0" dirty="0">
                          <a:solidFill>
                            <a:schemeClr val="tx1"/>
                          </a:solidFill>
                          <a:effectLst/>
                          <a:latin typeface="Times New Roman" panose="02020603050405020304" pitchFamily="18" charset="0"/>
                          <a:cs typeface="Times New Roman" panose="02020603050405020304" pitchFamily="18" charset="0"/>
                        </a:rPr>
                        <a:t>Flask</a:t>
                      </a:r>
                      <a:r>
                        <a:rPr lang="en-US" sz="1600" b="0" spc="-5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or</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err="1">
                          <a:solidFill>
                            <a:schemeClr val="tx1"/>
                          </a:solidFill>
                          <a:effectLst/>
                          <a:latin typeface="Times New Roman" panose="02020603050405020304" pitchFamily="18" charset="0"/>
                          <a:cs typeface="Times New Roman" panose="02020603050405020304" pitchFamily="18" charset="0"/>
                        </a:rPr>
                        <a:t>Streamlit</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(for</a:t>
                      </a:r>
                      <a:r>
                        <a:rPr lang="en-US" sz="1600" b="0" spc="-4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web</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interface </a:t>
                      </a:r>
                      <a:r>
                        <a:rPr lang="en-US" sz="1600" b="0" spc="-10" dirty="0">
                          <a:solidFill>
                            <a:schemeClr val="tx1"/>
                          </a:solidFill>
                          <a:effectLst/>
                          <a:latin typeface="Times New Roman" panose="02020603050405020304" pitchFamily="18" charset="0"/>
                          <a:cs typeface="Times New Roman" panose="02020603050405020304" pitchFamily="18" charset="0"/>
                        </a:rPr>
                        <a:t>deployment)</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5097711"/>
                  </a:ext>
                </a:extLst>
              </a:tr>
              <a:tr h="638660">
                <a:tc>
                  <a:txBody>
                    <a:bodyPr/>
                    <a:lstStyle/>
                    <a:p>
                      <a:pPr marL="67945" algn="ctr">
                        <a:spcBef>
                          <a:spcPts val="910"/>
                        </a:spcBef>
                        <a:buNone/>
                      </a:pPr>
                      <a:r>
                        <a:rPr lang="en-US" sz="1600" b="1" dirty="0">
                          <a:solidFill>
                            <a:schemeClr val="tx1"/>
                          </a:solidFill>
                          <a:effectLst/>
                          <a:latin typeface="Times New Roman" panose="02020603050405020304" pitchFamily="18" charset="0"/>
                          <a:cs typeface="Times New Roman" panose="02020603050405020304" pitchFamily="18" charset="0"/>
                        </a:rPr>
                        <a:t>Version</a:t>
                      </a:r>
                      <a:r>
                        <a:rPr lang="en-US" sz="1600" b="1" spc="-40" dirty="0">
                          <a:solidFill>
                            <a:schemeClr val="tx1"/>
                          </a:solidFill>
                          <a:effectLst/>
                          <a:latin typeface="Times New Roman" panose="02020603050405020304" pitchFamily="18" charset="0"/>
                          <a:cs typeface="Times New Roman" panose="02020603050405020304" pitchFamily="18" charset="0"/>
                        </a:rPr>
                        <a:t> </a:t>
                      </a:r>
                      <a:r>
                        <a:rPr lang="en-US" sz="1600" b="1" spc="-10" dirty="0">
                          <a:solidFill>
                            <a:schemeClr val="tx1"/>
                          </a:solidFill>
                          <a:effectLst/>
                          <a:latin typeface="Times New Roman" panose="02020603050405020304" pitchFamily="18" charset="0"/>
                          <a:cs typeface="Times New Roman" panose="02020603050405020304" pitchFamily="18" charset="0"/>
                        </a:rPr>
                        <a:t>Control</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spcBef>
                          <a:spcPts val="910"/>
                        </a:spcBef>
                        <a:buNone/>
                      </a:pPr>
                      <a:r>
                        <a:rPr lang="en-US" sz="1600" b="0" dirty="0">
                          <a:solidFill>
                            <a:schemeClr val="tx1"/>
                          </a:solidFill>
                          <a:effectLst/>
                          <a:latin typeface="Times New Roman" panose="02020603050405020304" pitchFamily="18" charset="0"/>
                          <a:cs typeface="Times New Roman" panose="02020603050405020304" pitchFamily="18" charset="0"/>
                        </a:rPr>
                        <a:t>Git,</a:t>
                      </a:r>
                      <a:r>
                        <a:rPr lang="en-US" sz="1600" b="0" spc="-2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GitHub</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(for</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source</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code</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management)</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67738445"/>
                  </a:ext>
                </a:extLst>
              </a:tr>
              <a:tr h="623976">
                <a:tc>
                  <a:txBody>
                    <a:bodyPr/>
                    <a:lstStyle/>
                    <a:p>
                      <a:pPr marL="67945" algn="ctr">
                        <a:spcBef>
                          <a:spcPts val="910"/>
                        </a:spcBef>
                        <a:buNone/>
                      </a:pPr>
                      <a:r>
                        <a:rPr lang="en-US" sz="1600" b="1" spc="-10" dirty="0">
                          <a:solidFill>
                            <a:schemeClr val="tx1"/>
                          </a:solidFill>
                          <a:effectLst/>
                          <a:latin typeface="Times New Roman" panose="02020603050405020304" pitchFamily="18" charset="0"/>
                          <a:cs typeface="Times New Roman" panose="02020603050405020304" pitchFamily="18" charset="0"/>
                        </a:rPr>
                        <a:t>Browser</a:t>
                      </a: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spcBef>
                          <a:spcPts val="105"/>
                        </a:spcBef>
                        <a:buNone/>
                      </a:pPr>
                      <a:r>
                        <a:rPr lang="en-US" sz="1600" b="0" dirty="0">
                          <a:solidFill>
                            <a:schemeClr val="tx1"/>
                          </a:solidFill>
                          <a:effectLst/>
                          <a:latin typeface="Times New Roman" panose="02020603050405020304" pitchFamily="18" charset="0"/>
                          <a:cs typeface="Times New Roman" panose="02020603050405020304" pitchFamily="18" charset="0"/>
                        </a:rPr>
                        <a:t>Google</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Chrome</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Mozilla</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Firefox</a:t>
                      </a:r>
                      <a:r>
                        <a:rPr lang="en-US" sz="1600" b="0" spc="-3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(for</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testing </a:t>
                      </a:r>
                      <a:r>
                        <a:rPr lang="en-US" sz="1600" b="0" spc="-20" dirty="0">
                          <a:solidFill>
                            <a:schemeClr val="tx1"/>
                          </a:solidFill>
                          <a:effectLst/>
                          <a:latin typeface="Times New Roman" panose="02020603050405020304" pitchFamily="18" charset="0"/>
                          <a:cs typeface="Times New Roman" panose="02020603050405020304" pitchFamily="18" charset="0"/>
                        </a:rPr>
                        <a:t>UI)</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89236569"/>
                  </a:ext>
                </a:extLst>
              </a:tr>
            </a:tbl>
          </a:graphicData>
        </a:graphic>
      </p:graphicFrame>
    </p:spTree>
    <p:extLst>
      <p:ext uri="{BB962C8B-B14F-4D97-AF65-F5344CB8AC3E}">
        <p14:creationId xmlns:p14="http://schemas.microsoft.com/office/powerpoint/2010/main" val="186593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2637-9E6F-ED99-08C7-7A0472CDBAEC}"/>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Implementation:</a:t>
            </a:r>
            <a:endParaRPr lang="en-IN" dirty="0"/>
          </a:p>
        </p:txBody>
      </p:sp>
      <p:pic>
        <p:nvPicPr>
          <p:cNvPr id="4" name="Picture 3">
            <a:extLst>
              <a:ext uri="{FF2B5EF4-FFF2-40B4-BE49-F238E27FC236}">
                <a16:creationId xmlns:a16="http://schemas.microsoft.com/office/drawing/2014/main" id="{F5D7ABBE-0358-679E-CFFD-AFDA635EA4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0593" y="1430679"/>
            <a:ext cx="9277242" cy="5007332"/>
          </a:xfrm>
          <a:prstGeom prst="rect">
            <a:avLst/>
          </a:prstGeom>
          <a:noFill/>
          <a:ln>
            <a:noFill/>
          </a:ln>
        </p:spPr>
      </p:pic>
    </p:spTree>
    <p:extLst>
      <p:ext uri="{BB962C8B-B14F-4D97-AF65-F5344CB8AC3E}">
        <p14:creationId xmlns:p14="http://schemas.microsoft.com/office/powerpoint/2010/main" val="240061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D616-0270-39EF-8BDC-3C19F4D17350}"/>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Implementation:</a:t>
            </a:r>
            <a:endParaRPr lang="en-IN" dirty="0"/>
          </a:p>
        </p:txBody>
      </p:sp>
      <p:pic>
        <p:nvPicPr>
          <p:cNvPr id="5" name="Picture 4">
            <a:extLst>
              <a:ext uri="{FF2B5EF4-FFF2-40B4-BE49-F238E27FC236}">
                <a16:creationId xmlns:a16="http://schemas.microsoft.com/office/drawing/2014/main" id="{0AB5D86B-FF3E-C366-9A79-081C9B6B15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7752" y="1559814"/>
            <a:ext cx="8906256" cy="4685538"/>
          </a:xfrm>
          <a:prstGeom prst="rect">
            <a:avLst/>
          </a:prstGeom>
          <a:noFill/>
          <a:ln>
            <a:noFill/>
          </a:ln>
        </p:spPr>
      </p:pic>
    </p:spTree>
    <p:extLst>
      <p:ext uri="{BB962C8B-B14F-4D97-AF65-F5344CB8AC3E}">
        <p14:creationId xmlns:p14="http://schemas.microsoft.com/office/powerpoint/2010/main" val="273710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9FE9-CA07-C042-6376-435281F29F55}"/>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Implementation:</a:t>
            </a:r>
            <a:endParaRPr lang="en-IN" dirty="0"/>
          </a:p>
        </p:txBody>
      </p:sp>
      <p:pic>
        <p:nvPicPr>
          <p:cNvPr id="4" name="Picture 3">
            <a:extLst>
              <a:ext uri="{FF2B5EF4-FFF2-40B4-BE49-F238E27FC236}">
                <a16:creationId xmlns:a16="http://schemas.microsoft.com/office/drawing/2014/main" id="{4C387D35-97B5-DB2D-A9FC-FA3D24F11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7846" y="1426464"/>
            <a:ext cx="8971026" cy="5119398"/>
          </a:xfrm>
          <a:prstGeom prst="rect">
            <a:avLst/>
          </a:prstGeom>
        </p:spPr>
      </p:pic>
    </p:spTree>
    <p:extLst>
      <p:ext uri="{BB962C8B-B14F-4D97-AF65-F5344CB8AC3E}">
        <p14:creationId xmlns:p14="http://schemas.microsoft.com/office/powerpoint/2010/main" val="2261073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215">
          <a:extLst>
            <a:ext uri="{FF2B5EF4-FFF2-40B4-BE49-F238E27FC236}">
              <a16:creationId xmlns:a16="http://schemas.microsoft.com/office/drawing/2014/main" id="{89D82494-653D-382B-F189-456E7C18B9C3}"/>
            </a:ext>
          </a:extLst>
        </p:cNvPr>
        <p:cNvGrpSpPr/>
        <p:nvPr/>
      </p:nvGrpSpPr>
      <p:grpSpPr>
        <a:xfrm>
          <a:off x="0" y="0"/>
          <a:ext cx="0" cy="0"/>
          <a:chOff x="0" y="0"/>
          <a:chExt cx="0" cy="0"/>
        </a:xfrm>
      </p:grpSpPr>
      <p:sp>
        <p:nvSpPr>
          <p:cNvPr id="216" name="Google Shape;216;p33">
            <a:extLst>
              <a:ext uri="{FF2B5EF4-FFF2-40B4-BE49-F238E27FC236}">
                <a16:creationId xmlns:a16="http://schemas.microsoft.com/office/drawing/2014/main" id="{C832447F-A091-1C9E-5D19-5FE603A57FBC}"/>
              </a:ext>
            </a:extLst>
          </p:cNvPr>
          <p:cNvSpPr txBox="1">
            <a:spLocks noGrp="1"/>
          </p:cNvSpPr>
          <p:nvPr>
            <p:ph type="title"/>
          </p:nvPr>
        </p:nvSpPr>
        <p:spPr>
          <a:xfrm>
            <a:off x="291446" y="0"/>
            <a:ext cx="10515600" cy="8132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Conclusion:</a:t>
            </a:r>
            <a:endParaRPr dirty="0">
              <a:solidFill>
                <a:srgbClr val="002060"/>
              </a:solidFill>
              <a:latin typeface="Times New Roman" panose="02020603050405020304" pitchFamily="18" charset="0"/>
              <a:cs typeface="Times New Roman" panose="02020603050405020304" pitchFamily="18" charset="0"/>
            </a:endParaRPr>
          </a:p>
        </p:txBody>
      </p:sp>
      <p:sp>
        <p:nvSpPr>
          <p:cNvPr id="217" name="Google Shape;217;p33">
            <a:extLst>
              <a:ext uri="{FF2B5EF4-FFF2-40B4-BE49-F238E27FC236}">
                <a16:creationId xmlns:a16="http://schemas.microsoft.com/office/drawing/2014/main" id="{3D7F0A20-B5F0-569C-C180-874517517596}"/>
              </a:ext>
            </a:extLst>
          </p:cNvPr>
          <p:cNvSpPr txBox="1">
            <a:spLocks noGrp="1"/>
          </p:cNvSpPr>
          <p:nvPr>
            <p:ph type="body" idx="1"/>
          </p:nvPr>
        </p:nvSpPr>
        <p:spPr>
          <a:xfrm>
            <a:off x="838200" y="813226"/>
            <a:ext cx="10515600" cy="499234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800"/>
              <a:buNone/>
            </a:pPr>
            <a:r>
              <a:rPr lang="en-US" sz="2400" dirty="0">
                <a:latin typeface="Times New Roman" panose="02020603050405020304" pitchFamily="18" charset="0"/>
                <a:cs typeface="Times New Roman" panose="02020603050405020304" pitchFamily="18" charset="0"/>
              </a:rPr>
              <a:t>The AI Resume Analyzer is a smart, automated solution designed to streamline and enhance the recruitment process by leveraging Natural Language Processing (NLP) and Machine Learning techniques. By using TF-IDF, Cosine Similarity, and Skill Gap Analysis, the system efficiently compares resumes with job descriptions, ranks candidates based on their relevance, and highlights missing skills. This approach eliminates manual screening, reduces unconscious bias, and improves hiring efficiency, allowing recruiters to focus on high-quality candidates rather than spending excessive time on resume filtering</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6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C9F5-0CB6-5718-1991-1A94E2CB9E13}"/>
              </a:ext>
            </a:extLst>
          </p:cNvPr>
          <p:cNvSpPr>
            <a:spLocks noGrp="1"/>
          </p:cNvSpPr>
          <p:nvPr>
            <p:ph type="title"/>
          </p:nvPr>
        </p:nvSpPr>
        <p:spPr>
          <a:xfrm>
            <a:off x="838200" y="153193"/>
            <a:ext cx="10515600" cy="874713"/>
          </a:xfrm>
        </p:spPr>
        <p:txBody>
          <a:bodyPr/>
          <a:lstStyle/>
          <a:p>
            <a:r>
              <a:rPr lang="en-US" dirty="0">
                <a:solidFill>
                  <a:srgbClr val="002060"/>
                </a:solidFill>
                <a:latin typeface="Times New Roman" panose="02020603050405020304" pitchFamily="18" charset="0"/>
                <a:cs typeface="Times New Roman" panose="02020603050405020304" pitchFamily="18" charset="0"/>
              </a:rPr>
              <a:t>Future Enhancements: </a:t>
            </a:r>
            <a:endParaRPr lang="en-IN" dirty="0"/>
          </a:p>
        </p:txBody>
      </p:sp>
      <p:sp>
        <p:nvSpPr>
          <p:cNvPr id="3" name="Text Placeholder 2">
            <a:extLst>
              <a:ext uri="{FF2B5EF4-FFF2-40B4-BE49-F238E27FC236}">
                <a16:creationId xmlns:a16="http://schemas.microsoft.com/office/drawing/2014/main" id="{1E958557-388C-CA85-E5FC-28B2B2B6ACCF}"/>
              </a:ext>
            </a:extLst>
          </p:cNvPr>
          <p:cNvSpPr>
            <a:spLocks noGrp="1"/>
          </p:cNvSpPr>
          <p:nvPr>
            <p:ph type="body" idx="1"/>
          </p:nvPr>
        </p:nvSpPr>
        <p:spPr>
          <a:xfrm>
            <a:off x="838200" y="763955"/>
            <a:ext cx="10515600" cy="5830094"/>
          </a:xfrm>
        </p:spPr>
        <p:txBody>
          <a:bodyPr>
            <a:noAutofit/>
          </a:bodyPr>
          <a:lstStyle/>
          <a:p>
            <a:pPr marL="342900" lvl="0" indent="-342900" algn="just">
              <a:lnSpc>
                <a:spcPct val="150000"/>
              </a:lnSpc>
              <a:buSzPts val="1000"/>
              <a:buFont typeface="Symbol" panose="05050102010706020507" pitchFamily="18" charset="2"/>
              <a:buChar char=""/>
            </a:pPr>
            <a:r>
              <a:rPr lang="en-IN" sz="1900" b="1" dirty="0">
                <a:effectLst/>
                <a:latin typeface="Times New Roman" panose="02020603050405020304" pitchFamily="18" charset="0"/>
                <a:ea typeface="Times New Roman" panose="02020603050405020304" pitchFamily="18" charset="0"/>
              </a:rPr>
              <a:t>User Accounts and Dashboards</a:t>
            </a:r>
            <a:r>
              <a:rPr lang="en-IN" sz="1900" dirty="0">
                <a:effectLst/>
                <a:latin typeface="Times New Roman" panose="02020603050405020304" pitchFamily="18" charset="0"/>
                <a:ea typeface="Times New Roman" panose="02020603050405020304" pitchFamily="18" charset="0"/>
              </a:rPr>
              <a:t>: A secure login system could allow users to track previous resume submissions, see enhancement history, and save multiple versions of their resume for different job profiles.</a:t>
            </a:r>
          </a:p>
          <a:p>
            <a:pPr marL="342900" lvl="0" indent="-342900" algn="just">
              <a:lnSpc>
                <a:spcPct val="150000"/>
              </a:lnSpc>
              <a:buSzPts val="1000"/>
              <a:buFont typeface="Symbol" panose="05050102010706020507" pitchFamily="18" charset="2"/>
              <a:buChar char=""/>
            </a:pPr>
            <a:r>
              <a:rPr lang="en-IN" sz="1900" b="1" dirty="0">
                <a:effectLst/>
                <a:latin typeface="Times New Roman" panose="02020603050405020304" pitchFamily="18" charset="0"/>
                <a:ea typeface="Times New Roman" panose="02020603050405020304" pitchFamily="18" charset="0"/>
              </a:rPr>
              <a:t>Integration with Job Boards and APIs:</a:t>
            </a:r>
            <a:r>
              <a:rPr lang="en-IN" sz="1900" dirty="0">
                <a:effectLst/>
                <a:latin typeface="Times New Roman" panose="02020603050405020304" pitchFamily="18" charset="0"/>
                <a:ea typeface="Times New Roman" panose="02020603050405020304" pitchFamily="18" charset="0"/>
              </a:rPr>
              <a:t> Connecting to APIs from job portals such as LinkedIn, Indeed, or Glassdoor could enable real-time job description imports and easier application submission workflows.</a:t>
            </a:r>
          </a:p>
          <a:p>
            <a:pPr marL="342900" lvl="0" indent="-342900" algn="just">
              <a:lnSpc>
                <a:spcPct val="150000"/>
              </a:lnSpc>
              <a:buSzPts val="1000"/>
              <a:buFont typeface="Symbol" panose="05050102010706020507" pitchFamily="18" charset="2"/>
              <a:buChar char=""/>
            </a:pPr>
            <a:r>
              <a:rPr lang="en-IN" sz="1900" b="1" dirty="0">
                <a:effectLst/>
                <a:latin typeface="Times New Roman" panose="02020603050405020304" pitchFamily="18" charset="0"/>
                <a:ea typeface="Times New Roman" panose="02020603050405020304" pitchFamily="18" charset="0"/>
              </a:rPr>
              <a:t>Dynamic AI Feedback Loop</a:t>
            </a:r>
            <a:r>
              <a:rPr lang="en-IN" sz="1900" dirty="0">
                <a:effectLst/>
                <a:latin typeface="Times New Roman" panose="02020603050405020304" pitchFamily="18" charset="0"/>
                <a:ea typeface="Times New Roman" panose="02020603050405020304" pitchFamily="18" charset="0"/>
              </a:rPr>
              <a:t>: Collecting anonymised feedback on how AI-enhanced resumes perform in real-world job applications could train and fine-tune future LLM prompt models for even better results.</a:t>
            </a:r>
          </a:p>
          <a:p>
            <a:pPr marL="342900" algn="just">
              <a:lnSpc>
                <a:spcPct val="150000"/>
              </a:lnSpc>
              <a:buSzPts val="1000"/>
              <a:buFont typeface="Symbol" panose="05050102010706020507" pitchFamily="18" charset="2"/>
              <a:buChar char=""/>
            </a:pPr>
            <a:r>
              <a:rPr lang="en-IN" sz="1900" b="1" dirty="0">
                <a:effectLst/>
                <a:latin typeface="Times New Roman" panose="02020603050405020304" pitchFamily="18" charset="0"/>
                <a:ea typeface="Times New Roman" panose="02020603050405020304" pitchFamily="18" charset="0"/>
              </a:rPr>
              <a:t>Industry-Specific Enhancement Modules:</a:t>
            </a:r>
            <a:r>
              <a:rPr lang="en-IN" sz="1900" dirty="0">
                <a:effectLst/>
                <a:latin typeface="Times New Roman" panose="02020603050405020304" pitchFamily="18" charset="0"/>
                <a:ea typeface="Times New Roman" panose="02020603050405020304" pitchFamily="18" charset="0"/>
              </a:rPr>
              <a:t> Tailoring resume enhancement logic based on the domain (e.g., IT, healthcare, education) can offer more contextually appropriate suggestions, improving alignment with industry expectations.</a:t>
            </a:r>
          </a:p>
          <a:p>
            <a:pPr marL="342900" lvl="0" indent="-342900" algn="just">
              <a:lnSpc>
                <a:spcPct val="150000"/>
              </a:lnSpc>
              <a:buSzPts val="1000"/>
              <a:buFont typeface="Symbol" panose="05050102010706020507" pitchFamily="18" charset="2"/>
              <a:buChar char=""/>
            </a:pPr>
            <a:endParaRPr lang="en-IN" sz="2400" dirty="0"/>
          </a:p>
        </p:txBody>
      </p:sp>
    </p:spTree>
    <p:extLst>
      <p:ext uri="{BB962C8B-B14F-4D97-AF65-F5344CB8AC3E}">
        <p14:creationId xmlns:p14="http://schemas.microsoft.com/office/powerpoint/2010/main" val="197809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23421" y="0"/>
            <a:ext cx="10515600" cy="832610"/>
          </a:xfrm>
          <a:prstGeom prst="rect">
            <a:avLst/>
          </a:prstGeom>
          <a:noFill/>
          <a:ln>
            <a:noFill/>
          </a:ln>
        </p:spPr>
        <p:txBody>
          <a:bodyPr spcFirstLastPara="1" wrap="square" lIns="91425" tIns="45700" rIns="91425" bIns="45700" anchor="ctr" anchorCtr="0">
            <a:normAutofit/>
          </a:bodyPr>
          <a:lstStyle/>
          <a:p>
            <a:pPr>
              <a:buSzPts val="4400"/>
            </a:pPr>
            <a:r>
              <a:rPr lang="en-US" dirty="0">
                <a:solidFill>
                  <a:srgbClr val="002060"/>
                </a:solidFill>
                <a:latin typeface="Times New Roman" panose="02020603050405020304" pitchFamily="18" charset="0"/>
                <a:cs typeface="Times New Roman" panose="02020603050405020304" pitchFamily="18" charset="0"/>
              </a:rPr>
              <a:t>References: </a:t>
            </a:r>
            <a:endParaRPr sz="2000" dirty="0">
              <a:solidFill>
                <a:srgbClr val="002060"/>
              </a:solidFill>
              <a:latin typeface="Times New Roman" panose="02020603050405020304" pitchFamily="18" charset="0"/>
              <a:cs typeface="Times New Roman" panose="02020603050405020304" pitchFamily="18" charset="0"/>
            </a:endParaRPr>
          </a:p>
        </p:txBody>
      </p:sp>
      <p:sp>
        <p:nvSpPr>
          <p:cNvPr id="223" name="Google Shape;223;p34"/>
          <p:cNvSpPr txBox="1">
            <a:spLocks noGrp="1"/>
          </p:cNvSpPr>
          <p:nvPr>
            <p:ph type="body" idx="1"/>
          </p:nvPr>
        </p:nvSpPr>
        <p:spPr>
          <a:xfrm>
            <a:off x="423421" y="832610"/>
            <a:ext cx="10971727" cy="5728446"/>
          </a:xfrm>
          <a:prstGeom prst="rect">
            <a:avLst/>
          </a:prstGeom>
          <a:noFill/>
          <a:ln>
            <a:noFill/>
          </a:ln>
        </p:spPr>
        <p:txBody>
          <a:bodyPr spcFirstLastPara="1" wrap="square" lIns="91425" tIns="45700" rIns="91425" bIns="45700" anchor="t" anchorCtr="0">
            <a:normAutofit fontScale="93571"/>
          </a:bodyPr>
          <a:lstStyle/>
          <a:p>
            <a:pPr lvl="0" indent="-457200" algn="just" rtl="0">
              <a:lnSpc>
                <a:spcPct val="150000"/>
              </a:lnSpc>
              <a:spcBef>
                <a:spcPts val="0"/>
              </a:spcBef>
              <a:spcAft>
                <a:spcPts val="0"/>
              </a:spcAft>
              <a:buClr>
                <a:schemeClr val="dk1"/>
              </a:buClr>
              <a:buSzPct val="100000"/>
              <a:buFont typeface="+mj-lt"/>
              <a:buAutoNum type="arabicPeriod"/>
            </a:pPr>
            <a:r>
              <a:rPr lang="en-IN" sz="1600" dirty="0">
                <a:latin typeface="Times New Roman" panose="02020603050405020304" pitchFamily="18" charset="0"/>
                <a:cs typeface="Times New Roman" panose="02020603050405020304" pitchFamily="18" charset="0"/>
              </a:rPr>
              <a:t>S. Mittal, A. K. Mishra, V. Tripathi, P. Singh and P. Pandey, "A Comparative Analysis of Supervised Machine Learning Models for Smart Intrusion Detection in IoT Network," 2023 3rd Asian Conference on Innovation in Technology (ASIANCON), Ravet IN, India, 2023, pp. 1-6.</a:t>
            </a:r>
          </a:p>
          <a:p>
            <a:pPr lvl="0" indent="-457200" algn="just" rtl="0">
              <a:lnSpc>
                <a:spcPct val="150000"/>
              </a:lnSpc>
              <a:spcBef>
                <a:spcPts val="0"/>
              </a:spcBef>
              <a:spcAft>
                <a:spcPts val="0"/>
              </a:spcAft>
              <a:buClr>
                <a:schemeClr val="dk1"/>
              </a:buClr>
              <a:buSzPct val="100000"/>
              <a:buFont typeface="+mj-lt"/>
              <a:buAutoNum type="arabicPeriod"/>
            </a:pPr>
            <a:r>
              <a:rPr lang="en-IN" sz="1600" dirty="0">
                <a:latin typeface="Times New Roman" panose="02020603050405020304" pitchFamily="18" charset="0"/>
                <a:cs typeface="Times New Roman" panose="02020603050405020304" pitchFamily="18" charset="0"/>
              </a:rPr>
              <a:t>M. Wazid, J. Singh, A. K. Das, and J. J. Rodrigues, ‘An </a:t>
            </a:r>
            <a:r>
              <a:rPr lang="en-IN" sz="1600" dirty="0" err="1">
                <a:latin typeface="Times New Roman" panose="02020603050405020304" pitchFamily="18" charset="0"/>
                <a:cs typeface="Times New Roman" panose="02020603050405020304" pitchFamily="18" charset="0"/>
              </a:rPr>
              <a:t>EnsembleBased</a:t>
            </a:r>
            <a:r>
              <a:rPr lang="en-IN" sz="1600" dirty="0">
                <a:latin typeface="Times New Roman" panose="02020603050405020304" pitchFamily="18" charset="0"/>
                <a:cs typeface="Times New Roman" panose="02020603050405020304" pitchFamily="18" charset="0"/>
              </a:rPr>
              <a:t> Machine Learning-Envisioned Intrusion Detection in Industry 5.0-Driven Healthcare Applications’, IEEE Transactions on Consumer Electronics, 2023.</a:t>
            </a:r>
          </a:p>
          <a:p>
            <a:pPr lvl="0" indent="-457200" algn="just" rtl="0">
              <a:lnSpc>
                <a:spcPct val="150000"/>
              </a:lnSpc>
              <a:spcBef>
                <a:spcPts val="0"/>
              </a:spcBef>
              <a:spcAft>
                <a:spcPts val="0"/>
              </a:spcAft>
              <a:buClr>
                <a:schemeClr val="dk1"/>
              </a:buClr>
              <a:buSzPct val="100000"/>
              <a:buFont typeface="+mj-lt"/>
              <a:buAutoNum type="arabicPeriod"/>
            </a:pPr>
            <a:r>
              <a:rPr lang="en-US" sz="1600" dirty="0">
                <a:latin typeface="Times New Roman" panose="02020603050405020304" pitchFamily="18" charset="0"/>
                <a:cs typeface="Times New Roman" panose="02020603050405020304" pitchFamily="18" charset="0"/>
              </a:rPr>
              <a:t> Smith, A. (2022). How AI is Transforming Recruitment: Benefits and Challenges. Journal of Human Resource Innovation, 15(3), 45–58.Discusses how AI-powered recruitment tools improve hiring efficiency and reduce bias</a:t>
            </a:r>
          </a:p>
          <a:p>
            <a:pPr lvl="0" indent="-457200" algn="just" rtl="0">
              <a:lnSpc>
                <a:spcPct val="150000"/>
              </a:lnSpc>
              <a:spcBef>
                <a:spcPts val="0"/>
              </a:spcBef>
              <a:spcAft>
                <a:spcPts val="0"/>
              </a:spcAft>
              <a:buClr>
                <a:schemeClr val="dk1"/>
              </a:buClr>
              <a:buSzPct val="100000"/>
              <a:buFont typeface="+mj-lt"/>
              <a:buAutoNum type="arabicPeriod"/>
            </a:pPr>
            <a:r>
              <a:rPr lang="en-US" sz="1600" dirty="0">
                <a:latin typeface="Times New Roman" panose="02020603050405020304" pitchFamily="18" charset="0"/>
                <a:cs typeface="Times New Roman" panose="02020603050405020304" pitchFamily="18" charset="0"/>
              </a:rPr>
              <a:t> Brown, K., &amp; Davis, M. (2021). Leveraging AI for Talent Acquisition: Case Studies and Best Practices. HR Technology Insights, 7(2), 30–40.Provides real-world case studies on AI-driven hiring solutions and their impact.</a:t>
            </a:r>
          </a:p>
          <a:p>
            <a:pPr lvl="0" indent="-457200" algn="just" rtl="0">
              <a:lnSpc>
                <a:spcPct val="150000"/>
              </a:lnSpc>
              <a:spcBef>
                <a:spcPts val="0"/>
              </a:spcBef>
              <a:spcAft>
                <a:spcPts val="0"/>
              </a:spcAft>
              <a:buClr>
                <a:schemeClr val="dk1"/>
              </a:buClr>
              <a:buSzPct val="100000"/>
              <a:buFont typeface="+mj-lt"/>
              <a:buAutoNum type="arabicPeriod"/>
            </a:pPr>
            <a:r>
              <a:rPr lang="en-US" sz="1600" dirty="0">
                <a:latin typeface="Times New Roman" panose="02020603050405020304" pitchFamily="18" charset="0"/>
                <a:cs typeface="Times New Roman" panose="02020603050405020304" pitchFamily="18" charset="0"/>
              </a:rPr>
              <a:t> Wang, T., &amp; Li, X. (2021). Natural Language Processing Techniques for Resume Analysis. AI &amp; Employment Journal, 14(2), 33–47.Investigates NER (Named Entity Recognition) and deep learning for resume parsing.</a:t>
            </a:r>
          </a:p>
          <a:p>
            <a:pPr lvl="0" indent="-457200" algn="just" rtl="0">
              <a:lnSpc>
                <a:spcPct val="150000"/>
              </a:lnSpc>
              <a:spcBef>
                <a:spcPts val="0"/>
              </a:spcBef>
              <a:spcAft>
                <a:spcPts val="0"/>
              </a:spcAft>
              <a:buClr>
                <a:schemeClr val="dk1"/>
              </a:buClr>
              <a:buSzPct val="100000"/>
              <a:buFont typeface="+mj-lt"/>
              <a:buAutoNum type="arabicPeriod"/>
            </a:pPr>
            <a:r>
              <a:rPr lang="en-US" sz="1600" dirty="0">
                <a:latin typeface="Times New Roman" panose="02020603050405020304" pitchFamily="18" charset="0"/>
                <a:cs typeface="Times New Roman" panose="02020603050405020304" pitchFamily="18" charset="0"/>
              </a:rPr>
              <a:t> Patel, S., &amp; Gupta, R. (2020). AI Applications in Human Resource Management. Computational HR Journal, 10(1), 20–35.Examines AI-driven HR automation for resume screening and candidate shortlisting.</a:t>
            </a:r>
          </a:p>
          <a:p>
            <a:pPr lvl="0" indent="-457200" algn="just" rtl="0">
              <a:lnSpc>
                <a:spcPct val="150000"/>
              </a:lnSpc>
              <a:spcBef>
                <a:spcPts val="0"/>
              </a:spcBef>
              <a:spcAft>
                <a:spcPts val="0"/>
              </a:spcAft>
              <a:buClr>
                <a:schemeClr val="dk1"/>
              </a:buClr>
              <a:buSzPct val="100000"/>
              <a:buFont typeface="+mj-lt"/>
              <a:buAutoNum type="arabicPeriod"/>
            </a:pPr>
            <a:r>
              <a:rPr lang="en-US" sz="1600" dirty="0">
                <a:latin typeface="Times New Roman" panose="02020603050405020304" pitchFamily="18" charset="0"/>
                <a:cs typeface="Times New Roman" panose="02020603050405020304" pitchFamily="18" charset="0"/>
              </a:rPr>
              <a:t> Sharma, R. (2020). Using TF-IDF and Cosine Similarity for Text Matching in Recruitment Systems. International Journal of Data Science and Applications, 9(4), 15–25.Explores how TF-IDF and Cosine Similarity improve resume-job description matching.</a:t>
            </a:r>
          </a:p>
          <a:p>
            <a:pPr lvl="0" indent="-457200" algn="just" rtl="0">
              <a:lnSpc>
                <a:spcPct val="150000"/>
              </a:lnSpc>
              <a:spcBef>
                <a:spcPts val="0"/>
              </a:spcBef>
              <a:spcAft>
                <a:spcPts val="0"/>
              </a:spcAft>
              <a:buClr>
                <a:schemeClr val="dk1"/>
              </a:buClr>
              <a:buSzPct val="100000"/>
              <a:buFont typeface="+mj-lt"/>
              <a:buAutoNum type="arabicPeriod"/>
            </a:pPr>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23421" y="0"/>
            <a:ext cx="10515600" cy="83261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References:</a:t>
            </a:r>
            <a:endParaRPr dirty="0">
              <a:solidFill>
                <a:srgbClr val="002060"/>
              </a:solidFill>
              <a:latin typeface="Times New Roman" panose="02020603050405020304" pitchFamily="18" charset="0"/>
              <a:cs typeface="Times New Roman" panose="02020603050405020304" pitchFamily="18" charset="0"/>
            </a:endParaRPr>
          </a:p>
        </p:txBody>
      </p:sp>
      <p:sp>
        <p:nvSpPr>
          <p:cNvPr id="223" name="Google Shape;223;p34"/>
          <p:cNvSpPr txBox="1">
            <a:spLocks noGrp="1"/>
          </p:cNvSpPr>
          <p:nvPr>
            <p:ph type="body" idx="1"/>
          </p:nvPr>
        </p:nvSpPr>
        <p:spPr>
          <a:xfrm>
            <a:off x="565693" y="725971"/>
            <a:ext cx="11440630" cy="5769097"/>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8. Kim, J., &amp; Roberts, M. (2019). Machine Learning Approaches for Recruitment Optimization. Journal of AI Research, 12(5), 67-82.Discusses machine learning models, including decision trees and deep learning, for resume ranking.</a:t>
            </a:r>
          </a:p>
          <a:p>
            <a:pPr marL="0" lvl="0" indent="0" algn="just" rtl="0">
              <a:lnSpc>
                <a:spcPct val="15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Jurafsky</a:t>
            </a:r>
            <a:r>
              <a:rPr lang="en-US" sz="1600" dirty="0">
                <a:latin typeface="Times New Roman" panose="02020603050405020304" pitchFamily="18" charset="0"/>
                <a:cs typeface="Times New Roman" panose="02020603050405020304" pitchFamily="18" charset="0"/>
              </a:rPr>
              <a:t>, D., &amp; Martin, J. H. (2019). Speech and Language Processing (3rd ed.). </a:t>
            </a:r>
            <a:r>
              <a:rPr lang="en-US" sz="1600" dirty="0" err="1">
                <a:latin typeface="Times New Roman" panose="02020603050405020304" pitchFamily="18" charset="0"/>
                <a:cs typeface="Times New Roman" panose="02020603050405020304" pitchFamily="18" charset="0"/>
              </a:rPr>
              <a:t>Pearson.Explains</a:t>
            </a:r>
            <a:r>
              <a:rPr lang="en-US" sz="1600" dirty="0">
                <a:latin typeface="Times New Roman" panose="02020603050405020304" pitchFamily="18" charset="0"/>
                <a:cs typeface="Times New Roman" panose="02020603050405020304" pitchFamily="18" charset="0"/>
              </a:rPr>
              <a:t> NLP techniques such as tokenization, lemmatization, and </a:t>
            </a:r>
            <a:r>
              <a:rPr lang="en-US" sz="1600" dirty="0" err="1">
                <a:latin typeface="Times New Roman" panose="02020603050405020304" pitchFamily="18" charset="0"/>
                <a:cs typeface="Times New Roman" panose="02020603050405020304" pitchFamily="18" charset="0"/>
              </a:rPr>
              <a:t>stopword</a:t>
            </a:r>
            <a:r>
              <a:rPr lang="en-US" sz="1600" dirty="0">
                <a:latin typeface="Times New Roman" panose="02020603050405020304" pitchFamily="18" charset="0"/>
                <a:cs typeface="Times New Roman" panose="02020603050405020304" pitchFamily="18" charset="0"/>
              </a:rPr>
              <a:t> removal used in resume analysis.</a:t>
            </a:r>
          </a:p>
          <a:p>
            <a:pPr marL="0" lvl="0" indent="0" algn="just" rtl="0">
              <a:lnSpc>
                <a:spcPct val="150000"/>
              </a:lnSpc>
              <a:spcBef>
                <a:spcPts val="0"/>
              </a:spcBef>
              <a:spcAft>
                <a:spcPts val="0"/>
              </a:spcAft>
              <a:buClr>
                <a:schemeClr val="dk1"/>
              </a:buClr>
              <a:buSzPct val="100000"/>
              <a:buNone/>
            </a:pPr>
            <a:r>
              <a:rPr lang="en-IN" sz="1600" dirty="0">
                <a:latin typeface="Times New Roman" panose="02020603050405020304" pitchFamily="18" charset="0"/>
                <a:cs typeface="Times New Roman" panose="02020603050405020304" pitchFamily="18" charset="0"/>
              </a:rPr>
              <a:t>10. M. Bhandarkar, "MapReduce programming with </a:t>
            </a:r>
            <a:r>
              <a:rPr lang="en-IN" sz="1600" dirty="0" err="1">
                <a:latin typeface="Times New Roman" panose="02020603050405020304" pitchFamily="18" charset="0"/>
                <a:cs typeface="Times New Roman" panose="02020603050405020304" pitchFamily="18" charset="0"/>
              </a:rPr>
              <a:t>apache</a:t>
            </a:r>
            <a:r>
              <a:rPr lang="en-IN" sz="1600" dirty="0">
                <a:latin typeface="Times New Roman" panose="02020603050405020304" pitchFamily="18" charset="0"/>
                <a:cs typeface="Times New Roman" panose="02020603050405020304" pitchFamily="18" charset="0"/>
              </a:rPr>
              <a:t> Hadoop," 2010 IEEE International Symposium on Parallel &amp; Distributed Processing (IPDPS), Atlanta, GA, USA, 2010, pp. 1-1.</a:t>
            </a:r>
            <a:endParaRPr lang="en-US" sz="16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11. Manning, C. D., Raghavan, P., &amp; Schütze, H. (2008). Introduction to Information Retrieval. Cambridge University </a:t>
            </a:r>
            <a:r>
              <a:rPr lang="en-US" sz="1600" dirty="0" err="1">
                <a:latin typeface="Times New Roman" panose="02020603050405020304" pitchFamily="18" charset="0"/>
                <a:cs typeface="Times New Roman" panose="02020603050405020304" pitchFamily="18" charset="0"/>
              </a:rPr>
              <a:t>Press.Covers</a:t>
            </a:r>
            <a:r>
              <a:rPr lang="en-US" sz="1600" dirty="0">
                <a:latin typeface="Times New Roman" panose="02020603050405020304" pitchFamily="18" charset="0"/>
                <a:cs typeface="Times New Roman" panose="02020603050405020304" pitchFamily="18" charset="0"/>
              </a:rPr>
              <a:t> information retrieval methods, including TF-IDF and Cosine Similarity, for text matching.</a:t>
            </a:r>
          </a:p>
          <a:p>
            <a:pPr marL="0" lvl="0" indent="0" algn="just" rtl="0">
              <a:lnSpc>
                <a:spcPct val="150000"/>
              </a:lnSpc>
              <a:spcBef>
                <a:spcPts val="0"/>
              </a:spcBef>
              <a:spcAft>
                <a:spcPts val="0"/>
              </a:spcAft>
              <a:buClr>
                <a:schemeClr val="dk1"/>
              </a:buClr>
              <a:buSzPct val="100000"/>
              <a:buNone/>
            </a:pPr>
            <a:r>
              <a:rPr lang="en-IN" sz="1600" dirty="0">
                <a:latin typeface="Times New Roman" panose="02020603050405020304" pitchFamily="18" charset="0"/>
                <a:cs typeface="Times New Roman" panose="02020603050405020304" pitchFamily="18" charset="0"/>
              </a:rPr>
              <a:t>12. K. Chowdhary and K. R. Chowdhary, ‘Natural language processing’, Fundamentals of artificial intelligence, pp. 603–649, 2020.</a:t>
            </a:r>
          </a:p>
          <a:p>
            <a:pPr marL="0" lvl="0" indent="0" algn="just" rtl="0">
              <a:lnSpc>
                <a:spcPct val="150000"/>
              </a:lnSpc>
              <a:spcBef>
                <a:spcPts val="0"/>
              </a:spcBef>
              <a:spcAft>
                <a:spcPts val="0"/>
              </a:spcAft>
              <a:buClr>
                <a:schemeClr val="dk1"/>
              </a:buClr>
              <a:buSzPct val="100000"/>
              <a:buNone/>
            </a:pPr>
            <a:r>
              <a:rPr lang="en-IN" sz="1600" dirty="0">
                <a:latin typeface="Times New Roman" panose="02020603050405020304" pitchFamily="18" charset="0"/>
                <a:cs typeface="Times New Roman" panose="02020603050405020304" pitchFamily="18" charset="0"/>
              </a:rPr>
              <a:t> 13. J. Dean and S. Ghemawat, “MapReduce: Simplified Data Processing on Large Clusters,” 2004. Available: https://static.googleusercontent.com/media/research.google.com/en//a </a:t>
            </a:r>
            <a:r>
              <a:rPr lang="en-IN" sz="1600" dirty="0" err="1">
                <a:latin typeface="Times New Roman" panose="02020603050405020304" pitchFamily="18" charset="0"/>
                <a:cs typeface="Times New Roman" panose="02020603050405020304" pitchFamily="18" charset="0"/>
              </a:rPr>
              <a:t>rchive</a:t>
            </a:r>
            <a:r>
              <a:rPr lang="en-IN" sz="1600" dirty="0">
                <a:latin typeface="Times New Roman" panose="02020603050405020304" pitchFamily="18" charset="0"/>
                <a:cs typeface="Times New Roman" panose="02020603050405020304" pitchFamily="18" charset="0"/>
              </a:rPr>
              <a:t>/mapreduce-osdi04.pdf </a:t>
            </a:r>
            <a:endParaRPr lang="en-US" sz="16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14. </a:t>
            </a:r>
            <a:r>
              <a:rPr lang="en-US" sz="1600" dirty="0" err="1">
                <a:latin typeface="Times New Roman" panose="02020603050405020304" pitchFamily="18" charset="0"/>
                <a:cs typeface="Times New Roman" panose="02020603050405020304" pitchFamily="18" charset="0"/>
              </a:rPr>
              <a:t>spaCy</a:t>
            </a:r>
            <a:r>
              <a:rPr lang="en-US" sz="1600" dirty="0">
                <a:latin typeface="Times New Roman" panose="02020603050405020304" pitchFamily="18" charset="0"/>
                <a:cs typeface="Times New Roman" panose="02020603050405020304" pitchFamily="18" charset="0"/>
              </a:rPr>
              <a:t> Documentation (n.d.). Industrial-Strength Natural Language Processing in Python. Retrieved from https://spacy.io.Covers text preprocessing techniques used for cleaning resumes and extracting important terms.</a:t>
            </a:r>
          </a:p>
          <a:p>
            <a:pPr marL="0" lvl="0" indent="0" algn="just" rtl="0">
              <a:lnSpc>
                <a:spcPct val="150000"/>
              </a:lnSpc>
              <a:spcBef>
                <a:spcPts val="0"/>
              </a:spcBef>
              <a:spcAft>
                <a:spcPts val="0"/>
              </a:spcAft>
              <a:buClr>
                <a:schemeClr val="dk1"/>
              </a:buClr>
              <a:buSzPct val="100000"/>
              <a:buNone/>
            </a:pPr>
            <a:r>
              <a:rPr lang="en-US" sz="1600" dirty="0">
                <a:latin typeface="Times New Roman" panose="02020603050405020304" pitchFamily="18" charset="0"/>
                <a:cs typeface="Times New Roman" panose="02020603050405020304" pitchFamily="18" charset="0"/>
              </a:rPr>
              <a:t>15. Indeed.com (n.d.). Recruitment Challenges and How Technology is Solving Them. Retrieved from https://www.indeed.com.</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792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C55B-F7A1-E9B5-8EFF-0E8D22C8B5F2}"/>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Conference Certificates: </a:t>
            </a:r>
            <a:endParaRPr lang="en-IN" dirty="0"/>
          </a:p>
        </p:txBody>
      </p:sp>
      <p:pic>
        <p:nvPicPr>
          <p:cNvPr id="4" name="Picture 3">
            <a:extLst>
              <a:ext uri="{FF2B5EF4-FFF2-40B4-BE49-F238E27FC236}">
                <a16:creationId xmlns:a16="http://schemas.microsoft.com/office/drawing/2014/main" id="{D37DA1C6-D214-FBFD-9599-F470627A46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2395"/>
            <a:ext cx="5951220" cy="2046605"/>
          </a:xfrm>
          <a:prstGeom prst="rect">
            <a:avLst/>
          </a:prstGeom>
        </p:spPr>
      </p:pic>
      <p:pic>
        <p:nvPicPr>
          <p:cNvPr id="5" name="Picture 4">
            <a:extLst>
              <a:ext uri="{FF2B5EF4-FFF2-40B4-BE49-F238E27FC236}">
                <a16:creationId xmlns:a16="http://schemas.microsoft.com/office/drawing/2014/main" id="{FDD54B4E-5E6D-B8B9-90D0-90BBFDDF8E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229" y="2697480"/>
            <a:ext cx="5882640" cy="4160520"/>
          </a:xfrm>
          <a:prstGeom prst="rect">
            <a:avLst/>
          </a:prstGeom>
        </p:spPr>
      </p:pic>
    </p:spTree>
    <p:extLst>
      <p:ext uri="{BB962C8B-B14F-4D97-AF65-F5344CB8AC3E}">
        <p14:creationId xmlns:p14="http://schemas.microsoft.com/office/powerpoint/2010/main" val="339796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1B12-F357-575B-A7B8-0F0951C48526}"/>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Conference Certificates: </a:t>
            </a:r>
            <a:endParaRPr lang="en-IN" dirty="0"/>
          </a:p>
        </p:txBody>
      </p:sp>
      <p:pic>
        <p:nvPicPr>
          <p:cNvPr id="4" name="Picture 3">
            <a:extLst>
              <a:ext uri="{FF2B5EF4-FFF2-40B4-BE49-F238E27FC236}">
                <a16:creationId xmlns:a16="http://schemas.microsoft.com/office/drawing/2014/main" id="{3201F9DA-67F7-DBAF-B608-273CD87B7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47978"/>
            <a:ext cx="5806440" cy="4015740"/>
          </a:xfrm>
          <a:prstGeom prst="rect">
            <a:avLst/>
          </a:prstGeom>
        </p:spPr>
      </p:pic>
      <p:pic>
        <p:nvPicPr>
          <p:cNvPr id="5" name="Picture 4">
            <a:extLst>
              <a:ext uri="{FF2B5EF4-FFF2-40B4-BE49-F238E27FC236}">
                <a16:creationId xmlns:a16="http://schemas.microsoft.com/office/drawing/2014/main" id="{57A045CD-0E00-5037-9FF5-40603FFF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5560" y="2842260"/>
            <a:ext cx="5806440" cy="4015740"/>
          </a:xfrm>
          <a:prstGeom prst="rect">
            <a:avLst/>
          </a:prstGeom>
        </p:spPr>
      </p:pic>
    </p:spTree>
    <p:extLst>
      <p:ext uri="{BB962C8B-B14F-4D97-AF65-F5344CB8AC3E}">
        <p14:creationId xmlns:p14="http://schemas.microsoft.com/office/powerpoint/2010/main" val="26998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5AF2-5D8C-7C8D-C250-CE6FB14BA70B}"/>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Introduction :</a:t>
            </a:r>
            <a:endParaRPr lang="en-IN" dirty="0"/>
          </a:p>
        </p:txBody>
      </p:sp>
      <p:sp>
        <p:nvSpPr>
          <p:cNvPr id="3" name="Text Placeholder 2">
            <a:extLst>
              <a:ext uri="{FF2B5EF4-FFF2-40B4-BE49-F238E27FC236}">
                <a16:creationId xmlns:a16="http://schemas.microsoft.com/office/drawing/2014/main" id="{DB0D0630-9070-6474-8534-8DC82C836246}"/>
              </a:ext>
            </a:extLst>
          </p:cNvPr>
          <p:cNvSpPr>
            <a:spLocks noGrp="1"/>
          </p:cNvSpPr>
          <p:nvPr>
            <p:ph type="body" idx="1"/>
          </p:nvPr>
        </p:nvSpPr>
        <p:spPr>
          <a:xfrm>
            <a:off x="838200" y="1395857"/>
            <a:ext cx="10515600" cy="4351338"/>
          </a:xfrm>
        </p:spPr>
        <p:txBody>
          <a:bodyPr>
            <a:normAutofit lnSpcReduction="10000"/>
          </a:bodyPr>
          <a:lstStyle/>
          <a:p>
            <a:pPr marL="114300" indent="0" algn="just">
              <a:lnSpc>
                <a:spcPct val="150000"/>
              </a:lnSpc>
              <a:buNone/>
            </a:pPr>
            <a:r>
              <a:rPr lang="en-IN" sz="2400" dirty="0">
                <a:effectLst/>
                <a:latin typeface="Times New Roman" panose="02020603050405020304" pitchFamily="18" charset="0"/>
                <a:ea typeface="Times New Roman" panose="02020603050405020304" pitchFamily="18" charset="0"/>
              </a:rPr>
              <a:t>The AI Resume Analyzer is a transformative tool designed to revolutionize the recruitment process by automating the tedious task of comparing resumes with job descriptions. By leveraging advanced algorithms and Natural Language Processing (NLP) techniques, it empowers recruiters to identify suitable candidates quickly and efficiently while minimizing effort and eliminating bias. In today’s competitive hiring landscape, where organizations receive hundreds, sometimes thousands, of applications for a single role, this tool proves invaluable for ensuring accurate, unbiased, and streamlined hiring decisions.</a:t>
            </a:r>
            <a:endParaRPr lang="en-IN" sz="2400" dirty="0"/>
          </a:p>
        </p:txBody>
      </p:sp>
    </p:spTree>
    <p:extLst>
      <p:ext uri="{BB962C8B-B14F-4D97-AF65-F5344CB8AC3E}">
        <p14:creationId xmlns:p14="http://schemas.microsoft.com/office/powerpoint/2010/main" val="583097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21B2-4DEB-D2A5-C7C1-B1C6892F484D}"/>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Conference Certificates: </a:t>
            </a:r>
            <a:endParaRPr lang="en-IN" dirty="0"/>
          </a:p>
        </p:txBody>
      </p:sp>
      <p:pic>
        <p:nvPicPr>
          <p:cNvPr id="4" name="Picture 3">
            <a:extLst>
              <a:ext uri="{FF2B5EF4-FFF2-40B4-BE49-F238E27FC236}">
                <a16:creationId xmlns:a16="http://schemas.microsoft.com/office/drawing/2014/main" id="{EE7E090A-30AE-F456-7FE7-4F1F9D2D35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03020"/>
            <a:ext cx="5661660" cy="3794760"/>
          </a:xfrm>
          <a:prstGeom prst="rect">
            <a:avLst/>
          </a:prstGeom>
        </p:spPr>
      </p:pic>
      <p:pic>
        <p:nvPicPr>
          <p:cNvPr id="5" name="Picture 4">
            <a:extLst>
              <a:ext uri="{FF2B5EF4-FFF2-40B4-BE49-F238E27FC236}">
                <a16:creationId xmlns:a16="http://schemas.microsoft.com/office/drawing/2014/main" id="{F703B632-2E56-38C9-4A13-8333EDD92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2720" y="2788920"/>
            <a:ext cx="5669280" cy="4069080"/>
          </a:xfrm>
          <a:prstGeom prst="rect">
            <a:avLst/>
          </a:prstGeom>
        </p:spPr>
      </p:pic>
    </p:spTree>
    <p:extLst>
      <p:ext uri="{BB962C8B-B14F-4D97-AF65-F5344CB8AC3E}">
        <p14:creationId xmlns:p14="http://schemas.microsoft.com/office/powerpoint/2010/main" val="2401623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gradFill>
        <a:effectLst/>
      </p:bgPr>
    </p:bg>
    <p:spTree>
      <p:nvGrpSpPr>
        <p:cNvPr id="1" name=""/>
        <p:cNvGrpSpPr/>
        <p:nvPr/>
      </p:nvGrpSpPr>
      <p:grpSpPr>
        <a:xfrm>
          <a:off x="0" y="0"/>
          <a:ext cx="0" cy="0"/>
          <a:chOff x="0" y="0"/>
          <a:chExt cx="0" cy="0"/>
        </a:xfrm>
      </p:grpSpPr>
      <p:pic>
        <p:nvPicPr>
          <p:cNvPr id="1028" name="Picture 4" descr="Thank You Images – Browse 1,704,140 Stock Photos, Vectors, and Video |  Adobe Stock">
            <a:extLst>
              <a:ext uri="{FF2B5EF4-FFF2-40B4-BE49-F238E27FC236}">
                <a16:creationId xmlns:a16="http://schemas.microsoft.com/office/drawing/2014/main" id="{CAAEA8FC-6C1D-4225-B65A-0F75CD6B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44" y="187358"/>
            <a:ext cx="42862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y Questions&quot; Images – Browse 453 Stock Photos, Vectors, and Video | Adobe  Stock">
            <a:extLst>
              <a:ext uri="{FF2B5EF4-FFF2-40B4-BE49-F238E27FC236}">
                <a16:creationId xmlns:a16="http://schemas.microsoft.com/office/drawing/2014/main" id="{4225FB34-3E5E-45D8-B614-E1A09E522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549" y="3071959"/>
            <a:ext cx="548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13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348006" y="0"/>
            <a:ext cx="10515600" cy="729579"/>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Objective:</a:t>
            </a:r>
            <a:endParaRPr dirty="0">
              <a:solidFill>
                <a:srgbClr val="002060"/>
              </a:solidFill>
              <a:latin typeface="Times New Roman" panose="02020603050405020304" pitchFamily="18" charset="0"/>
              <a:cs typeface="Times New Roman" panose="02020603050405020304" pitchFamily="18" charset="0"/>
            </a:endParaRPr>
          </a:p>
        </p:txBody>
      </p:sp>
      <p:sp>
        <p:nvSpPr>
          <p:cNvPr id="101" name="Google Shape;101;p14"/>
          <p:cNvSpPr txBox="1">
            <a:spLocks noGrp="1"/>
          </p:cNvSpPr>
          <p:nvPr>
            <p:ph type="body" idx="1"/>
          </p:nvPr>
        </p:nvSpPr>
        <p:spPr>
          <a:xfrm>
            <a:off x="953954" y="829259"/>
            <a:ext cx="10783800" cy="53697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800"/>
              <a:buNone/>
            </a:pPr>
            <a:r>
              <a:rPr lang="en-US" sz="2400" dirty="0">
                <a:latin typeface="Times New Roman" panose="02020603050405020304" pitchFamily="18" charset="0"/>
                <a:cs typeface="Times New Roman" panose="02020603050405020304" pitchFamily="18" charset="0"/>
              </a:rPr>
              <a:t>Here is to develop an AI-powered Resume Analyzer that automates and enhances recruitment by efficiently comparing resumes with job descriptions using Natural Language Processing (NLP) techniques like TF-IDF and Cosine Similarity. The system aims to streamline hiring by reducing manual effort, improving accuracy, identifying skill gaps, minimizing bias, and providing recruiters with data-driven insights for better decision-making. By supporting multiple resume formats and leveraging cloud-based deployment, the tool ensures scalability, accessibility, and efficiency, ultimately transforming talent acquisition into a faster, fairer, and more precise process.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282018" y="0"/>
            <a:ext cx="10515600" cy="897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Literature survey:</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107" name="Google Shape;107;p15"/>
          <p:cNvGraphicFramePr/>
          <p:nvPr>
            <p:extLst>
              <p:ext uri="{D42A27DB-BD31-4B8C-83A1-F6EECF244321}">
                <p14:modId xmlns:p14="http://schemas.microsoft.com/office/powerpoint/2010/main" val="366964485"/>
              </p:ext>
            </p:extLst>
          </p:nvPr>
        </p:nvGraphicFramePr>
        <p:xfrm>
          <a:off x="357433" y="897005"/>
          <a:ext cx="11151300" cy="5189237"/>
        </p:xfrm>
        <a:graphic>
          <a:graphicData uri="http://schemas.openxmlformats.org/drawingml/2006/table">
            <a:tbl>
              <a:tblPr firstRow="1" bandRow="1">
                <a:noFill/>
                <a:tableStyleId>{3B9099A6-ECD4-42AC-AA52-2FF95DD7AFA9}</a:tableStyleId>
              </a:tblPr>
              <a:tblGrid>
                <a:gridCol w="834400">
                  <a:extLst>
                    <a:ext uri="{9D8B030D-6E8A-4147-A177-3AD203B41FA5}">
                      <a16:colId xmlns:a16="http://schemas.microsoft.com/office/drawing/2014/main" val="20000"/>
                    </a:ext>
                  </a:extLst>
                </a:gridCol>
                <a:gridCol w="3295326">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5192774">
                  <a:extLst>
                    <a:ext uri="{9D8B030D-6E8A-4147-A177-3AD203B41FA5}">
                      <a16:colId xmlns:a16="http://schemas.microsoft.com/office/drawing/2014/main" val="20003"/>
                    </a:ext>
                  </a:extLst>
                </a:gridCol>
              </a:tblGrid>
              <a:tr h="52801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S.NO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TITLE</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AUTHOR</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CONTENT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extLst>
                  <a:ext uri="{0D108BD9-81ED-4DB2-BD59-A6C34878D82A}">
                    <a16:rowId xmlns:a16="http://schemas.microsoft.com/office/drawing/2014/main" val="10000"/>
                  </a:ext>
                </a:extLst>
              </a:tr>
              <a:tr h="2530512">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1</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How AI is Transforming Recruitment: Benefits and Challenges</a:t>
                      </a:r>
                      <a:endParaRPr lang="en-US"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Smith, A(2022)</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Smith discusses the widespread impact of AI adoption in recruitment workflows. The paper explores how tools such as resume analyzers improve efficiency and reduce human bias, but also acknowledges challenges like overfitting to biased data and model interpretability.</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1"/>
                  </a:ext>
                </a:extLst>
              </a:tr>
              <a:tr h="205876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2</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Generative AI for HR</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Clarke(2021)</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Clarke investigates the role of generative AI models—such as GPT—in revolutionizing HR practices. </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48006" y="0"/>
            <a:ext cx="10515600" cy="897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Literature survey:</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Google Shape;107;p15">
            <a:extLst>
              <a:ext uri="{FF2B5EF4-FFF2-40B4-BE49-F238E27FC236}">
                <a16:creationId xmlns:a16="http://schemas.microsoft.com/office/drawing/2014/main" id="{6671729F-50E4-4D79-BA52-08C841D2C188}"/>
              </a:ext>
            </a:extLst>
          </p:cNvPr>
          <p:cNvGraphicFramePr/>
          <p:nvPr>
            <p:extLst>
              <p:ext uri="{D42A27DB-BD31-4B8C-83A1-F6EECF244321}">
                <p14:modId xmlns:p14="http://schemas.microsoft.com/office/powerpoint/2010/main" val="321466466"/>
              </p:ext>
            </p:extLst>
          </p:nvPr>
        </p:nvGraphicFramePr>
        <p:xfrm>
          <a:off x="348006" y="1087005"/>
          <a:ext cx="11151300" cy="4636344"/>
        </p:xfrm>
        <a:graphic>
          <a:graphicData uri="http://schemas.openxmlformats.org/drawingml/2006/table">
            <a:tbl>
              <a:tblPr firstRow="1" bandRow="1">
                <a:noFill/>
                <a:tableStyleId>{3B9099A6-ECD4-42AC-AA52-2FF95DD7AFA9}</a:tableStyleId>
              </a:tblPr>
              <a:tblGrid>
                <a:gridCol w="834400">
                  <a:extLst>
                    <a:ext uri="{9D8B030D-6E8A-4147-A177-3AD203B41FA5}">
                      <a16:colId xmlns:a16="http://schemas.microsoft.com/office/drawing/2014/main" val="20000"/>
                    </a:ext>
                  </a:extLst>
                </a:gridCol>
                <a:gridCol w="3417874">
                  <a:extLst>
                    <a:ext uri="{9D8B030D-6E8A-4147-A177-3AD203B41FA5}">
                      <a16:colId xmlns:a16="http://schemas.microsoft.com/office/drawing/2014/main" val="20001"/>
                    </a:ext>
                  </a:extLst>
                </a:gridCol>
                <a:gridCol w="2309567">
                  <a:extLst>
                    <a:ext uri="{9D8B030D-6E8A-4147-A177-3AD203B41FA5}">
                      <a16:colId xmlns:a16="http://schemas.microsoft.com/office/drawing/2014/main" val="20002"/>
                    </a:ext>
                  </a:extLst>
                </a:gridCol>
                <a:gridCol w="4589459">
                  <a:extLst>
                    <a:ext uri="{9D8B030D-6E8A-4147-A177-3AD203B41FA5}">
                      <a16:colId xmlns:a16="http://schemas.microsoft.com/office/drawing/2014/main" val="20003"/>
                    </a:ext>
                  </a:extLst>
                </a:gridCol>
              </a:tblGrid>
              <a:tr h="44013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S.NO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TITLE</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AUTHOR</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CONTENT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extLst>
                  <a:ext uri="{0D108BD9-81ED-4DB2-BD59-A6C34878D82A}">
                    <a16:rowId xmlns:a16="http://schemas.microsoft.com/office/drawing/2014/main" val="10000"/>
                  </a:ext>
                </a:extLst>
              </a:tr>
              <a:tr h="19882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3</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NLP for Resume-Job Matching</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Pts val="1800"/>
                        <a:buFont typeface="Arial"/>
                        <a:buNone/>
                        <a:tabLst/>
                        <a:defRPr/>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Kim et al. (2021)</a:t>
                      </a:r>
                      <a:endPar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marL="0" marR="0" lvl="0" indent="0" algn="l" rtl="0">
                        <a:lnSpc>
                          <a:spcPct val="150000"/>
                        </a:lnSpc>
                        <a:spcBef>
                          <a:spcPts val="0"/>
                        </a:spcBef>
                        <a:spcAft>
                          <a:spcPts val="0"/>
                        </a:spcAft>
                        <a:buClr>
                          <a:srgbClr val="000000"/>
                        </a:buClr>
                        <a:buSzPts val="1800"/>
                        <a:buFont typeface="Arial"/>
                        <a:buNone/>
                      </a:pP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Kim et al. leverage transformer models (like BERT) to perform contextual similarity matching between resumes and job descriptions.</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1"/>
                  </a:ext>
                </a:extLst>
              </a:tr>
              <a:tr h="178252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4</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Leveraging AI for Talent Acquisition: Case Studies and Best Practices</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Brown, K., &amp; Davis, M</a:t>
                      </a:r>
                      <a:r>
                        <a:rPr lang="en-US" sz="1400" b="1"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(2021)</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Through case studies from Fortune 500 companies, this paper illustrates how AI-based tools—including resume analyzers, chatbot screeners, and automated ranking engines—are </a:t>
                      </a:r>
                      <a:r>
                        <a:rPr lang="en-US"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revolutionising</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hiring.</a:t>
                      </a:r>
                      <a:r>
                        <a:rPr lang="en-US" sz="1800"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348006" y="0"/>
            <a:ext cx="10515600" cy="897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Literature survey:</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Google Shape;107;p15">
            <a:extLst>
              <a:ext uri="{FF2B5EF4-FFF2-40B4-BE49-F238E27FC236}">
                <a16:creationId xmlns:a16="http://schemas.microsoft.com/office/drawing/2014/main" id="{908F62C4-FDF1-4DA2-A3E0-B9E6ED8D476E}"/>
              </a:ext>
            </a:extLst>
          </p:cNvPr>
          <p:cNvGraphicFramePr/>
          <p:nvPr>
            <p:extLst>
              <p:ext uri="{D42A27DB-BD31-4B8C-83A1-F6EECF244321}">
                <p14:modId xmlns:p14="http://schemas.microsoft.com/office/powerpoint/2010/main" val="2019702761"/>
              </p:ext>
            </p:extLst>
          </p:nvPr>
        </p:nvGraphicFramePr>
        <p:xfrm>
          <a:off x="348006" y="1087005"/>
          <a:ext cx="11151300" cy="4842149"/>
        </p:xfrm>
        <a:graphic>
          <a:graphicData uri="http://schemas.openxmlformats.org/drawingml/2006/table">
            <a:tbl>
              <a:tblPr firstRow="1" bandRow="1">
                <a:noFill/>
                <a:tableStyleId>{3B9099A6-ECD4-42AC-AA52-2FF95DD7AFA9}</a:tableStyleId>
              </a:tblPr>
              <a:tblGrid>
                <a:gridCol w="834400">
                  <a:extLst>
                    <a:ext uri="{9D8B030D-6E8A-4147-A177-3AD203B41FA5}">
                      <a16:colId xmlns:a16="http://schemas.microsoft.com/office/drawing/2014/main" val="20000"/>
                    </a:ext>
                  </a:extLst>
                </a:gridCol>
                <a:gridCol w="3493289">
                  <a:extLst>
                    <a:ext uri="{9D8B030D-6E8A-4147-A177-3AD203B41FA5}">
                      <a16:colId xmlns:a16="http://schemas.microsoft.com/office/drawing/2014/main" val="20001"/>
                    </a:ext>
                  </a:extLst>
                </a:gridCol>
                <a:gridCol w="2036190">
                  <a:extLst>
                    <a:ext uri="{9D8B030D-6E8A-4147-A177-3AD203B41FA5}">
                      <a16:colId xmlns:a16="http://schemas.microsoft.com/office/drawing/2014/main" val="20002"/>
                    </a:ext>
                  </a:extLst>
                </a:gridCol>
                <a:gridCol w="4787421">
                  <a:extLst>
                    <a:ext uri="{9D8B030D-6E8A-4147-A177-3AD203B41FA5}">
                      <a16:colId xmlns:a16="http://schemas.microsoft.com/office/drawing/2014/main" val="20003"/>
                    </a:ext>
                  </a:extLst>
                </a:gridCol>
              </a:tblGrid>
              <a:tr h="44013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S.NO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TITLE</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AUTHOR</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CONTENT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extLst>
                  <a:ext uri="{0D108BD9-81ED-4DB2-BD59-A6C34878D82A}">
                    <a16:rowId xmlns:a16="http://schemas.microsoft.com/office/drawing/2014/main" val="10000"/>
                  </a:ext>
                </a:extLst>
              </a:tr>
              <a:tr h="19882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5</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Speech and Language Processing</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algn="just">
                        <a:lnSpc>
                          <a:spcPct val="150000"/>
                        </a:lnSpc>
                      </a:pPr>
                      <a:r>
                        <a:rPr lang="en-US"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Jurafsky</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D., &amp; Martin, J. H.</a:t>
                      </a:r>
                      <a:endPar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algn="just">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(2019)</a:t>
                      </a:r>
                      <a:endPar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This textbook provides foundational concepts in NLP that are highly relevant to AI resume analyzers. </a:t>
                      </a:r>
                      <a:r>
                        <a:rPr lang="en-US" sz="18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Jurafsky</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and Martin explain algorithms like TF-IDF and Cosine Similarity, which are core to text similarity scoring between job descriptions and candidate profiles. </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1"/>
                  </a:ext>
                </a:extLst>
              </a:tr>
              <a:tr h="178252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6</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algn="just">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Using TF-IDF and Cosine Similarity for Text Matching in Recruitment Systems</a:t>
                      </a:r>
                      <a:endPar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txBody>
                  <a:tcPr marL="91425" marR="91425" marT="91425" marB="91425" anchor="ctr">
                    <a:solidFill>
                      <a:srgbClr val="F3F3F3"/>
                    </a:solidFill>
                  </a:tcPr>
                </a:tc>
                <a:tc>
                  <a:txBody>
                    <a:bodyPr/>
                    <a:lstStyle/>
                    <a:p>
                      <a:pPr algn="just">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Sharma, R.</a:t>
                      </a:r>
                      <a:endPar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endParaRPr>
                    </a:p>
                    <a:p>
                      <a:pPr algn="just">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(2020</a:t>
                      </a:r>
                      <a:r>
                        <a:rPr lang="en-IN" sz="1800" b="0" dirty="0">
                          <a:latin typeface="Times New Roman" panose="02020603050405020304" pitchFamily="18" charset="0"/>
                          <a:cs typeface="Times New Roman" panose="02020603050405020304" pitchFamily="18" charset="0"/>
                        </a:rPr>
                        <a:t>) </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Sharma provides an applied study on using TF-IDF and Cosine Similarity to score resumes against job descriptions</a:t>
                      </a:r>
                      <a:r>
                        <a:rPr lang="en-US" sz="14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72592" y="0"/>
            <a:ext cx="10515600" cy="897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Literature survey:</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Google Shape;107;p15">
            <a:extLst>
              <a:ext uri="{FF2B5EF4-FFF2-40B4-BE49-F238E27FC236}">
                <a16:creationId xmlns:a16="http://schemas.microsoft.com/office/drawing/2014/main" id="{6A8117CD-A318-48DA-8172-CF241FE320FF}"/>
              </a:ext>
            </a:extLst>
          </p:cNvPr>
          <p:cNvGraphicFramePr/>
          <p:nvPr>
            <p:extLst>
              <p:ext uri="{D42A27DB-BD31-4B8C-83A1-F6EECF244321}">
                <p14:modId xmlns:p14="http://schemas.microsoft.com/office/powerpoint/2010/main" val="1884960470"/>
              </p:ext>
            </p:extLst>
          </p:nvPr>
        </p:nvGraphicFramePr>
        <p:xfrm>
          <a:off x="348006" y="1087005"/>
          <a:ext cx="11151300" cy="4227895"/>
        </p:xfrm>
        <a:graphic>
          <a:graphicData uri="http://schemas.openxmlformats.org/drawingml/2006/table">
            <a:tbl>
              <a:tblPr firstRow="1" bandRow="1">
                <a:noFill/>
                <a:tableStyleId>{3B9099A6-ECD4-42AC-AA52-2FF95DD7AFA9}</a:tableStyleId>
              </a:tblPr>
              <a:tblGrid>
                <a:gridCol w="834400">
                  <a:extLst>
                    <a:ext uri="{9D8B030D-6E8A-4147-A177-3AD203B41FA5}">
                      <a16:colId xmlns:a16="http://schemas.microsoft.com/office/drawing/2014/main" val="20000"/>
                    </a:ext>
                  </a:extLst>
                </a:gridCol>
                <a:gridCol w="3380167">
                  <a:extLst>
                    <a:ext uri="{9D8B030D-6E8A-4147-A177-3AD203B41FA5}">
                      <a16:colId xmlns:a16="http://schemas.microsoft.com/office/drawing/2014/main" val="20001"/>
                    </a:ext>
                  </a:extLst>
                </a:gridCol>
                <a:gridCol w="2677213">
                  <a:extLst>
                    <a:ext uri="{9D8B030D-6E8A-4147-A177-3AD203B41FA5}">
                      <a16:colId xmlns:a16="http://schemas.microsoft.com/office/drawing/2014/main" val="20002"/>
                    </a:ext>
                  </a:extLst>
                </a:gridCol>
                <a:gridCol w="4259520">
                  <a:extLst>
                    <a:ext uri="{9D8B030D-6E8A-4147-A177-3AD203B41FA5}">
                      <a16:colId xmlns:a16="http://schemas.microsoft.com/office/drawing/2014/main" val="20003"/>
                    </a:ext>
                  </a:extLst>
                </a:gridCol>
              </a:tblGrid>
              <a:tr h="44013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S.NO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TITLE</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AUTHOR</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CONTENT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extLst>
                  <a:ext uri="{0D108BD9-81ED-4DB2-BD59-A6C34878D82A}">
                    <a16:rowId xmlns:a16="http://schemas.microsoft.com/office/drawing/2014/main" val="10000"/>
                  </a:ext>
                </a:extLst>
              </a:tr>
              <a:tr h="1988200">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7</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AI in Recruitment</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algn="l">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Smith et al.</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(2020</a:t>
                      </a:r>
                      <a:r>
                        <a:rPr lang="en-US" sz="1800" b="0" u="none" strike="noStrike" cap="none" dirty="0">
                          <a:latin typeface="Times New Roman" panose="02020603050405020304" pitchFamily="18" charset="0"/>
                          <a:cs typeface="Times New Roman" panose="02020603050405020304" pitchFamily="18" charset="0"/>
                        </a:rPr>
                        <a:t>)</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Smith et al. provide an extensive review of how Artificial Intelligence, especially Natural Language Processing (NLP), is reshaping recruitment workflows.</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1"/>
                  </a:ext>
                </a:extLst>
              </a:tr>
              <a:tr h="1782525">
                <a:tc>
                  <a:txBody>
                    <a:bodyPr/>
                    <a:lstStyle/>
                    <a:p>
                      <a:pPr marL="0" marR="0" lvl="0" indent="0" algn="ctr"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8</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Introduction to Information Retrieval</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algn="l">
                        <a:lnSpc>
                          <a:spcPct val="150000"/>
                        </a:lnSpc>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Manning, C. D., Raghavan, P., &amp; Schütze, H.</a:t>
                      </a: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(2008)</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A classic in the field, this work introduces the theoretical principles behind information retrieval and text mining.</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48006" y="110601"/>
            <a:ext cx="10515600" cy="897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dirty="0">
                <a:solidFill>
                  <a:srgbClr val="002060"/>
                </a:solidFill>
                <a:latin typeface="Times New Roman" panose="02020603050405020304" pitchFamily="18" charset="0"/>
                <a:cs typeface="Times New Roman" panose="02020603050405020304" pitchFamily="18" charset="0"/>
              </a:rPr>
              <a:t>Literature survey:</a:t>
            </a:r>
            <a:endParaRPr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Google Shape;107;p15">
            <a:extLst>
              <a:ext uri="{FF2B5EF4-FFF2-40B4-BE49-F238E27FC236}">
                <a16:creationId xmlns:a16="http://schemas.microsoft.com/office/drawing/2014/main" id="{1BD4766A-EB1C-4C72-BD4A-B2F7DB3DDA13}"/>
              </a:ext>
            </a:extLst>
          </p:cNvPr>
          <p:cNvGraphicFramePr/>
          <p:nvPr>
            <p:extLst>
              <p:ext uri="{D42A27DB-BD31-4B8C-83A1-F6EECF244321}">
                <p14:modId xmlns:p14="http://schemas.microsoft.com/office/powerpoint/2010/main" val="3488149406"/>
              </p:ext>
            </p:extLst>
          </p:nvPr>
        </p:nvGraphicFramePr>
        <p:xfrm>
          <a:off x="348006" y="1087005"/>
          <a:ext cx="11151300" cy="4227895"/>
        </p:xfrm>
        <a:graphic>
          <a:graphicData uri="http://schemas.openxmlformats.org/drawingml/2006/table">
            <a:tbl>
              <a:tblPr firstRow="1" bandRow="1">
                <a:noFill/>
                <a:tableStyleId>{3B9099A6-ECD4-42AC-AA52-2FF95DD7AFA9}</a:tableStyleId>
              </a:tblPr>
              <a:tblGrid>
                <a:gridCol w="834400">
                  <a:extLst>
                    <a:ext uri="{9D8B030D-6E8A-4147-A177-3AD203B41FA5}">
                      <a16:colId xmlns:a16="http://schemas.microsoft.com/office/drawing/2014/main" val="20000"/>
                    </a:ext>
                  </a:extLst>
                </a:gridCol>
                <a:gridCol w="3474435">
                  <a:extLst>
                    <a:ext uri="{9D8B030D-6E8A-4147-A177-3AD203B41FA5}">
                      <a16:colId xmlns:a16="http://schemas.microsoft.com/office/drawing/2014/main" val="20001"/>
                    </a:ext>
                  </a:extLst>
                </a:gridCol>
                <a:gridCol w="2413262">
                  <a:extLst>
                    <a:ext uri="{9D8B030D-6E8A-4147-A177-3AD203B41FA5}">
                      <a16:colId xmlns:a16="http://schemas.microsoft.com/office/drawing/2014/main" val="20002"/>
                    </a:ext>
                  </a:extLst>
                </a:gridCol>
                <a:gridCol w="4429203">
                  <a:extLst>
                    <a:ext uri="{9D8B030D-6E8A-4147-A177-3AD203B41FA5}">
                      <a16:colId xmlns:a16="http://schemas.microsoft.com/office/drawing/2014/main" val="20003"/>
                    </a:ext>
                  </a:extLst>
                </a:gridCol>
              </a:tblGrid>
              <a:tr h="44013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S.NO</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TITLE</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AUTHOR</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CONTENT</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999999"/>
                    </a:solidFill>
                  </a:tcPr>
                </a:tc>
                <a:extLst>
                  <a:ext uri="{0D108BD9-81ED-4DB2-BD59-A6C34878D82A}">
                    <a16:rowId xmlns:a16="http://schemas.microsoft.com/office/drawing/2014/main" val="10000"/>
                  </a:ext>
                </a:extLst>
              </a:tr>
              <a:tr h="19882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9</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Industrial-Strength NLP in PYTHON</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b="0" u="none" strike="noStrike" cap="none" dirty="0">
                          <a:latin typeface="Times New Roman" panose="02020603050405020304" pitchFamily="18" charset="0"/>
                          <a:cs typeface="Times New Roman" panose="02020603050405020304" pitchFamily="18" charset="0"/>
                        </a:rPr>
                        <a:t>Spacy Documentation</a:t>
                      </a:r>
                    </a:p>
                    <a:p>
                      <a:pPr marL="0" marR="0" lvl="0" indent="0" algn="just" rtl="0">
                        <a:lnSpc>
                          <a:spcPct val="150000"/>
                        </a:lnSpc>
                        <a:spcBef>
                          <a:spcPts val="0"/>
                        </a:spcBef>
                        <a:spcAft>
                          <a:spcPts val="0"/>
                        </a:spcAft>
                        <a:buClr>
                          <a:srgbClr val="000000"/>
                        </a:buClr>
                        <a:buSzPts val="1800"/>
                        <a:buFont typeface="Arial"/>
                        <a:buNone/>
                      </a:pPr>
                      <a:r>
                        <a:rPr lang="en-US" sz="1800" b="0" u="none" strike="noStrike" cap="none" dirty="0">
                          <a:latin typeface="Times New Roman" panose="02020603050405020304" pitchFamily="18" charset="0"/>
                          <a:cs typeface="Times New Roman" panose="02020603050405020304" pitchFamily="18" charset="0"/>
                        </a:rPr>
                        <a:t>(http://spacy.io/)</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Converts Text Processing , POS Tagging , Lemmatization, Dependency Parsing , Keyword Matching for Resume Filtering</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1"/>
                  </a:ext>
                </a:extLst>
              </a:tr>
              <a:tr h="17825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panose="02020603050405020304" pitchFamily="18" charset="0"/>
                          <a:cs typeface="Times New Roman" panose="02020603050405020304" pitchFamily="18" charset="0"/>
                        </a:rPr>
                        <a:t>10</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dirty="0">
                          <a:latin typeface="Times New Roman" panose="02020603050405020304" pitchFamily="18" charset="0"/>
                          <a:cs typeface="Times New Roman" panose="02020603050405020304" pitchFamily="18" charset="0"/>
                        </a:rPr>
                        <a:t>Recruitment Challenge and AI Solutions</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IN" sz="1800" dirty="0">
                          <a:latin typeface="Times New Roman" panose="02020603050405020304" pitchFamily="18" charset="0"/>
                          <a:cs typeface="Times New Roman" panose="02020603050405020304" pitchFamily="18" charset="0"/>
                        </a:rPr>
                        <a:t>Indeed.com (https://www.indeed.com/)</a:t>
                      </a:r>
                      <a:endParaRPr sz="1800" b="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800" dirty="0">
                          <a:latin typeface="Times New Roman" panose="02020603050405020304" pitchFamily="18" charset="0"/>
                          <a:cs typeface="Times New Roman" panose="02020603050405020304" pitchFamily="18" charset="0"/>
                        </a:rPr>
                        <a:t>Discusses hiring challenges and how AI-powered tools analyze resumes for candidate evaluation</a:t>
                      </a:r>
                      <a:endParaRPr sz="1800" u="none" strike="noStrike" cap="none" dirty="0">
                        <a:latin typeface="Times New Roman" panose="02020603050405020304" pitchFamily="18" charset="0"/>
                        <a:cs typeface="Times New Roman" panose="02020603050405020304" pitchFamily="18" charset="0"/>
                      </a:endParaRPr>
                    </a:p>
                  </a:txBody>
                  <a:tcPr marL="91425" marR="91425" marT="91425" marB="91425" anchor="ctr">
                    <a:solidFill>
                      <a:srgbClr val="F3F3F3"/>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2617</Words>
  <Application>Microsoft Office PowerPoint</Application>
  <PresentationFormat>Widescreen</PresentationFormat>
  <Paragraphs>204</Paragraphs>
  <Slides>31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Symbol</vt:lpstr>
      <vt:lpstr>Times New Roman</vt:lpstr>
      <vt:lpstr>Office Theme</vt:lpstr>
      <vt:lpstr>PowerPoint Presentation</vt:lpstr>
      <vt:lpstr>Abstract: </vt:lpstr>
      <vt:lpstr>Introduction :</vt:lpstr>
      <vt:lpstr>Objective:</vt:lpstr>
      <vt:lpstr>Literature survey:</vt:lpstr>
      <vt:lpstr>Literature survey:</vt:lpstr>
      <vt:lpstr>Literature survey:</vt:lpstr>
      <vt:lpstr>Literature survey:</vt:lpstr>
      <vt:lpstr>Literature survey:</vt:lpstr>
      <vt:lpstr>Existing System:</vt:lpstr>
      <vt:lpstr>Disadvantages</vt:lpstr>
      <vt:lpstr>Proposed System:</vt:lpstr>
      <vt:lpstr>Advantages  </vt:lpstr>
      <vt:lpstr>Block Diagram:</vt:lpstr>
      <vt:lpstr>Architecture Diagram:</vt:lpstr>
      <vt:lpstr>Modules :</vt:lpstr>
      <vt:lpstr>Modules :</vt:lpstr>
      <vt:lpstr>Proposed Algorithm:</vt:lpstr>
      <vt:lpstr>Hardware Required:</vt:lpstr>
      <vt:lpstr>Software Required:</vt:lpstr>
      <vt:lpstr>Implementation:</vt:lpstr>
      <vt:lpstr>Implementation:</vt:lpstr>
      <vt:lpstr>Implementation:</vt:lpstr>
      <vt:lpstr>Conclusion:</vt:lpstr>
      <vt:lpstr>Future Enhancements: </vt:lpstr>
      <vt:lpstr>References: </vt:lpstr>
      <vt:lpstr>References:</vt:lpstr>
      <vt:lpstr>Conference Certificates: </vt:lpstr>
      <vt:lpstr>Conference Certificates: </vt:lpstr>
      <vt:lpstr>Conference Certificates: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Prabhu</dc:creator>
  <cp:lastModifiedBy>Admin</cp:lastModifiedBy>
  <cp:revision>21</cp:revision>
  <dcterms:modified xsi:type="dcterms:W3CDTF">2025-05-23T09:59:10Z</dcterms:modified>
</cp:coreProperties>
</file>