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73" r:id="rId8"/>
    <p:sldId id="274" r:id="rId9"/>
    <p:sldId id="259" r:id="rId10"/>
    <p:sldId id="275" r:id="rId11"/>
    <p:sldId id="260" r:id="rId12"/>
    <p:sldId id="276" r:id="rId13"/>
    <p:sldId id="261" r:id="rId14"/>
    <p:sldId id="277" r:id="rId15"/>
    <p:sldId id="262" r:id="rId16"/>
    <p:sldId id="278" r:id="rId17"/>
    <p:sldId id="263" r:id="rId18"/>
    <p:sldId id="264" r:id="rId19"/>
    <p:sldId id="265" r:id="rId20"/>
    <p:sldId id="279" r:id="rId21"/>
    <p:sldId id="266" r:id="rId22"/>
    <p:sldId id="280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1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9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57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47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3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534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557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969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7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1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5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52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65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31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30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17FCC-49CD-4B3F-9ECA-D338827B1FF2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2D1A7-3FA7-454A-884C-E5690578E0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3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78DD-4F43-AC1F-9835-CCE90B10D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300" y="4946836"/>
            <a:ext cx="10947399" cy="795867"/>
          </a:xfrm>
        </p:spPr>
        <p:txBody>
          <a:bodyPr>
            <a:no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Sales and Returns Analysis using SQL – A Case Study on Superstore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43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620177-F8A5-837E-6879-E366321FB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" y="756821"/>
            <a:ext cx="11702428" cy="4134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A8E281-466E-9E85-5C57-81A99663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6" y="4891596"/>
            <a:ext cx="4369472" cy="16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5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8421A8-172E-B8E2-51F1-10F540CA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8" y="827342"/>
            <a:ext cx="11763064" cy="39399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FC769-26CA-84F4-E041-B31680857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7" y="4767309"/>
            <a:ext cx="3773161" cy="15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F8557C-E1B7-3004-9676-F6523B81B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" y="672479"/>
            <a:ext cx="11732137" cy="38640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D4F88-7727-976D-6D2D-3A137140E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931" y="4536489"/>
            <a:ext cx="5100518" cy="20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3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4BABD-7DCB-6298-A381-4EFA2787CDE3}"/>
              </a:ext>
            </a:extLst>
          </p:cNvPr>
          <p:cNvSpPr txBox="1"/>
          <p:nvPr/>
        </p:nvSpPr>
        <p:spPr>
          <a:xfrm>
            <a:off x="614039" y="541178"/>
            <a:ext cx="10963922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Category &amp; Sub-Category Trends: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AF1E10-2225-AED1-0143-89C060413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9" y="1454789"/>
            <a:ext cx="11673680" cy="2669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0AC359-3724-66AC-EF2F-3DB437CD8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09" y="4123798"/>
            <a:ext cx="6151770" cy="259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5D55175-F70C-8031-F9A8-2CAA9D4A5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784405"/>
            <a:ext cx="11560688" cy="3805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D124E-DD3E-800C-0767-9E358A50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7" y="4589755"/>
            <a:ext cx="3583619" cy="18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235DC-B807-6AC3-2209-9EF29CF1E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" y="778510"/>
            <a:ext cx="11765866" cy="390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89EB3-1F3F-0FA7-241E-40F4554C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4" y="4687410"/>
            <a:ext cx="3997905" cy="19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2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6FA9B7-2136-92BC-357E-623F54154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9" y="876444"/>
            <a:ext cx="11694845" cy="37488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B7B0D-A0F1-8929-DCC4-21ACED163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9" y="4625265"/>
            <a:ext cx="4160668" cy="191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1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E89047-BE4B-07D3-688D-E7BF12C361FA}"/>
              </a:ext>
            </a:extLst>
          </p:cNvPr>
          <p:cNvSpPr txBox="1"/>
          <p:nvPr/>
        </p:nvSpPr>
        <p:spPr>
          <a:xfrm>
            <a:off x="276687" y="232793"/>
            <a:ext cx="11638625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Profitability &amp; Discounts: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260C0-7CAA-7695-9CD1-24F3E0C9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" y="1337832"/>
            <a:ext cx="11707668" cy="3172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65812-46AB-8386-1104-3830BFA40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4" y="4509855"/>
            <a:ext cx="4683952" cy="21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7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B5331C-7B89-CFB0-1C2B-B092C5786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8" y="401186"/>
            <a:ext cx="11703767" cy="27770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6D494E-E246-5CC0-8768-4430C4178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88" y="3178206"/>
            <a:ext cx="4543425" cy="2393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86C8AB-1C7E-C49D-702D-55156B6AB3F9}"/>
              </a:ext>
            </a:extLst>
          </p:cNvPr>
          <p:cNvSpPr txBox="1"/>
          <p:nvPr/>
        </p:nvSpPr>
        <p:spPr>
          <a:xfrm>
            <a:off x="201188" y="5641464"/>
            <a:ext cx="11789623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strong or consistent correlation that higher discounts lead to more returns in this dataset. In fact, mid-level discounts like 10%-20% seem to have slightly higher return rates, but deep discounts (60%-80%) show lower return rates, possibly due to customer expectations being met at those price points.</a:t>
            </a:r>
          </a:p>
        </p:txBody>
      </p:sp>
    </p:spTree>
    <p:extLst>
      <p:ext uri="{BB962C8B-B14F-4D97-AF65-F5344CB8AC3E}">
        <p14:creationId xmlns:p14="http://schemas.microsoft.com/office/powerpoint/2010/main" val="4190126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27CF00-D109-9210-2021-F623933F78BC}"/>
              </a:ext>
            </a:extLst>
          </p:cNvPr>
          <p:cNvSpPr txBox="1"/>
          <p:nvPr/>
        </p:nvSpPr>
        <p:spPr>
          <a:xfrm>
            <a:off x="293115" y="186497"/>
            <a:ext cx="11605769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Behaviour: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E979C-3636-D15F-D06C-24E7180B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8" y="1399200"/>
            <a:ext cx="11723985" cy="3101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4DB3D-77A2-1464-06AA-58C1578FA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8" y="4500979"/>
            <a:ext cx="3100962" cy="217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4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A06B56-5B51-7E07-21B6-3A72C3B0F4D7}"/>
              </a:ext>
            </a:extLst>
          </p:cNvPr>
          <p:cNvSpPr txBox="1"/>
          <p:nvPr/>
        </p:nvSpPr>
        <p:spPr>
          <a:xfrm>
            <a:off x="523598" y="811291"/>
            <a:ext cx="10777676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Overall Sales &amp; Returns Overview: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F9FEAE-5376-719A-BA94-F9F948460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" y="1971349"/>
            <a:ext cx="11683198" cy="243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0260F-5576-4D9A-776A-B349297F5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" y="4403324"/>
            <a:ext cx="3187268" cy="11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09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741245-2F09-1DF1-80A2-5439F08D6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7" y="848784"/>
            <a:ext cx="11601799" cy="34923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7DB1F8-AB64-73AC-57A3-922A17FA6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66" y="4343399"/>
            <a:ext cx="4357621" cy="234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35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9FF36F-680C-C13B-E306-24CE9EF8B0D8}"/>
              </a:ext>
            </a:extLst>
          </p:cNvPr>
          <p:cNvSpPr txBox="1"/>
          <p:nvPr/>
        </p:nvSpPr>
        <p:spPr>
          <a:xfrm>
            <a:off x="241177" y="330159"/>
            <a:ext cx="11709646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Time-Based Insights: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B6BEA-AFDE-3026-B83F-59266BA53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1369874"/>
            <a:ext cx="11411992" cy="205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651F5-0678-C191-A5B2-3487BF41F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3429000"/>
            <a:ext cx="2865755" cy="3098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3CE4A8-866C-0FA6-1C6F-8FE0C7E1CE4B}"/>
              </a:ext>
            </a:extLst>
          </p:cNvPr>
          <p:cNvSpPr txBox="1"/>
          <p:nvPr/>
        </p:nvSpPr>
        <p:spPr>
          <a:xfrm>
            <a:off x="93544" y="6527841"/>
            <a:ext cx="12558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*48 rows returned</a:t>
            </a:r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5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5BAB53-B5D9-04B5-D196-A735294B9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3" y="746000"/>
            <a:ext cx="11632708" cy="3524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CD190-170E-74DB-304C-7B0389820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2" y="4270159"/>
            <a:ext cx="4938945" cy="237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7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D39D0D-8D3C-E7D5-EE97-BEE36C43F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9" y="604767"/>
            <a:ext cx="11718020" cy="35766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6DBBF4-4BD6-CCC6-4D54-B2DFC524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78" y="4181383"/>
            <a:ext cx="4438331" cy="260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69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26DC23-D947-9587-F0ED-E936A4D38FE9}"/>
              </a:ext>
            </a:extLst>
          </p:cNvPr>
          <p:cNvSpPr txBox="1"/>
          <p:nvPr/>
        </p:nvSpPr>
        <p:spPr>
          <a:xfrm>
            <a:off x="243316" y="233726"/>
            <a:ext cx="11705366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Shipping &amp; Return Patterns: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968667-3BB9-E45F-44D9-BBADFEF1F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1274549"/>
            <a:ext cx="11705365" cy="2826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F64C3-5F37-CE85-1939-FE7AA5508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1" y="4129889"/>
            <a:ext cx="3830873" cy="1453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7CBA6-10CF-70C1-5231-7DECDA2214B0}"/>
              </a:ext>
            </a:extLst>
          </p:cNvPr>
          <p:cNvSpPr txBox="1"/>
          <p:nvPr/>
        </p:nvSpPr>
        <p:spPr>
          <a:xfrm>
            <a:off x="148166" y="5655996"/>
            <a:ext cx="11895667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Based on the return rate differences, yes — shipping mode influences return behaviour. Customers using faster delivery services (especially Same Day) tend to return more orders. Standard Class (typically cheapest/slowest) has the lowest return rate at 5.61%.</a:t>
            </a:r>
          </a:p>
        </p:txBody>
      </p:sp>
    </p:spTree>
    <p:extLst>
      <p:ext uri="{BB962C8B-B14F-4D97-AF65-F5344CB8AC3E}">
        <p14:creationId xmlns:p14="http://schemas.microsoft.com/office/powerpoint/2010/main" val="191141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078C4D-8CDA-51F1-2465-34F405618419}"/>
              </a:ext>
            </a:extLst>
          </p:cNvPr>
          <p:cNvSpPr txBox="1"/>
          <p:nvPr/>
        </p:nvSpPr>
        <p:spPr>
          <a:xfrm>
            <a:off x="351362" y="131985"/>
            <a:ext cx="11801906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Detecting Outliers: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C7E19-F8CA-2548-6D54-3C2BF216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8" y="1075111"/>
            <a:ext cx="10674298" cy="2794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791398-E3D5-BBC6-0042-0282F6EB7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48" y="3869839"/>
            <a:ext cx="10674298" cy="2606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D15BF-F72F-584A-BDC8-5A539C45AFC3}"/>
              </a:ext>
            </a:extLst>
          </p:cNvPr>
          <p:cNvSpPr txBox="1"/>
          <p:nvPr/>
        </p:nvSpPr>
        <p:spPr>
          <a:xfrm>
            <a:off x="156315" y="6476331"/>
            <a:ext cx="6096000" cy="249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*240 rows returned</a:t>
            </a:r>
          </a:p>
        </p:txBody>
      </p:sp>
    </p:spTree>
    <p:extLst>
      <p:ext uri="{BB962C8B-B14F-4D97-AF65-F5344CB8AC3E}">
        <p14:creationId xmlns:p14="http://schemas.microsoft.com/office/powerpoint/2010/main" val="23368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550F83-1573-54EC-C696-D31F8B895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1" y="1362429"/>
            <a:ext cx="11504914" cy="2756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A093CE-1303-6DB0-772B-1F184C95D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20" y="4119238"/>
            <a:ext cx="3124395" cy="13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3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DF622B7-F2C4-6326-3942-8B5D25558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2" y="1226500"/>
            <a:ext cx="11650509" cy="33366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45B8F-ADC5-1A72-1AD9-EB56C608D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89" y="4563121"/>
            <a:ext cx="2571565" cy="137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A197735-1C64-A650-6777-A0A47283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6" y="1022313"/>
            <a:ext cx="11619466" cy="358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826657-76BC-FC1A-379A-0C7F328C2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5" y="4607511"/>
            <a:ext cx="5307444" cy="162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94F101-3A18-7E0E-A219-7926ED3FD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" y="977453"/>
            <a:ext cx="11698954" cy="3914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95FDB8-B280-77A1-9215-B4ED484BB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34" y="4891597"/>
            <a:ext cx="5863366" cy="10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4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B14D07-316F-683F-6644-99CA8DEBD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9" y="1014118"/>
            <a:ext cx="11672321" cy="2936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245024-5A55-1692-EFDB-7D7AAE894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9" y="3950563"/>
            <a:ext cx="4063586" cy="13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8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A834681-A422-A17C-F3FF-448B3ED18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10" y="1118985"/>
            <a:ext cx="11761099" cy="35595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F1F1-B660-15AD-316D-CF7C918CD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9" y="4678532"/>
            <a:ext cx="3922117" cy="158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1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301695-E9A6-937B-6BB4-77C00DAA0CA0}"/>
              </a:ext>
            </a:extLst>
          </p:cNvPr>
          <p:cNvSpPr txBox="1"/>
          <p:nvPr/>
        </p:nvSpPr>
        <p:spPr>
          <a:xfrm>
            <a:off x="1532877" y="278594"/>
            <a:ext cx="9126245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Regional Performance: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47E3D4-F64B-5DD7-53D8-9C4BFD5CE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" y="1635322"/>
            <a:ext cx="11597246" cy="3096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CD276-44C8-719D-8AB9-81C712625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7" y="4731798"/>
            <a:ext cx="3021417" cy="184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3336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85</TotalTime>
  <Words>161</Words>
  <Application>Microsoft Office PowerPoint</Application>
  <PresentationFormat>Widescreen</PresentationFormat>
  <Paragraphs>13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Times New Roman</vt:lpstr>
      <vt:lpstr>Vapor Trail</vt:lpstr>
      <vt:lpstr>Comprehensive Sales and Returns Analysis using SQL – A Case Study on Superstore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Saluja</dc:creator>
  <cp:lastModifiedBy>Sagar Saluja</cp:lastModifiedBy>
  <cp:revision>2</cp:revision>
  <dcterms:created xsi:type="dcterms:W3CDTF">2025-06-18T19:54:02Z</dcterms:created>
  <dcterms:modified xsi:type="dcterms:W3CDTF">2025-06-19T04:33:49Z</dcterms:modified>
</cp:coreProperties>
</file>