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69" r:id="rId2"/>
    <p:sldId id="270" r:id="rId3"/>
    <p:sldId id="271" r:id="rId4"/>
    <p:sldId id="272" r:id="rId5"/>
    <p:sldId id="273" r:id="rId6"/>
    <p:sldId id="274" r:id="rId7"/>
    <p:sldId id="275" r:id="rId8"/>
    <p:sldId id="276" r:id="rId9"/>
    <p:sldId id="278" r:id="rId10"/>
    <p:sldId id="279" r:id="rId11"/>
    <p:sldId id="280" r:id="rId12"/>
    <p:sldId id="281" r:id="rId13"/>
    <p:sldId id="282" r:id="rId14"/>
    <p:sldId id="283"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9E"/>
    <a:srgbClr val="5B9BD5"/>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8" autoAdjust="0"/>
    <p:restoredTop sz="94660"/>
  </p:normalViewPr>
  <p:slideViewPr>
    <p:cSldViewPr>
      <p:cViewPr>
        <p:scale>
          <a:sx n="66" d="100"/>
          <a:sy n="66" d="100"/>
        </p:scale>
        <p:origin x="1182" y="24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6/2/2019</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0.PNG"/><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3.png"/><Relationship Id="rId7" Type="http://schemas.openxmlformats.org/officeDocument/2006/relationships/image" Target="../media/image28.jpg"/><Relationship Id="rId2" Type="http://schemas.openxmlformats.org/officeDocument/2006/relationships/image" Target="../media/image32.jpg"/><Relationship Id="rId1" Type="http://schemas.openxmlformats.org/officeDocument/2006/relationships/slideLayout" Target="../slideLayouts/slideLayout7.xml"/><Relationship Id="rId6" Type="http://schemas.openxmlformats.org/officeDocument/2006/relationships/image" Target="../media/image27.jpg"/><Relationship Id="rId11" Type="http://schemas.openxmlformats.org/officeDocument/2006/relationships/image" Target="../media/image340.png"/><Relationship Id="rId5" Type="http://schemas.openxmlformats.org/officeDocument/2006/relationships/image" Target="../media/image26.jpg"/><Relationship Id="rId10"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24.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5618" y="2362200"/>
            <a:ext cx="11506194" cy="3048001"/>
          </a:xfrm>
        </p:spPr>
        <p:txBody>
          <a:bodyPr>
            <a:normAutofit fontScale="90000"/>
          </a:bodyPr>
          <a:lstStyle/>
          <a:p>
            <a:br>
              <a:rPr lang="en-US" dirty="0"/>
            </a:br>
            <a:br>
              <a:rPr lang="en-US" dirty="0"/>
            </a:br>
            <a:r>
              <a:rPr lang="en-US" dirty="0"/>
              <a:t>Face Recognition</a:t>
            </a:r>
            <a:r>
              <a:rPr lang="en-US" dirty="0">
                <a:solidFill>
                  <a:srgbClr val="1F4E79"/>
                </a:solidFill>
              </a:rPr>
              <a:t> </a:t>
            </a:r>
            <a:r>
              <a:rPr lang="en-US" b="1" dirty="0">
                <a:ln w="12700">
                  <a:solidFill>
                    <a:schemeClr val="bg1"/>
                  </a:solidFill>
                </a:ln>
                <a:solidFill>
                  <a:srgbClr val="1F4E79"/>
                </a:solidFill>
              </a:rPr>
              <a:t>&amp;</a:t>
            </a:r>
            <a:r>
              <a:rPr lang="en-US" dirty="0">
                <a:ln w="12700">
                  <a:solidFill>
                    <a:schemeClr val="bg1"/>
                  </a:solidFill>
                </a:ln>
                <a:solidFill>
                  <a:srgbClr val="1F4E79"/>
                </a:solidFill>
              </a:rPr>
              <a:t> </a:t>
            </a:r>
            <a:r>
              <a:rPr lang="en-US" dirty="0"/>
              <a:t>Image compression</a:t>
            </a:r>
            <a:br>
              <a:rPr lang="en-US" dirty="0"/>
            </a:br>
            <a:r>
              <a:rPr lang="en-US" dirty="0"/>
              <a:t>using </a:t>
            </a:r>
            <a:r>
              <a:rPr lang="en-US" b="1" dirty="0"/>
              <a:t>PCA</a:t>
            </a:r>
            <a:br>
              <a:rPr lang="en-US" dirty="0"/>
            </a:br>
            <a:br>
              <a:rPr lang="en-US" dirty="0"/>
            </a:br>
            <a:endParaRPr lang="en-US" dirty="0"/>
          </a:p>
        </p:txBody>
      </p:sp>
      <p:pic>
        <p:nvPicPr>
          <p:cNvPr id="8" name="Picture 7">
            <a:extLst>
              <a:ext uri="{FF2B5EF4-FFF2-40B4-BE49-F238E27FC236}">
                <a16:creationId xmlns:a16="http://schemas.microsoft.com/office/drawing/2014/main" id="{5641C06A-9C2C-463C-A39E-B65121ECB10A}"/>
              </a:ext>
            </a:extLst>
          </p:cNvPr>
          <p:cNvPicPr>
            <a:picLocks noChangeAspect="1"/>
          </p:cNvPicPr>
          <p:nvPr/>
        </p:nvPicPr>
        <p:blipFill rotWithShape="1">
          <a:blip r:embed="rId2"/>
          <a:srcRect b="22243"/>
          <a:stretch/>
        </p:blipFill>
        <p:spPr>
          <a:xfrm>
            <a:off x="149894" y="486530"/>
            <a:ext cx="1170130" cy="929128"/>
          </a:xfrm>
          <a:prstGeom prst="rect">
            <a:avLst/>
          </a:prstGeom>
        </p:spPr>
      </p:pic>
      <p:pic>
        <p:nvPicPr>
          <p:cNvPr id="9" name="Picture 8">
            <a:extLst>
              <a:ext uri="{FF2B5EF4-FFF2-40B4-BE49-F238E27FC236}">
                <a16:creationId xmlns:a16="http://schemas.microsoft.com/office/drawing/2014/main" id="{572C03AB-752E-4F62-A150-C3CA34A9B0AE}"/>
              </a:ext>
            </a:extLst>
          </p:cNvPr>
          <p:cNvPicPr>
            <a:picLocks noChangeAspect="1"/>
          </p:cNvPicPr>
          <p:nvPr/>
        </p:nvPicPr>
        <p:blipFill>
          <a:blip r:embed="rId3"/>
          <a:stretch>
            <a:fillRect/>
          </a:stretch>
        </p:blipFill>
        <p:spPr>
          <a:xfrm>
            <a:off x="1320024" y="0"/>
            <a:ext cx="2079202" cy="1524000"/>
          </a:xfrm>
          <a:prstGeom prst="rect">
            <a:avLst/>
          </a:prstGeom>
        </p:spPr>
      </p:pic>
      <p:cxnSp>
        <p:nvCxnSpPr>
          <p:cNvPr id="3" name="Straight Connector 2">
            <a:extLst>
              <a:ext uri="{FF2B5EF4-FFF2-40B4-BE49-F238E27FC236}">
                <a16:creationId xmlns:a16="http://schemas.microsoft.com/office/drawing/2014/main" id="{52EE7ED3-79DA-4A71-97C2-D9FF2A8D6C90}"/>
              </a:ext>
            </a:extLst>
          </p:cNvPr>
          <p:cNvCxnSpPr>
            <a:cxnSpLocks/>
          </p:cNvCxnSpPr>
          <p:nvPr/>
        </p:nvCxnSpPr>
        <p:spPr>
          <a:xfrm>
            <a:off x="3579812" y="221751"/>
            <a:ext cx="0" cy="1073649"/>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1" name="Title 3">
            <a:extLst>
              <a:ext uri="{FF2B5EF4-FFF2-40B4-BE49-F238E27FC236}">
                <a16:creationId xmlns:a16="http://schemas.microsoft.com/office/drawing/2014/main" id="{9E4C4673-BFF4-466F-9C27-2EB0DF51C98A}"/>
              </a:ext>
            </a:extLst>
          </p:cNvPr>
          <p:cNvSpPr txBox="1">
            <a:spLocks/>
          </p:cNvSpPr>
          <p:nvPr/>
        </p:nvSpPr>
        <p:spPr>
          <a:xfrm>
            <a:off x="4113212" y="455122"/>
            <a:ext cx="7707700" cy="960536"/>
          </a:xfrm>
          <a:prstGeom prst="rect">
            <a:avLst/>
          </a:prstGeom>
          <a:noFill/>
        </p:spPr>
        <p:txBody>
          <a:bodyPr vert="horz" lIns="0" tIns="0" rIns="0" bIns="0" rtlCol="0" anchor="ctr" anchorCtr="0">
            <a:normAutofit fontScale="77500" lnSpcReduction="20000"/>
          </a:bodyPr>
          <a:lstStyle>
            <a:lvl1pPr algn="ctr" defTabSz="685800" rtl="0" eaLnBrk="1" latinLnBrk="0" hangingPunct="1">
              <a:lnSpc>
                <a:spcPct val="90000"/>
              </a:lnSpc>
              <a:spcBef>
                <a:spcPct val="0"/>
              </a:spcBef>
              <a:buNone/>
              <a:defRPr sz="4300" b="1" kern="1200">
                <a:solidFill>
                  <a:schemeClr val="bg1"/>
                </a:solidFill>
                <a:latin typeface="+mj-lt"/>
                <a:ea typeface="+mj-ea"/>
                <a:cs typeface="+mj-cs"/>
              </a:defRPr>
            </a:lvl1pPr>
          </a:lstStyle>
          <a:p>
            <a:pPr algn="l"/>
            <a:r>
              <a:rPr lang="en-US" sz="2731" b="0" dirty="0">
                <a:solidFill>
                  <a:schemeClr val="tx1"/>
                </a:solidFill>
              </a:rPr>
              <a:t>Linear Algebra :: Dr. Mohamed El-</a:t>
            </a:r>
            <a:r>
              <a:rPr lang="en-US" sz="2731" b="0" dirty="0" err="1">
                <a:solidFill>
                  <a:schemeClr val="tx1"/>
                </a:solidFill>
              </a:rPr>
              <a:t>beltagy</a:t>
            </a:r>
            <a:r>
              <a:rPr lang="en-US" sz="2731" b="0" dirty="0">
                <a:solidFill>
                  <a:schemeClr val="tx1"/>
                </a:solidFill>
              </a:rPr>
              <a:t>                    													</a:t>
            </a:r>
          </a:p>
          <a:p>
            <a:pPr algn="l"/>
            <a:r>
              <a:rPr lang="en-US" sz="2731" b="0" dirty="0">
                <a:solidFill>
                  <a:schemeClr val="tx1"/>
                </a:solidFill>
              </a:rPr>
              <a:t>By :: Gad | Mohamed | Rawan | Ahmed</a:t>
            </a:r>
            <a:endParaRPr lang="ru-RU" sz="2731" b="0" dirty="0">
              <a:solidFill>
                <a:schemeClr val="tx1"/>
              </a:solidFill>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CE5F425-2F3F-487F-BDD5-C31F77E0D4F7}"/>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Face recognition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4A84005-0475-4DE8-BF80-B05FAAE84A5C}"/>
                  </a:ext>
                </a:extLst>
              </p:cNvPr>
              <p:cNvSpPr/>
              <p:nvPr/>
            </p:nvSpPr>
            <p:spPr>
              <a:xfrm>
                <a:off x="608012" y="1524000"/>
                <a:ext cx="14125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𝒔𝒕𝒆𝒑</m:t>
                      </m:r>
                      <m:r>
                        <a:rPr lang="en-US" sz="3000" b="1" i="1" smtClean="0">
                          <a:latin typeface="Cambria Math" panose="02040503050406030204" pitchFamily="18" charset="0"/>
                        </a:rPr>
                        <m:t> </m:t>
                      </m:r>
                      <m:r>
                        <a:rPr lang="en-US" sz="3000" b="1" i="1" smtClean="0">
                          <a:latin typeface="Cambria Math" panose="02040503050406030204" pitchFamily="18" charset="0"/>
                        </a:rPr>
                        <m:t>𝟐</m:t>
                      </m:r>
                    </m:oMath>
                  </m:oMathPara>
                </a14:m>
                <a:endParaRPr lang="en-US" sz="3000" b="1" dirty="0"/>
              </a:p>
            </p:txBody>
          </p:sp>
        </mc:Choice>
        <mc:Fallback xmlns="">
          <p:sp>
            <p:nvSpPr>
              <p:cNvPr id="3" name="Rectangle 2">
                <a:extLst>
                  <a:ext uri="{FF2B5EF4-FFF2-40B4-BE49-F238E27FC236}">
                    <a16:creationId xmlns:a16="http://schemas.microsoft.com/office/drawing/2014/main" id="{34A84005-0475-4DE8-BF80-B05FAAE84A5C}"/>
                  </a:ext>
                </a:extLst>
              </p:cNvPr>
              <p:cNvSpPr>
                <a:spLocks noRot="1" noChangeAspect="1" noMove="1" noResize="1" noEditPoints="1" noAdjustHandles="1" noChangeArrowheads="1" noChangeShapeType="1" noTextEdit="1"/>
              </p:cNvSpPr>
              <p:nvPr/>
            </p:nvSpPr>
            <p:spPr>
              <a:xfrm>
                <a:off x="608012" y="1524000"/>
                <a:ext cx="1412566" cy="553998"/>
              </a:xfrm>
              <a:prstGeom prst="rect">
                <a:avLst/>
              </a:prstGeom>
              <a:blipFill>
                <a:blip r:embed="rId2"/>
                <a:stretch>
                  <a:fillRect/>
                </a:stretch>
              </a:blipFill>
            </p:spPr>
            <p:txBody>
              <a:bodyPr/>
              <a:lstStyle/>
              <a:p>
                <a:r>
                  <a:rPr lang="en-US">
                    <a:noFill/>
                  </a:rPr>
                  <a:t> </a:t>
                </a:r>
              </a:p>
            </p:txBody>
          </p:sp>
        </mc:Fallback>
      </mc:AlternateContent>
      <p:sp>
        <p:nvSpPr>
          <p:cNvPr id="4" name="Subtitle 4">
            <a:extLst>
              <a:ext uri="{FF2B5EF4-FFF2-40B4-BE49-F238E27FC236}">
                <a16:creationId xmlns:a16="http://schemas.microsoft.com/office/drawing/2014/main" id="{4740537C-5DE5-442B-B0DC-3CDDB0420D7F}"/>
              </a:ext>
            </a:extLst>
          </p:cNvPr>
          <p:cNvSpPr txBox="1">
            <a:spLocks/>
          </p:cNvSpPr>
          <p:nvPr/>
        </p:nvSpPr>
        <p:spPr>
          <a:xfrm>
            <a:off x="1979433" y="1656640"/>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Convert to data matrix</a:t>
            </a:r>
          </a:p>
        </p:txBody>
      </p:sp>
      <p:sp>
        <p:nvSpPr>
          <p:cNvPr id="5" name="Subtitle 4">
            <a:extLst>
              <a:ext uri="{FF2B5EF4-FFF2-40B4-BE49-F238E27FC236}">
                <a16:creationId xmlns:a16="http://schemas.microsoft.com/office/drawing/2014/main" id="{C96BB72F-CC85-4DE0-A2A6-F071718FE78D}"/>
              </a:ext>
            </a:extLst>
          </p:cNvPr>
          <p:cNvSpPr txBox="1">
            <a:spLocks/>
          </p:cNvSpPr>
          <p:nvPr/>
        </p:nvSpPr>
        <p:spPr>
          <a:xfrm>
            <a:off x="2020577" y="2127880"/>
            <a:ext cx="4205649" cy="1453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dirty="0"/>
              <a:t>1- flattening dataset images</a:t>
            </a:r>
          </a:p>
          <a:p>
            <a:endParaRPr lang="en-US" sz="2200" dirty="0"/>
          </a:p>
          <a:p>
            <a:r>
              <a:rPr lang="en-US" sz="2200" dirty="0"/>
              <a:t>2- stacking images in a matrix</a:t>
            </a:r>
          </a:p>
        </p:txBody>
      </p:sp>
      <p:pic>
        <p:nvPicPr>
          <p:cNvPr id="6" name="Picture 5">
            <a:extLst>
              <a:ext uri="{FF2B5EF4-FFF2-40B4-BE49-F238E27FC236}">
                <a16:creationId xmlns:a16="http://schemas.microsoft.com/office/drawing/2014/main" id="{9CD493E7-A7D9-4E82-ABEF-8F0C33D0EF1F}"/>
              </a:ext>
            </a:extLst>
          </p:cNvPr>
          <p:cNvPicPr>
            <a:picLocks noChangeAspect="1"/>
          </p:cNvPicPr>
          <p:nvPr/>
        </p:nvPicPr>
        <p:blipFill>
          <a:blip r:embed="rId3"/>
          <a:stretch>
            <a:fillRect/>
          </a:stretch>
        </p:blipFill>
        <p:spPr>
          <a:xfrm>
            <a:off x="912812" y="3820387"/>
            <a:ext cx="4205649" cy="232253"/>
          </a:xfrm>
          <a:prstGeom prst="rect">
            <a:avLst/>
          </a:prstGeom>
        </p:spPr>
      </p:pic>
      <p:pic>
        <p:nvPicPr>
          <p:cNvPr id="7" name="Picture 6">
            <a:extLst>
              <a:ext uri="{FF2B5EF4-FFF2-40B4-BE49-F238E27FC236}">
                <a16:creationId xmlns:a16="http://schemas.microsoft.com/office/drawing/2014/main" id="{6E2F2F16-D04F-4122-8FE9-30001F1DCE25}"/>
              </a:ext>
            </a:extLst>
          </p:cNvPr>
          <p:cNvPicPr>
            <a:picLocks noChangeAspect="1"/>
          </p:cNvPicPr>
          <p:nvPr/>
        </p:nvPicPr>
        <p:blipFill>
          <a:blip r:embed="rId3"/>
          <a:stretch>
            <a:fillRect/>
          </a:stretch>
        </p:blipFill>
        <p:spPr>
          <a:xfrm>
            <a:off x="912812" y="4125555"/>
            <a:ext cx="4205649" cy="232253"/>
          </a:xfrm>
          <a:prstGeom prst="rect">
            <a:avLst/>
          </a:prstGeom>
        </p:spPr>
      </p:pic>
      <p:pic>
        <p:nvPicPr>
          <p:cNvPr id="8" name="Picture 7">
            <a:extLst>
              <a:ext uri="{FF2B5EF4-FFF2-40B4-BE49-F238E27FC236}">
                <a16:creationId xmlns:a16="http://schemas.microsoft.com/office/drawing/2014/main" id="{9FA7B669-8826-4F07-8D3B-2205C4E73F0D}"/>
              </a:ext>
            </a:extLst>
          </p:cNvPr>
          <p:cNvPicPr>
            <a:picLocks noChangeAspect="1"/>
          </p:cNvPicPr>
          <p:nvPr/>
        </p:nvPicPr>
        <p:blipFill>
          <a:blip r:embed="rId3"/>
          <a:stretch>
            <a:fillRect/>
          </a:stretch>
        </p:blipFill>
        <p:spPr>
          <a:xfrm>
            <a:off x="912812" y="4398226"/>
            <a:ext cx="4205649" cy="232253"/>
          </a:xfrm>
          <a:prstGeom prst="rect">
            <a:avLst/>
          </a:prstGeom>
        </p:spPr>
      </p:pic>
      <p:pic>
        <p:nvPicPr>
          <p:cNvPr id="9" name="Picture 8">
            <a:extLst>
              <a:ext uri="{FF2B5EF4-FFF2-40B4-BE49-F238E27FC236}">
                <a16:creationId xmlns:a16="http://schemas.microsoft.com/office/drawing/2014/main" id="{4871F464-D274-49AF-9485-3580E269805B}"/>
              </a:ext>
            </a:extLst>
          </p:cNvPr>
          <p:cNvPicPr>
            <a:picLocks noChangeAspect="1"/>
          </p:cNvPicPr>
          <p:nvPr/>
        </p:nvPicPr>
        <p:blipFill>
          <a:blip r:embed="rId3"/>
          <a:stretch>
            <a:fillRect/>
          </a:stretch>
        </p:blipFill>
        <p:spPr>
          <a:xfrm>
            <a:off x="912812" y="4703394"/>
            <a:ext cx="4205649" cy="232253"/>
          </a:xfrm>
          <a:prstGeom prst="rect">
            <a:avLst/>
          </a:prstGeom>
        </p:spPr>
      </p:pic>
      <p:sp>
        <p:nvSpPr>
          <p:cNvPr id="10" name="Oval 9">
            <a:extLst>
              <a:ext uri="{FF2B5EF4-FFF2-40B4-BE49-F238E27FC236}">
                <a16:creationId xmlns:a16="http://schemas.microsoft.com/office/drawing/2014/main" id="{15F13EF0-7E4C-4099-9CDB-65F2DD3E1FA0}"/>
              </a:ext>
            </a:extLst>
          </p:cNvPr>
          <p:cNvSpPr/>
          <p:nvPr/>
        </p:nvSpPr>
        <p:spPr>
          <a:xfrm>
            <a:off x="2822960" y="5023451"/>
            <a:ext cx="189170" cy="169407"/>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11" name="Oval 10">
            <a:extLst>
              <a:ext uri="{FF2B5EF4-FFF2-40B4-BE49-F238E27FC236}">
                <a16:creationId xmlns:a16="http://schemas.microsoft.com/office/drawing/2014/main" id="{4D489199-6CD5-46B8-B95A-E1ADAD888482}"/>
              </a:ext>
            </a:extLst>
          </p:cNvPr>
          <p:cNvSpPr/>
          <p:nvPr/>
        </p:nvSpPr>
        <p:spPr>
          <a:xfrm>
            <a:off x="2822960" y="5329686"/>
            <a:ext cx="189170" cy="169407"/>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12" name="Oval 11">
            <a:extLst>
              <a:ext uri="{FF2B5EF4-FFF2-40B4-BE49-F238E27FC236}">
                <a16:creationId xmlns:a16="http://schemas.microsoft.com/office/drawing/2014/main" id="{C200DFD2-E55E-46AD-B3FF-283E621702B8}"/>
              </a:ext>
            </a:extLst>
          </p:cNvPr>
          <p:cNvSpPr/>
          <p:nvPr/>
        </p:nvSpPr>
        <p:spPr>
          <a:xfrm>
            <a:off x="2822960" y="5607976"/>
            <a:ext cx="189170" cy="169407"/>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pic>
        <p:nvPicPr>
          <p:cNvPr id="13" name="Picture 12">
            <a:extLst>
              <a:ext uri="{FF2B5EF4-FFF2-40B4-BE49-F238E27FC236}">
                <a16:creationId xmlns:a16="http://schemas.microsoft.com/office/drawing/2014/main" id="{52F4CBFA-C7F6-41EA-8690-6A4110597D04}"/>
              </a:ext>
            </a:extLst>
          </p:cNvPr>
          <p:cNvPicPr>
            <a:picLocks noChangeAspect="1"/>
          </p:cNvPicPr>
          <p:nvPr/>
        </p:nvPicPr>
        <p:blipFill>
          <a:blip r:embed="rId3"/>
          <a:stretch>
            <a:fillRect/>
          </a:stretch>
        </p:blipFill>
        <p:spPr>
          <a:xfrm>
            <a:off x="912812" y="5867103"/>
            <a:ext cx="4205649" cy="232253"/>
          </a:xfrm>
          <a:prstGeom prst="rect">
            <a:avLst/>
          </a:prstGeom>
        </p:spPr>
      </p:pic>
      <p:sp>
        <p:nvSpPr>
          <p:cNvPr id="15" name="Subtitle 4">
            <a:extLst>
              <a:ext uri="{FF2B5EF4-FFF2-40B4-BE49-F238E27FC236}">
                <a16:creationId xmlns:a16="http://schemas.microsoft.com/office/drawing/2014/main" id="{0EC238A5-569C-4860-999E-8E14AC9DC5E3}"/>
              </a:ext>
            </a:extLst>
          </p:cNvPr>
          <p:cNvSpPr txBox="1">
            <a:spLocks/>
          </p:cNvSpPr>
          <p:nvPr/>
        </p:nvSpPr>
        <p:spPr>
          <a:xfrm>
            <a:off x="1288126" y="6359525"/>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Images stacked as rows</a:t>
            </a:r>
          </a:p>
        </p:txBody>
      </p:sp>
      <p:sp>
        <p:nvSpPr>
          <p:cNvPr id="16" name="Subtitle 4">
            <a:extLst>
              <a:ext uri="{FF2B5EF4-FFF2-40B4-BE49-F238E27FC236}">
                <a16:creationId xmlns:a16="http://schemas.microsoft.com/office/drawing/2014/main" id="{47243248-9AD3-412F-B89D-E3A721C2866B}"/>
              </a:ext>
            </a:extLst>
          </p:cNvPr>
          <p:cNvSpPr txBox="1">
            <a:spLocks/>
          </p:cNvSpPr>
          <p:nvPr/>
        </p:nvSpPr>
        <p:spPr>
          <a:xfrm>
            <a:off x="6551612" y="6359525"/>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Images stacked as columns</a:t>
            </a:r>
          </a:p>
        </p:txBody>
      </p:sp>
      <p:pic>
        <p:nvPicPr>
          <p:cNvPr id="18" name="Picture 17">
            <a:extLst>
              <a:ext uri="{FF2B5EF4-FFF2-40B4-BE49-F238E27FC236}">
                <a16:creationId xmlns:a16="http://schemas.microsoft.com/office/drawing/2014/main" id="{7D361B8C-8B33-40B1-A397-744330ABB6A3}"/>
              </a:ext>
            </a:extLst>
          </p:cNvPr>
          <p:cNvPicPr>
            <a:picLocks noChangeAspect="1"/>
          </p:cNvPicPr>
          <p:nvPr/>
        </p:nvPicPr>
        <p:blipFill>
          <a:blip r:embed="rId4"/>
          <a:stretch>
            <a:fillRect/>
          </a:stretch>
        </p:blipFill>
        <p:spPr>
          <a:xfrm>
            <a:off x="6551612" y="2520194"/>
            <a:ext cx="4572000" cy="3618900"/>
          </a:xfrm>
          <a:prstGeom prst="rect">
            <a:avLst/>
          </a:prstGeom>
        </p:spPr>
      </p:pic>
    </p:spTree>
    <p:extLst>
      <p:ext uri="{BB962C8B-B14F-4D97-AF65-F5344CB8AC3E}">
        <p14:creationId xmlns:p14="http://schemas.microsoft.com/office/powerpoint/2010/main" val="4691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35B60E9-AE30-4684-BD3D-D27FEE7F301F}"/>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Face recognition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4EA0C72-59CF-4591-B8C7-EAC22A893917}"/>
                  </a:ext>
                </a:extLst>
              </p:cNvPr>
              <p:cNvSpPr/>
              <p:nvPr/>
            </p:nvSpPr>
            <p:spPr>
              <a:xfrm>
                <a:off x="644524" y="1661532"/>
                <a:ext cx="14125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𝒔𝒕𝒆𝒑</m:t>
                      </m:r>
                      <m:r>
                        <a:rPr lang="en-US" sz="3000" b="1" i="1" smtClean="0">
                          <a:latin typeface="Cambria Math" panose="02040503050406030204" pitchFamily="18" charset="0"/>
                        </a:rPr>
                        <m:t> </m:t>
                      </m:r>
                      <m:r>
                        <a:rPr lang="en-US" sz="3000" b="1" i="1" smtClean="0">
                          <a:latin typeface="Cambria Math" panose="02040503050406030204" pitchFamily="18" charset="0"/>
                        </a:rPr>
                        <m:t>𝟑</m:t>
                      </m:r>
                    </m:oMath>
                  </m:oMathPara>
                </a14:m>
                <a:endParaRPr lang="en-US" sz="3000" b="1" dirty="0"/>
              </a:p>
            </p:txBody>
          </p:sp>
        </mc:Choice>
        <mc:Fallback xmlns="">
          <p:sp>
            <p:nvSpPr>
              <p:cNvPr id="3" name="Rectangle 2">
                <a:extLst>
                  <a:ext uri="{FF2B5EF4-FFF2-40B4-BE49-F238E27FC236}">
                    <a16:creationId xmlns:a16="http://schemas.microsoft.com/office/drawing/2014/main" id="{54EA0C72-59CF-4591-B8C7-EAC22A893917}"/>
                  </a:ext>
                </a:extLst>
              </p:cNvPr>
              <p:cNvSpPr>
                <a:spLocks noRot="1" noChangeAspect="1" noMove="1" noResize="1" noEditPoints="1" noAdjustHandles="1" noChangeArrowheads="1" noChangeShapeType="1" noTextEdit="1"/>
              </p:cNvSpPr>
              <p:nvPr/>
            </p:nvSpPr>
            <p:spPr>
              <a:xfrm>
                <a:off x="644524" y="1661532"/>
                <a:ext cx="1412566" cy="553998"/>
              </a:xfrm>
              <a:prstGeom prst="rect">
                <a:avLst/>
              </a:prstGeom>
              <a:blipFill>
                <a:blip r:embed="rId2"/>
                <a:stretch>
                  <a:fillRect/>
                </a:stretch>
              </a:blipFill>
            </p:spPr>
            <p:txBody>
              <a:bodyPr/>
              <a:lstStyle/>
              <a:p>
                <a:r>
                  <a:rPr lang="en-US">
                    <a:noFill/>
                  </a:rPr>
                  <a:t> </a:t>
                </a:r>
              </a:p>
            </p:txBody>
          </p:sp>
        </mc:Fallback>
      </mc:AlternateContent>
      <p:sp>
        <p:nvSpPr>
          <p:cNvPr id="4" name="Subtitle 4">
            <a:extLst>
              <a:ext uri="{FF2B5EF4-FFF2-40B4-BE49-F238E27FC236}">
                <a16:creationId xmlns:a16="http://schemas.microsoft.com/office/drawing/2014/main" id="{94A3995B-D65C-4741-A81B-C5BF0308E147}"/>
              </a:ext>
            </a:extLst>
          </p:cNvPr>
          <p:cNvSpPr txBox="1">
            <a:spLocks/>
          </p:cNvSpPr>
          <p:nvPr/>
        </p:nvSpPr>
        <p:spPr>
          <a:xfrm>
            <a:off x="2035322" y="4309257"/>
            <a:ext cx="6726089" cy="5328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use PCA to calculate new principle component</a:t>
            </a:r>
          </a:p>
        </p:txBody>
      </p:sp>
      <p:pic>
        <p:nvPicPr>
          <p:cNvPr id="7" name="Picture 6">
            <a:extLst>
              <a:ext uri="{FF2B5EF4-FFF2-40B4-BE49-F238E27FC236}">
                <a16:creationId xmlns:a16="http://schemas.microsoft.com/office/drawing/2014/main" id="{6A64237D-A480-43D5-8604-59622C9642AA}"/>
              </a:ext>
            </a:extLst>
          </p:cNvPr>
          <p:cNvPicPr>
            <a:picLocks noChangeAspect="1"/>
          </p:cNvPicPr>
          <p:nvPr/>
        </p:nvPicPr>
        <p:blipFill>
          <a:blip r:embed="rId3"/>
          <a:stretch>
            <a:fillRect/>
          </a:stretch>
        </p:blipFill>
        <p:spPr>
          <a:xfrm>
            <a:off x="7274963" y="1508066"/>
            <a:ext cx="1905000" cy="19050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5F8F28F-BA7D-4F4E-9DFE-808B0CC706CB}"/>
                  </a:ext>
                </a:extLst>
              </p:cNvPr>
              <p:cNvSpPr/>
              <p:nvPr/>
            </p:nvSpPr>
            <p:spPr>
              <a:xfrm>
                <a:off x="455612" y="4198591"/>
                <a:ext cx="14125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𝒔𝒕𝒆𝒑</m:t>
                      </m:r>
                      <m:r>
                        <a:rPr lang="en-US" sz="3000" b="1" i="1" smtClean="0">
                          <a:latin typeface="Cambria Math" panose="02040503050406030204" pitchFamily="18" charset="0"/>
                        </a:rPr>
                        <m:t> </m:t>
                      </m:r>
                      <m:r>
                        <a:rPr lang="en-US" sz="3000" b="1" i="1" smtClean="0">
                          <a:latin typeface="Cambria Math" panose="02040503050406030204" pitchFamily="18" charset="0"/>
                        </a:rPr>
                        <m:t>𝟒</m:t>
                      </m:r>
                    </m:oMath>
                  </m:oMathPara>
                </a14:m>
                <a:endParaRPr lang="en-US" sz="3000" b="1" dirty="0"/>
              </a:p>
            </p:txBody>
          </p:sp>
        </mc:Choice>
        <mc:Fallback xmlns="">
          <p:sp>
            <p:nvSpPr>
              <p:cNvPr id="9" name="Rectangle 8">
                <a:extLst>
                  <a:ext uri="{FF2B5EF4-FFF2-40B4-BE49-F238E27FC236}">
                    <a16:creationId xmlns:a16="http://schemas.microsoft.com/office/drawing/2014/main" id="{D5F8F28F-BA7D-4F4E-9DFE-808B0CC706CB}"/>
                  </a:ext>
                </a:extLst>
              </p:cNvPr>
              <p:cNvSpPr>
                <a:spLocks noRot="1" noChangeAspect="1" noMove="1" noResize="1" noEditPoints="1" noAdjustHandles="1" noChangeArrowheads="1" noChangeShapeType="1" noTextEdit="1"/>
              </p:cNvSpPr>
              <p:nvPr/>
            </p:nvSpPr>
            <p:spPr>
              <a:xfrm>
                <a:off x="455612" y="4198591"/>
                <a:ext cx="1412566" cy="553998"/>
              </a:xfrm>
              <a:prstGeom prst="rect">
                <a:avLst/>
              </a:prstGeom>
              <a:blipFill>
                <a:blip r:embed="rId4"/>
                <a:stretch>
                  <a:fillRect/>
                </a:stretch>
              </a:blipFill>
            </p:spPr>
            <p:txBody>
              <a:bodyPr/>
              <a:lstStyle/>
              <a:p>
                <a:r>
                  <a:rPr lang="en-US">
                    <a:noFill/>
                  </a:rPr>
                  <a:t> </a:t>
                </a:r>
              </a:p>
            </p:txBody>
          </p:sp>
        </mc:Fallback>
      </mc:AlternateContent>
      <p:sp>
        <p:nvSpPr>
          <p:cNvPr id="10" name="Subtitle 4">
            <a:extLst>
              <a:ext uri="{FF2B5EF4-FFF2-40B4-BE49-F238E27FC236}">
                <a16:creationId xmlns:a16="http://schemas.microsoft.com/office/drawing/2014/main" id="{C3E6AA2C-A01C-44D9-A3FA-3D050E5E2EB2}"/>
              </a:ext>
            </a:extLst>
          </p:cNvPr>
          <p:cNvSpPr txBox="1">
            <a:spLocks/>
          </p:cNvSpPr>
          <p:nvPr/>
        </p:nvSpPr>
        <p:spPr>
          <a:xfrm>
            <a:off x="2226952" y="1810347"/>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Calculate the mean face</a:t>
            </a:r>
          </a:p>
        </p:txBody>
      </p:sp>
    </p:spTree>
    <p:extLst>
      <p:ext uri="{BB962C8B-B14F-4D97-AF65-F5344CB8AC3E}">
        <p14:creationId xmlns:p14="http://schemas.microsoft.com/office/powerpoint/2010/main" val="23011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C896ADC-235A-452F-80BA-B4FC2644BB58}"/>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Face recognition</a:t>
            </a:r>
          </a:p>
        </p:txBody>
      </p:sp>
      <p:sp>
        <p:nvSpPr>
          <p:cNvPr id="3" name="Subtitle 4">
            <a:extLst>
              <a:ext uri="{FF2B5EF4-FFF2-40B4-BE49-F238E27FC236}">
                <a16:creationId xmlns:a16="http://schemas.microsoft.com/office/drawing/2014/main" id="{72C40279-8EF5-4CEA-AD33-38C561AC5A27}"/>
              </a:ext>
            </a:extLst>
          </p:cNvPr>
          <p:cNvSpPr txBox="1">
            <a:spLocks/>
          </p:cNvSpPr>
          <p:nvPr/>
        </p:nvSpPr>
        <p:spPr>
          <a:xfrm>
            <a:off x="3171824" y="1811505"/>
            <a:ext cx="8498650" cy="5328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   CALCULATING PROJECTIONS ON PRINCIPLE COMPONENTS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A44AFED-C3A3-40C9-AE7E-63C38914143A}"/>
                  </a:ext>
                </a:extLst>
              </p:cNvPr>
              <p:cNvSpPr/>
              <p:nvPr/>
            </p:nvSpPr>
            <p:spPr>
              <a:xfrm>
                <a:off x="704702" y="1718134"/>
                <a:ext cx="2529860"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𝑭𝑰𝑵𝑨𝑳</m:t>
                      </m:r>
                      <m:r>
                        <a:rPr lang="en-US" sz="3000" b="1" i="1" smtClean="0">
                          <a:latin typeface="Cambria Math" panose="02040503050406030204" pitchFamily="18" charset="0"/>
                        </a:rPr>
                        <m:t> </m:t>
                      </m:r>
                      <m:r>
                        <a:rPr lang="en-US" sz="3000" b="1" i="1" smtClean="0">
                          <a:latin typeface="Cambria Math" panose="02040503050406030204" pitchFamily="18" charset="0"/>
                        </a:rPr>
                        <m:t>𝑺𝑻𝑬𝑷</m:t>
                      </m:r>
                    </m:oMath>
                  </m:oMathPara>
                </a14:m>
                <a:endParaRPr lang="en-US" sz="3000" b="1" dirty="0"/>
              </a:p>
            </p:txBody>
          </p:sp>
        </mc:Choice>
        <mc:Fallback xmlns="">
          <p:sp>
            <p:nvSpPr>
              <p:cNvPr id="4" name="Rectangle 3">
                <a:extLst>
                  <a:ext uri="{FF2B5EF4-FFF2-40B4-BE49-F238E27FC236}">
                    <a16:creationId xmlns:a16="http://schemas.microsoft.com/office/drawing/2014/main" id="{AA44AFED-C3A3-40C9-AE7E-63C38914143A}"/>
                  </a:ext>
                </a:extLst>
              </p:cNvPr>
              <p:cNvSpPr>
                <a:spLocks noRot="1" noChangeAspect="1" noMove="1" noResize="1" noEditPoints="1" noAdjustHandles="1" noChangeArrowheads="1" noChangeShapeType="1" noTextEdit="1"/>
              </p:cNvSpPr>
              <p:nvPr/>
            </p:nvSpPr>
            <p:spPr>
              <a:xfrm>
                <a:off x="704702" y="1718134"/>
                <a:ext cx="2529860" cy="553998"/>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DFAD98-48B9-4B75-87A7-AF99C5C6FC44}"/>
              </a:ext>
            </a:extLst>
          </p:cNvPr>
          <p:cNvPicPr>
            <a:picLocks noChangeAspect="1"/>
          </p:cNvPicPr>
          <p:nvPr/>
        </p:nvPicPr>
        <p:blipFill>
          <a:blip r:embed="rId3"/>
          <a:stretch>
            <a:fillRect/>
          </a:stretch>
        </p:blipFill>
        <p:spPr>
          <a:xfrm>
            <a:off x="851645" y="3103740"/>
            <a:ext cx="5183950" cy="3545138"/>
          </a:xfrm>
          <a:prstGeom prst="rect">
            <a:avLst/>
          </a:prstGeom>
        </p:spPr>
      </p:pic>
      <p:pic>
        <p:nvPicPr>
          <p:cNvPr id="13" name="Picture 12">
            <a:extLst>
              <a:ext uri="{FF2B5EF4-FFF2-40B4-BE49-F238E27FC236}">
                <a16:creationId xmlns:a16="http://schemas.microsoft.com/office/drawing/2014/main" id="{41803110-F45E-4957-AD0C-A5C07F00BC0E}"/>
              </a:ext>
            </a:extLst>
          </p:cNvPr>
          <p:cNvPicPr>
            <a:picLocks noChangeAspect="1"/>
          </p:cNvPicPr>
          <p:nvPr/>
        </p:nvPicPr>
        <p:blipFill>
          <a:blip r:embed="rId4"/>
          <a:stretch>
            <a:fillRect/>
          </a:stretch>
        </p:blipFill>
        <p:spPr>
          <a:xfrm>
            <a:off x="10313805" y="3232467"/>
            <a:ext cx="1585556" cy="1580050"/>
          </a:xfrm>
          <a:prstGeom prst="rect">
            <a:avLst/>
          </a:prstGeom>
        </p:spPr>
      </p:pic>
      <p:pic>
        <p:nvPicPr>
          <p:cNvPr id="14" name="Picture 13">
            <a:extLst>
              <a:ext uri="{FF2B5EF4-FFF2-40B4-BE49-F238E27FC236}">
                <a16:creationId xmlns:a16="http://schemas.microsoft.com/office/drawing/2014/main" id="{085BFA79-B937-4D48-B8ED-45E030D967BD}"/>
              </a:ext>
            </a:extLst>
          </p:cNvPr>
          <p:cNvPicPr>
            <a:picLocks noChangeAspect="1"/>
          </p:cNvPicPr>
          <p:nvPr/>
        </p:nvPicPr>
        <p:blipFill>
          <a:blip r:embed="rId5"/>
          <a:stretch>
            <a:fillRect/>
          </a:stretch>
        </p:blipFill>
        <p:spPr>
          <a:xfrm>
            <a:off x="8814355" y="3232468"/>
            <a:ext cx="1468447" cy="1585556"/>
          </a:xfrm>
          <a:prstGeom prst="rect">
            <a:avLst/>
          </a:prstGeom>
        </p:spPr>
      </p:pic>
      <p:pic>
        <p:nvPicPr>
          <p:cNvPr id="15" name="Picture 14">
            <a:extLst>
              <a:ext uri="{FF2B5EF4-FFF2-40B4-BE49-F238E27FC236}">
                <a16:creationId xmlns:a16="http://schemas.microsoft.com/office/drawing/2014/main" id="{1ABB7460-D663-4FC2-9591-E1450780417D}"/>
              </a:ext>
            </a:extLst>
          </p:cNvPr>
          <p:cNvPicPr>
            <a:picLocks noChangeAspect="1"/>
          </p:cNvPicPr>
          <p:nvPr/>
        </p:nvPicPr>
        <p:blipFill>
          <a:blip r:embed="rId6"/>
          <a:stretch>
            <a:fillRect/>
          </a:stretch>
        </p:blipFill>
        <p:spPr>
          <a:xfrm>
            <a:off x="7266561" y="3232467"/>
            <a:ext cx="1468447" cy="1561115"/>
          </a:xfrm>
          <a:prstGeom prst="rect">
            <a:avLst/>
          </a:prstGeom>
        </p:spPr>
      </p:pic>
      <p:pic>
        <p:nvPicPr>
          <p:cNvPr id="16" name="Picture 15">
            <a:extLst>
              <a:ext uri="{FF2B5EF4-FFF2-40B4-BE49-F238E27FC236}">
                <a16:creationId xmlns:a16="http://schemas.microsoft.com/office/drawing/2014/main" id="{7F601DF8-FC97-4382-8805-9F5F3155919F}"/>
              </a:ext>
            </a:extLst>
          </p:cNvPr>
          <p:cNvPicPr>
            <a:picLocks noChangeAspect="1"/>
          </p:cNvPicPr>
          <p:nvPr/>
        </p:nvPicPr>
        <p:blipFill rotWithShape="1">
          <a:blip r:embed="rId7"/>
          <a:srcRect l="13458" t="12106" r="9804" b="12391"/>
          <a:stretch/>
        </p:blipFill>
        <p:spPr>
          <a:xfrm>
            <a:off x="8766021" y="4765815"/>
            <a:ext cx="1496786" cy="1482177"/>
          </a:xfrm>
          <a:prstGeom prst="rect">
            <a:avLst/>
          </a:prstGeom>
        </p:spPr>
      </p:pic>
      <p:pic>
        <p:nvPicPr>
          <p:cNvPr id="17" name="Picture 16">
            <a:extLst>
              <a:ext uri="{FF2B5EF4-FFF2-40B4-BE49-F238E27FC236}">
                <a16:creationId xmlns:a16="http://schemas.microsoft.com/office/drawing/2014/main" id="{0BC8DE31-608F-479B-AF85-8AF730B3BD15}"/>
              </a:ext>
            </a:extLst>
          </p:cNvPr>
          <p:cNvPicPr>
            <a:picLocks noChangeAspect="1"/>
          </p:cNvPicPr>
          <p:nvPr/>
        </p:nvPicPr>
        <p:blipFill rotWithShape="1">
          <a:blip r:embed="rId8"/>
          <a:srcRect l="15356" t="14306" r="11539" b="12612"/>
          <a:stretch/>
        </p:blipFill>
        <p:spPr>
          <a:xfrm>
            <a:off x="7218227" y="4765815"/>
            <a:ext cx="1496786" cy="1482177"/>
          </a:xfrm>
          <a:prstGeom prst="rect">
            <a:avLst/>
          </a:prstGeom>
        </p:spPr>
      </p:pic>
      <p:pic>
        <p:nvPicPr>
          <p:cNvPr id="18" name="Picture 17">
            <a:extLst>
              <a:ext uri="{FF2B5EF4-FFF2-40B4-BE49-F238E27FC236}">
                <a16:creationId xmlns:a16="http://schemas.microsoft.com/office/drawing/2014/main" id="{6EF0DF93-A3B3-4D7A-BA85-15BF92F85476}"/>
              </a:ext>
            </a:extLst>
          </p:cNvPr>
          <p:cNvPicPr>
            <a:picLocks noChangeAspect="1"/>
          </p:cNvPicPr>
          <p:nvPr/>
        </p:nvPicPr>
        <p:blipFill rotWithShape="1">
          <a:blip r:embed="rId9"/>
          <a:srcRect l="15064" t="11862" r="10843" b="14182"/>
          <a:stretch/>
        </p:blipFill>
        <p:spPr>
          <a:xfrm>
            <a:off x="10313815" y="4767992"/>
            <a:ext cx="1585546" cy="1480407"/>
          </a:xfrm>
          <a:prstGeom prst="rect">
            <a:avLst/>
          </a:prstGeom>
        </p:spPr>
      </p:pic>
      <p:sp>
        <p:nvSpPr>
          <p:cNvPr id="19" name="Subtitle 4">
            <a:extLst>
              <a:ext uri="{FF2B5EF4-FFF2-40B4-BE49-F238E27FC236}">
                <a16:creationId xmlns:a16="http://schemas.microsoft.com/office/drawing/2014/main" id="{B32EB70A-255B-4DE1-8A0D-C6D6D2E5F3CC}"/>
              </a:ext>
            </a:extLst>
          </p:cNvPr>
          <p:cNvSpPr txBox="1">
            <a:spLocks/>
          </p:cNvSpPr>
          <p:nvPr/>
        </p:nvSpPr>
        <p:spPr>
          <a:xfrm>
            <a:off x="7242754" y="2416784"/>
            <a:ext cx="4537145"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dirty="0"/>
              <a:t>weights of each image on the new principle components</a:t>
            </a:r>
            <a:endParaRPr lang="en-US" sz="2200" b="1" dirty="0"/>
          </a:p>
        </p:txBody>
      </p:sp>
      <p:sp>
        <p:nvSpPr>
          <p:cNvPr id="20" name="Subtitle 4">
            <a:extLst>
              <a:ext uri="{FF2B5EF4-FFF2-40B4-BE49-F238E27FC236}">
                <a16:creationId xmlns:a16="http://schemas.microsoft.com/office/drawing/2014/main" id="{9E0F230B-3191-46A6-82AE-977F9E0AC64D}"/>
              </a:ext>
            </a:extLst>
          </p:cNvPr>
          <p:cNvSpPr txBox="1">
            <a:spLocks/>
          </p:cNvSpPr>
          <p:nvPr/>
        </p:nvSpPr>
        <p:spPr>
          <a:xfrm>
            <a:off x="1142201" y="2416784"/>
            <a:ext cx="4976023"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dirty="0"/>
              <a:t>How would you transform the red point from one basis to another ?</a:t>
            </a:r>
            <a:endParaRPr lang="en-US" sz="2200" b="1" dirty="0"/>
          </a:p>
        </p:txBody>
      </p:sp>
    </p:spTree>
    <p:extLst>
      <p:ext uri="{BB962C8B-B14F-4D97-AF65-F5344CB8AC3E}">
        <p14:creationId xmlns:p14="http://schemas.microsoft.com/office/powerpoint/2010/main" val="38878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ppt_w</p:attrName>
                                        </p:attrNameLst>
                                      </p:cBhvr>
                                      <p:tavLst>
                                        <p:tav tm="0" fmla="#ppt_w*sin(2.5*pi*$)">
                                          <p:val>
                                            <p:fltVal val="0"/>
                                          </p:val>
                                        </p:tav>
                                        <p:tav tm="100000">
                                          <p:val>
                                            <p:fltVal val="1"/>
                                          </p:val>
                                        </p:tav>
                                      </p:tavLst>
                                    </p:anim>
                                    <p:anim calcmode="lin" valueType="num">
                                      <p:cBhvr>
                                        <p:cTn id="34" dur="1000" fill="hold"/>
                                        <p:tgtEl>
                                          <p:spTgt spid="14"/>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ppt_w</p:attrName>
                                        </p:attrNameLst>
                                      </p:cBhvr>
                                      <p:tavLst>
                                        <p:tav tm="0" fmla="#ppt_w*sin(2.5*pi*$)">
                                          <p:val>
                                            <p:fltVal val="0"/>
                                          </p:val>
                                        </p:tav>
                                        <p:tav tm="100000">
                                          <p:val>
                                            <p:fltVal val="1"/>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ppt_w</p:attrName>
                                        </p:attrNameLst>
                                      </p:cBhvr>
                                      <p:tavLst>
                                        <p:tav tm="0" fmla="#ppt_w*sin(2.5*pi*$)">
                                          <p:val>
                                            <p:fltVal val="0"/>
                                          </p:val>
                                        </p:tav>
                                        <p:tav tm="100000">
                                          <p:val>
                                            <p:fltVal val="1"/>
                                          </p:val>
                                        </p:tav>
                                      </p:tavLst>
                                    </p:anim>
                                    <p:anim calcmode="lin" valueType="num">
                                      <p:cBhvr>
                                        <p:cTn id="44" dur="1000" fill="hold"/>
                                        <p:tgtEl>
                                          <p:spTgt spid="16"/>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ppt_w</p:attrName>
                                        </p:attrNameLst>
                                      </p:cBhvr>
                                      <p:tavLst>
                                        <p:tav tm="0" fmla="#ppt_w*sin(2.5*pi*$)">
                                          <p:val>
                                            <p:fltVal val="0"/>
                                          </p:val>
                                        </p:tav>
                                        <p:tav tm="100000">
                                          <p:val>
                                            <p:fltVal val="1"/>
                                          </p:val>
                                        </p:tav>
                                      </p:tavLst>
                                    </p:anim>
                                    <p:anim calcmode="lin" valueType="num">
                                      <p:cBhvr>
                                        <p:cTn id="49" dur="1000" fill="hold"/>
                                        <p:tgtEl>
                                          <p:spTgt spid="17"/>
                                        </p:tgtEl>
                                        <p:attrNameLst>
                                          <p:attrName>ppt_h</p:attrName>
                                        </p:attrNameLst>
                                      </p:cBhvr>
                                      <p:tavLst>
                                        <p:tav tm="0">
                                          <p:val>
                                            <p:strVal val="#ppt_h"/>
                                          </p:val>
                                        </p:tav>
                                        <p:tav tm="100000">
                                          <p:val>
                                            <p:strVal val="#ppt_h"/>
                                          </p:val>
                                        </p:tav>
                                      </p:tavLst>
                                    </p:anim>
                                  </p:childTnLst>
                                </p:cTn>
                              </p:par>
                              <p:par>
                                <p:cTn id="50" presetID="45"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ppt_w</p:attrName>
                                        </p:attrNameLst>
                                      </p:cBhvr>
                                      <p:tavLst>
                                        <p:tav tm="0" fmla="#ppt_w*sin(2.5*pi*$)">
                                          <p:val>
                                            <p:fltVal val="0"/>
                                          </p:val>
                                        </p:tav>
                                        <p:tav tm="100000">
                                          <p:val>
                                            <p:fltVal val="1"/>
                                          </p:val>
                                        </p:tav>
                                      </p:tavLst>
                                    </p:anim>
                                    <p:anim calcmode="lin" valueType="num">
                                      <p:cBhvr>
                                        <p:cTn id="54" dur="1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0B4A86-E771-4C87-A38B-0A3EE7D1B0DA}"/>
              </a:ext>
            </a:extLst>
          </p:cNvPr>
          <p:cNvPicPr>
            <a:picLocks noChangeAspect="1"/>
          </p:cNvPicPr>
          <p:nvPr/>
        </p:nvPicPr>
        <p:blipFill>
          <a:blip r:embed="rId2"/>
          <a:stretch>
            <a:fillRect/>
          </a:stretch>
        </p:blipFill>
        <p:spPr>
          <a:xfrm>
            <a:off x="4343920" y="3864193"/>
            <a:ext cx="1136041" cy="1076802"/>
          </a:xfrm>
          <a:prstGeom prst="rect">
            <a:avLst/>
          </a:prstGeom>
        </p:spPr>
      </p:pic>
      <p:pic>
        <p:nvPicPr>
          <p:cNvPr id="9" name="Picture 8">
            <a:extLst>
              <a:ext uri="{FF2B5EF4-FFF2-40B4-BE49-F238E27FC236}">
                <a16:creationId xmlns:a16="http://schemas.microsoft.com/office/drawing/2014/main" id="{B384DE60-7BE9-4C48-AA3D-B725EE92B255}"/>
              </a:ext>
            </a:extLst>
          </p:cNvPr>
          <p:cNvPicPr>
            <a:picLocks noChangeAspect="1"/>
          </p:cNvPicPr>
          <p:nvPr/>
        </p:nvPicPr>
        <p:blipFill rotWithShape="1">
          <a:blip r:embed="rId3"/>
          <a:srcRect l="12262" t="11561" r="12630" b="13040"/>
          <a:stretch/>
        </p:blipFill>
        <p:spPr>
          <a:xfrm>
            <a:off x="5479961" y="3864193"/>
            <a:ext cx="1136041" cy="1076802"/>
          </a:xfrm>
          <a:prstGeom prst="rect">
            <a:avLst/>
          </a:prstGeom>
        </p:spPr>
      </p:pic>
      <p:pic>
        <p:nvPicPr>
          <p:cNvPr id="10" name="Picture 9">
            <a:extLst>
              <a:ext uri="{FF2B5EF4-FFF2-40B4-BE49-F238E27FC236}">
                <a16:creationId xmlns:a16="http://schemas.microsoft.com/office/drawing/2014/main" id="{90019F59-9343-4FC3-90ED-4E8334E07536}"/>
              </a:ext>
            </a:extLst>
          </p:cNvPr>
          <p:cNvPicPr>
            <a:picLocks noChangeAspect="1"/>
          </p:cNvPicPr>
          <p:nvPr/>
        </p:nvPicPr>
        <p:blipFill rotWithShape="1">
          <a:blip r:embed="rId4"/>
          <a:srcRect l="3887" t="12151" r="12451" b="4536"/>
          <a:stretch/>
        </p:blipFill>
        <p:spPr>
          <a:xfrm>
            <a:off x="7711312" y="3186736"/>
            <a:ext cx="4384145" cy="2845540"/>
          </a:xfrm>
          <a:prstGeom prst="rect">
            <a:avLst/>
          </a:prstGeom>
        </p:spPr>
      </p:pic>
      <p:pic>
        <p:nvPicPr>
          <p:cNvPr id="11" name="Picture 10">
            <a:extLst>
              <a:ext uri="{FF2B5EF4-FFF2-40B4-BE49-F238E27FC236}">
                <a16:creationId xmlns:a16="http://schemas.microsoft.com/office/drawing/2014/main" id="{6C155DF0-2323-4989-870A-C549EA57A19D}"/>
              </a:ext>
            </a:extLst>
          </p:cNvPr>
          <p:cNvPicPr>
            <a:picLocks noChangeAspect="1"/>
          </p:cNvPicPr>
          <p:nvPr/>
        </p:nvPicPr>
        <p:blipFill>
          <a:blip r:embed="rId5"/>
          <a:stretch>
            <a:fillRect/>
          </a:stretch>
        </p:blipFill>
        <p:spPr>
          <a:xfrm>
            <a:off x="2446359" y="3864193"/>
            <a:ext cx="1130229" cy="1126304"/>
          </a:xfrm>
          <a:prstGeom prst="rect">
            <a:avLst/>
          </a:prstGeom>
        </p:spPr>
      </p:pic>
      <p:pic>
        <p:nvPicPr>
          <p:cNvPr id="12" name="Picture 11">
            <a:extLst>
              <a:ext uri="{FF2B5EF4-FFF2-40B4-BE49-F238E27FC236}">
                <a16:creationId xmlns:a16="http://schemas.microsoft.com/office/drawing/2014/main" id="{1DAC4450-96EA-436F-8848-4109848535D4}"/>
              </a:ext>
            </a:extLst>
          </p:cNvPr>
          <p:cNvPicPr>
            <a:picLocks noChangeAspect="1"/>
          </p:cNvPicPr>
          <p:nvPr/>
        </p:nvPicPr>
        <p:blipFill>
          <a:blip r:embed="rId6"/>
          <a:stretch>
            <a:fillRect/>
          </a:stretch>
        </p:blipFill>
        <p:spPr>
          <a:xfrm>
            <a:off x="1261641" y="3864193"/>
            <a:ext cx="1046750" cy="1130229"/>
          </a:xfrm>
          <a:prstGeom prst="rect">
            <a:avLst/>
          </a:prstGeom>
        </p:spPr>
      </p:pic>
      <p:pic>
        <p:nvPicPr>
          <p:cNvPr id="13" name="Picture 12">
            <a:extLst>
              <a:ext uri="{FF2B5EF4-FFF2-40B4-BE49-F238E27FC236}">
                <a16:creationId xmlns:a16="http://schemas.microsoft.com/office/drawing/2014/main" id="{8BDBDFDF-29F1-4E38-B0AA-29BCF495CDD2}"/>
              </a:ext>
            </a:extLst>
          </p:cNvPr>
          <p:cNvPicPr>
            <a:picLocks noChangeAspect="1"/>
          </p:cNvPicPr>
          <p:nvPr/>
        </p:nvPicPr>
        <p:blipFill>
          <a:blip r:embed="rId7"/>
          <a:stretch>
            <a:fillRect/>
          </a:stretch>
        </p:blipFill>
        <p:spPr>
          <a:xfrm>
            <a:off x="56713" y="3864193"/>
            <a:ext cx="1046751" cy="1112807"/>
          </a:xfrm>
          <a:prstGeom prst="rect">
            <a:avLst/>
          </a:prstGeom>
        </p:spPr>
      </p:pic>
      <p:pic>
        <p:nvPicPr>
          <p:cNvPr id="14" name="Picture 13">
            <a:extLst>
              <a:ext uri="{FF2B5EF4-FFF2-40B4-BE49-F238E27FC236}">
                <a16:creationId xmlns:a16="http://schemas.microsoft.com/office/drawing/2014/main" id="{B37E5F1D-373F-4DA3-BBBE-5237A417A95D}"/>
              </a:ext>
            </a:extLst>
          </p:cNvPr>
          <p:cNvPicPr>
            <a:picLocks noChangeAspect="1"/>
          </p:cNvPicPr>
          <p:nvPr/>
        </p:nvPicPr>
        <p:blipFill rotWithShape="1">
          <a:blip r:embed="rId8"/>
          <a:srcRect l="13458" t="12106" r="9804" b="12391"/>
          <a:stretch/>
        </p:blipFill>
        <p:spPr>
          <a:xfrm>
            <a:off x="1241439" y="4977000"/>
            <a:ext cx="1066952" cy="1056538"/>
          </a:xfrm>
          <a:prstGeom prst="rect">
            <a:avLst/>
          </a:prstGeom>
        </p:spPr>
      </p:pic>
      <p:pic>
        <p:nvPicPr>
          <p:cNvPr id="15" name="Picture 14">
            <a:extLst>
              <a:ext uri="{FF2B5EF4-FFF2-40B4-BE49-F238E27FC236}">
                <a16:creationId xmlns:a16="http://schemas.microsoft.com/office/drawing/2014/main" id="{579A82A1-1727-4B28-B3F0-D235D33C0CEF}"/>
              </a:ext>
            </a:extLst>
          </p:cNvPr>
          <p:cNvPicPr>
            <a:picLocks noChangeAspect="1"/>
          </p:cNvPicPr>
          <p:nvPr/>
        </p:nvPicPr>
        <p:blipFill rotWithShape="1">
          <a:blip r:embed="rId9"/>
          <a:srcRect l="15356" t="14306" r="11539" b="12612"/>
          <a:stretch/>
        </p:blipFill>
        <p:spPr>
          <a:xfrm>
            <a:off x="36512" y="4977000"/>
            <a:ext cx="1066952" cy="1056538"/>
          </a:xfrm>
          <a:prstGeom prst="rect">
            <a:avLst/>
          </a:prstGeom>
        </p:spPr>
      </p:pic>
      <p:pic>
        <p:nvPicPr>
          <p:cNvPr id="16" name="Picture 15">
            <a:extLst>
              <a:ext uri="{FF2B5EF4-FFF2-40B4-BE49-F238E27FC236}">
                <a16:creationId xmlns:a16="http://schemas.microsoft.com/office/drawing/2014/main" id="{14BE49BC-F6ED-40C3-A5A4-691B4D3B7F84}"/>
              </a:ext>
            </a:extLst>
          </p:cNvPr>
          <p:cNvPicPr>
            <a:picLocks noChangeAspect="1"/>
          </p:cNvPicPr>
          <p:nvPr/>
        </p:nvPicPr>
        <p:blipFill rotWithShape="1">
          <a:blip r:embed="rId10"/>
          <a:srcRect l="15064" t="11862" r="10843" b="14182"/>
          <a:stretch/>
        </p:blipFill>
        <p:spPr>
          <a:xfrm>
            <a:off x="2446366" y="4977000"/>
            <a:ext cx="1130222" cy="1055276"/>
          </a:xfrm>
          <a:prstGeom prst="rect">
            <a:avLst/>
          </a:prstGeom>
        </p:spPr>
      </p:pic>
      <p:sp>
        <p:nvSpPr>
          <p:cNvPr id="17" name="Rectangle 16">
            <a:extLst>
              <a:ext uri="{FF2B5EF4-FFF2-40B4-BE49-F238E27FC236}">
                <a16:creationId xmlns:a16="http://schemas.microsoft.com/office/drawing/2014/main" id="{E1BFC8B5-B0C6-4F5F-BE15-2A0E6DBEBDDD}"/>
              </a:ext>
            </a:extLst>
          </p:cNvPr>
          <p:cNvSpPr/>
          <p:nvPr/>
        </p:nvSpPr>
        <p:spPr>
          <a:xfrm>
            <a:off x="4199068" y="5191343"/>
            <a:ext cx="2405836"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New Image</a:t>
            </a:r>
          </a:p>
        </p:txBody>
      </p:sp>
      <p:cxnSp>
        <p:nvCxnSpPr>
          <p:cNvPr id="18" name="Straight Arrow Connector 17">
            <a:extLst>
              <a:ext uri="{FF2B5EF4-FFF2-40B4-BE49-F238E27FC236}">
                <a16:creationId xmlns:a16="http://schemas.microsoft.com/office/drawing/2014/main" id="{C0A713B8-153C-4FFB-9A23-7A898B6C19EE}"/>
              </a:ext>
            </a:extLst>
          </p:cNvPr>
          <p:cNvCxnSpPr>
            <a:cxnSpLocks/>
          </p:cNvCxnSpPr>
          <p:nvPr/>
        </p:nvCxnSpPr>
        <p:spPr>
          <a:xfrm>
            <a:off x="3714563" y="5178449"/>
            <a:ext cx="3858775" cy="12894"/>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21" name="Rectangle 20">
            <a:extLst>
              <a:ext uri="{FF2B5EF4-FFF2-40B4-BE49-F238E27FC236}">
                <a16:creationId xmlns:a16="http://schemas.microsoft.com/office/drawing/2014/main" id="{FC40EE26-5874-46D2-83DF-F4E17FE83276}"/>
              </a:ext>
            </a:extLst>
          </p:cNvPr>
          <p:cNvSpPr/>
          <p:nvPr/>
        </p:nvSpPr>
        <p:spPr>
          <a:xfrm>
            <a:off x="7104062" y="6032276"/>
            <a:ext cx="5257800" cy="844774"/>
          </a:xfrm>
          <a:prstGeom prst="rect">
            <a:avLst/>
          </a:prstGeom>
          <a:noFill/>
        </p:spPr>
        <p:txBody>
          <a:bodyPr wrap="square" lIns="227005" tIns="113502" rIns="227005" bIns="113502">
            <a:spAutoFit/>
          </a:bodyPr>
          <a:lstStyle/>
          <a:p>
            <a:pPr algn="ctr"/>
            <a:r>
              <a:rPr lang="en-US" sz="2000" dirty="0">
                <a:ln w="0"/>
                <a:effectLst>
                  <a:outerShdw blurRad="38100" dist="19050" dir="2700000" algn="tl" rotWithShape="0">
                    <a:schemeClr val="dk1">
                      <a:alpha val="40000"/>
                    </a:schemeClr>
                  </a:outerShdw>
                </a:effectLst>
              </a:rPr>
              <a:t>    Euclidian distance between weights </a:t>
            </a:r>
          </a:p>
          <a:p>
            <a:pPr algn="ctr"/>
            <a:r>
              <a:rPr lang="en-US" sz="2000" dirty="0">
                <a:ln w="0"/>
                <a:effectLst>
                  <a:outerShdw blurRad="38100" dist="19050" dir="2700000" algn="tl" rotWithShape="0">
                    <a:schemeClr val="dk1">
                      <a:alpha val="40000"/>
                    </a:schemeClr>
                  </a:outerShdw>
                </a:effectLst>
              </a:rPr>
              <a:t>of test image and dataset images</a:t>
            </a:r>
          </a:p>
        </p:txBody>
      </p:sp>
      <p:sp>
        <p:nvSpPr>
          <p:cNvPr id="22" name="Title 3">
            <a:extLst>
              <a:ext uri="{FF2B5EF4-FFF2-40B4-BE49-F238E27FC236}">
                <a16:creationId xmlns:a16="http://schemas.microsoft.com/office/drawing/2014/main" id="{FE167DF4-44D9-460C-9BAF-CF1C2D0CA8EC}"/>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Face recognition</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9EF92ED-2140-439C-A9F3-8ABC90081A57}"/>
                  </a:ext>
                </a:extLst>
              </p:cNvPr>
              <p:cNvSpPr/>
              <p:nvPr/>
            </p:nvSpPr>
            <p:spPr>
              <a:xfrm>
                <a:off x="583353" y="1314820"/>
                <a:ext cx="1984839"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𝑹𝑬𝑺𝑼𝑳𝑻𝑺</m:t>
                      </m:r>
                    </m:oMath>
                  </m:oMathPara>
                </a14:m>
                <a:endParaRPr lang="en-US" sz="3000" b="1" dirty="0"/>
              </a:p>
            </p:txBody>
          </p:sp>
        </mc:Choice>
        <mc:Fallback xmlns="">
          <p:sp>
            <p:nvSpPr>
              <p:cNvPr id="23" name="Rectangle 22">
                <a:extLst>
                  <a:ext uri="{FF2B5EF4-FFF2-40B4-BE49-F238E27FC236}">
                    <a16:creationId xmlns:a16="http://schemas.microsoft.com/office/drawing/2014/main" id="{F9EF92ED-2140-439C-A9F3-8ABC90081A57}"/>
                  </a:ext>
                </a:extLst>
              </p:cNvPr>
              <p:cNvSpPr>
                <a:spLocks noRot="1" noChangeAspect="1" noMove="1" noResize="1" noEditPoints="1" noAdjustHandles="1" noChangeArrowheads="1" noChangeShapeType="1" noTextEdit="1"/>
              </p:cNvSpPr>
              <p:nvPr/>
            </p:nvSpPr>
            <p:spPr>
              <a:xfrm>
                <a:off x="583353" y="1314820"/>
                <a:ext cx="1984839" cy="553998"/>
              </a:xfrm>
              <a:prstGeom prst="rect">
                <a:avLst/>
              </a:prstGeom>
              <a:blipFill>
                <a:blip r:embed="rId11"/>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9877FA7-F137-4A69-A37B-54D84DBDF40E}"/>
              </a:ext>
            </a:extLst>
          </p:cNvPr>
          <p:cNvSpPr/>
          <p:nvPr/>
        </p:nvSpPr>
        <p:spPr>
          <a:xfrm>
            <a:off x="596178" y="1839883"/>
            <a:ext cx="6874700" cy="1107996"/>
          </a:xfrm>
          <a:prstGeom prst="rect">
            <a:avLst/>
          </a:prstGeom>
        </p:spPr>
        <p:txBody>
          <a:bodyPr wrap="square">
            <a:spAutoFit/>
          </a:bodyPr>
          <a:lstStyle/>
          <a:p>
            <a:r>
              <a:rPr lang="en-US" sz="2200" dirty="0">
                <a:solidFill>
                  <a:srgbClr val="000000"/>
                </a:solidFill>
                <a:latin typeface="Times New Roman" panose="02020603050405020304" pitchFamily="18" charset="0"/>
              </a:rPr>
              <a:t>The distance between the weights of the test image and the weights of the dataset images is calculated and the closest dataset image to the test image is chosen as the result.</a:t>
            </a:r>
            <a:endParaRPr lang="en-US" sz="2200" dirty="0"/>
          </a:p>
        </p:txBody>
      </p:sp>
    </p:spTree>
    <p:extLst>
      <p:ext uri="{BB962C8B-B14F-4D97-AF65-F5344CB8AC3E}">
        <p14:creationId xmlns:p14="http://schemas.microsoft.com/office/powerpoint/2010/main" val="57364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1000"/>
                                        <p:tgtEl>
                                          <p:spTgt spid="11"/>
                                        </p:tgtEl>
                                      </p:cBhvr>
                                    </p:animEffect>
                                  </p:childTnLst>
                                </p:cTn>
                              </p:par>
                              <p:par>
                                <p:cTn id="13" presetID="6" presetClass="entr" presetSubtype="16"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ircle(in)">
                                      <p:cBhvr>
                                        <p:cTn id="15" dur="1000"/>
                                        <p:tgtEl>
                                          <p:spTgt spid="12"/>
                                        </p:tgtEl>
                                      </p:cBhvr>
                                    </p:animEffect>
                                  </p:childTnLst>
                                </p:cTn>
                              </p:par>
                              <p:par>
                                <p:cTn id="16" presetID="6" presetClass="entr" presetSubtype="16"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1000"/>
                                        <p:tgtEl>
                                          <p:spTgt spid="13"/>
                                        </p:tgtEl>
                                      </p:cBhvr>
                                    </p:animEffect>
                                  </p:childTnLst>
                                </p:cTn>
                              </p:par>
                              <p:par>
                                <p:cTn id="19" presetID="6" presetClass="entr" presetSubtype="16"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1000"/>
                                        <p:tgtEl>
                                          <p:spTgt spid="14"/>
                                        </p:tgtEl>
                                      </p:cBhvr>
                                    </p:animEffect>
                                  </p:childTnLst>
                                </p:cTn>
                              </p:par>
                              <p:par>
                                <p:cTn id="22" presetID="6"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ircle(in)">
                                      <p:cBhvr>
                                        <p:cTn id="24" dur="1000"/>
                                        <p:tgtEl>
                                          <p:spTgt spid="15"/>
                                        </p:tgtEl>
                                      </p:cBhvr>
                                    </p:animEffect>
                                  </p:childTnLst>
                                </p:cTn>
                              </p:par>
                              <p:par>
                                <p:cTn id="25" presetID="6"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par>
                                <p:cTn id="33" presetID="16" presetClass="entr" presetSubtype="21"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ircle(in)">
                                      <p:cBhvr>
                                        <p:cTn id="40" dur="1000"/>
                                        <p:tgtEl>
                                          <p:spTgt spid="9"/>
                                        </p:tgtEl>
                                      </p:cBhvr>
                                    </p:animEffect>
                                  </p:childTnLst>
                                </p:cTn>
                              </p:par>
                              <p:par>
                                <p:cTn id="41" presetID="6" presetClass="entr" presetSubtype="16"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circle(in)">
                                      <p:cBhvr>
                                        <p:cTn id="43" dur="10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249A57-EF89-4031-9D07-8FC0EA97A80C}"/>
              </a:ext>
            </a:extLst>
          </p:cNvPr>
          <p:cNvSpPr/>
          <p:nvPr/>
        </p:nvSpPr>
        <p:spPr>
          <a:xfrm>
            <a:off x="166144" y="2266778"/>
            <a:ext cx="10437812" cy="923330"/>
          </a:xfrm>
          <a:prstGeom prst="rect">
            <a:avLst/>
          </a:prstGeom>
        </p:spPr>
        <p:txBody>
          <a:bodyPr wrap="square">
            <a:spAutoFit/>
          </a:bodyPr>
          <a:lstStyle/>
          <a:p>
            <a:r>
              <a:rPr lang="en-US" dirty="0"/>
              <a:t>-16571.219583033726 |  -631.1624561549116 | 460.39344337822087 | -49.35521313145287 814.5558967934074 | 1607.1961839924008 | -29.42958282181341 | -348.2856359247719 </a:t>
            </a:r>
          </a:p>
          <a:p>
            <a:r>
              <a:rPr lang="en-US" dirty="0"/>
              <a:t>-2998.643644290159 | -1149.415231328402 | 347.2606338586602 | 478.51662982411204 | …</a:t>
            </a:r>
          </a:p>
        </p:txBody>
      </p:sp>
      <p:sp>
        <p:nvSpPr>
          <p:cNvPr id="3" name="Title 3">
            <a:extLst>
              <a:ext uri="{FF2B5EF4-FFF2-40B4-BE49-F238E27FC236}">
                <a16:creationId xmlns:a16="http://schemas.microsoft.com/office/drawing/2014/main" id="{1DFAC869-DCC9-47F0-8D5E-B423FE8BA04E}"/>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Image compression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D175365-6EE2-4D1F-A923-E7E697C8AF77}"/>
                  </a:ext>
                </a:extLst>
              </p:cNvPr>
              <p:cNvSpPr/>
              <p:nvPr/>
            </p:nvSpPr>
            <p:spPr>
              <a:xfrm>
                <a:off x="166144" y="1140694"/>
                <a:ext cx="11767879" cy="1015663"/>
              </a:xfrm>
              <a:prstGeom prst="rect">
                <a:avLst/>
              </a:prstGeom>
            </p:spPr>
            <p:txBody>
              <a:bodyPr wrap="square">
                <a:spAutoFit/>
              </a:bodyPr>
              <a:lstStyle/>
              <a:p>
                <a:r>
                  <a:rPr lang="en-US" sz="3000" b="1" dirty="0"/>
                  <a:t>            </a:t>
                </a:r>
                <a14:m>
                  <m:oMath xmlns:m="http://schemas.openxmlformats.org/officeDocument/2006/math">
                    <m:r>
                      <a:rPr lang="en-US" sz="3000" b="1" i="1" smtClean="0">
                        <a:latin typeface="Cambria Math" panose="02040503050406030204" pitchFamily="18" charset="0"/>
                      </a:rPr>
                      <m:t>𝑺𝒂𝒗𝒆</m:t>
                    </m:r>
                    <m:r>
                      <a:rPr lang="en-US" sz="3000" b="1" i="1" smtClean="0">
                        <a:latin typeface="Cambria Math" panose="02040503050406030204" pitchFamily="18" charset="0"/>
                      </a:rPr>
                      <m:t> </m:t>
                    </m:r>
                    <m:r>
                      <a:rPr lang="en-US" sz="3000" b="1" i="1" smtClean="0">
                        <a:latin typeface="Cambria Math" panose="02040503050406030204" pitchFamily="18" charset="0"/>
                      </a:rPr>
                      <m:t>𝒑𝒓𝒊𝒏𝒄𝒊𝒑𝒍𝒆</m:t>
                    </m:r>
                    <m:r>
                      <a:rPr lang="en-US" sz="3000" b="1" i="1" smtClean="0">
                        <a:latin typeface="Cambria Math" panose="02040503050406030204" pitchFamily="18" charset="0"/>
                      </a:rPr>
                      <m:t> </m:t>
                    </m:r>
                    <m:r>
                      <a:rPr lang="en-US" sz="3000" b="1" i="1" smtClean="0">
                        <a:latin typeface="Cambria Math" panose="02040503050406030204" pitchFamily="18" charset="0"/>
                      </a:rPr>
                      <m:t>𝒄𝒐𝒎𝒑𝒐𝒏𝒆𝒏𝒕</m:t>
                    </m:r>
                    <m:r>
                      <a:rPr lang="en-US" sz="3000" b="1" i="1" smtClean="0">
                        <a:latin typeface="Cambria Math" panose="02040503050406030204" pitchFamily="18" charset="0"/>
                      </a:rPr>
                      <m:t> </m:t>
                    </m:r>
                    <m:r>
                      <a:rPr lang="en-US" sz="3000" b="1" i="1" smtClean="0">
                        <a:latin typeface="Cambria Math" panose="02040503050406030204" pitchFamily="18" charset="0"/>
                      </a:rPr>
                      <m:t>𝒘𝒆𝒊𝒈𝒕𝒉𝒔</m:t>
                    </m:r>
                    <m:r>
                      <a:rPr lang="en-US" sz="3000" b="1" i="1" smtClean="0">
                        <a:latin typeface="Cambria Math" panose="02040503050406030204" pitchFamily="18" charset="0"/>
                      </a:rPr>
                      <m:t> </m:t>
                    </m:r>
                    <m:r>
                      <a:rPr lang="en-US" sz="3000" b="1" i="1" smtClean="0">
                        <a:latin typeface="Cambria Math" panose="02040503050406030204" pitchFamily="18" charset="0"/>
                      </a:rPr>
                      <m:t>𝒊𝒏𝒔𝒕𝒆𝒂𝒅</m:t>
                    </m:r>
                    <m:r>
                      <a:rPr lang="en-US" sz="3000" b="1" i="1" smtClean="0">
                        <a:latin typeface="Cambria Math" panose="02040503050406030204" pitchFamily="18" charset="0"/>
                      </a:rPr>
                      <m:t> </m:t>
                    </m:r>
                    <m:r>
                      <a:rPr lang="en-US" sz="3000" b="1" i="1" smtClean="0">
                        <a:latin typeface="Cambria Math" panose="02040503050406030204" pitchFamily="18" charset="0"/>
                      </a:rPr>
                      <m:t>𝒐𝒇</m:t>
                    </m:r>
                    <m:r>
                      <a:rPr lang="en-US" sz="3000" b="1" i="1" smtClean="0">
                        <a:latin typeface="Cambria Math" panose="02040503050406030204" pitchFamily="18" charset="0"/>
                      </a:rPr>
                      <m:t> </m:t>
                    </m:r>
                    <m:r>
                      <a:rPr lang="en-US" sz="3000" b="1" i="1" smtClean="0">
                        <a:latin typeface="Cambria Math" panose="02040503050406030204" pitchFamily="18" charset="0"/>
                      </a:rPr>
                      <m:t>𝒐𝒓𝒊𝒈𝒊𝒏𝒂𝒍</m:t>
                    </m:r>
                    <m:r>
                      <a:rPr lang="en-US" sz="3000" b="1" i="1" smtClean="0">
                        <a:latin typeface="Cambria Math" panose="02040503050406030204" pitchFamily="18" charset="0"/>
                      </a:rPr>
                      <m:t> </m:t>
                    </m:r>
                    <m:r>
                      <a:rPr lang="en-US" sz="3000" b="1" i="1" smtClean="0">
                        <a:latin typeface="Cambria Math" panose="02040503050406030204" pitchFamily="18" charset="0"/>
                      </a:rPr>
                      <m:t>𝒘𝒆𝒊𝒈𝒉𝒕𝒔</m:t>
                    </m:r>
                    <m:r>
                      <a:rPr lang="en-US" sz="3000" b="1" i="1" smtClean="0">
                        <a:latin typeface="Cambria Math" panose="02040503050406030204" pitchFamily="18" charset="0"/>
                      </a:rPr>
                      <m:t> </m:t>
                    </m:r>
                  </m:oMath>
                </a14:m>
                <a:endParaRPr lang="en-US" sz="3000" b="1" dirty="0"/>
              </a:p>
            </p:txBody>
          </p:sp>
        </mc:Choice>
        <mc:Fallback xmlns="">
          <p:sp>
            <p:nvSpPr>
              <p:cNvPr id="4" name="Rectangle 3">
                <a:extLst>
                  <a:ext uri="{FF2B5EF4-FFF2-40B4-BE49-F238E27FC236}">
                    <a16:creationId xmlns:a16="http://schemas.microsoft.com/office/drawing/2014/main" id="{8D175365-6EE2-4D1F-A923-E7E697C8AF77}"/>
                  </a:ext>
                </a:extLst>
              </p:cNvPr>
              <p:cNvSpPr>
                <a:spLocks noRot="1" noChangeAspect="1" noMove="1" noResize="1" noEditPoints="1" noAdjustHandles="1" noChangeArrowheads="1" noChangeShapeType="1" noTextEdit="1"/>
              </p:cNvSpPr>
              <p:nvPr/>
            </p:nvSpPr>
            <p:spPr>
              <a:xfrm>
                <a:off x="166144" y="1140694"/>
                <a:ext cx="11767879" cy="1015663"/>
              </a:xfrm>
              <a:prstGeom prst="rect">
                <a:avLst/>
              </a:prstGeom>
              <a:blipFill>
                <a:blip r:embed="rId2"/>
                <a:stretch>
                  <a:fillRect r="-67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484FB62-2B0D-48F6-AD81-C0F4EF24A4C6}"/>
              </a:ext>
            </a:extLst>
          </p:cNvPr>
          <p:cNvPicPr>
            <a:picLocks noChangeAspect="1"/>
          </p:cNvPicPr>
          <p:nvPr/>
        </p:nvPicPr>
        <p:blipFill>
          <a:blip r:embed="rId3"/>
          <a:stretch>
            <a:fillRect/>
          </a:stretch>
        </p:blipFill>
        <p:spPr>
          <a:xfrm>
            <a:off x="298191" y="4546152"/>
            <a:ext cx="2380847" cy="2188244"/>
          </a:xfrm>
          <a:prstGeom prst="rect">
            <a:avLst/>
          </a:prstGeom>
        </p:spPr>
      </p:pic>
      <p:cxnSp>
        <p:nvCxnSpPr>
          <p:cNvPr id="16" name="Straight Arrow Connector 15">
            <a:extLst>
              <a:ext uri="{FF2B5EF4-FFF2-40B4-BE49-F238E27FC236}">
                <a16:creationId xmlns:a16="http://schemas.microsoft.com/office/drawing/2014/main" id="{C0BE0C97-BCC7-416C-9A88-ABB61195D21E}"/>
              </a:ext>
            </a:extLst>
          </p:cNvPr>
          <p:cNvCxnSpPr>
            <a:cxnSpLocks/>
          </p:cNvCxnSpPr>
          <p:nvPr/>
        </p:nvCxnSpPr>
        <p:spPr>
          <a:xfrm>
            <a:off x="2692971" y="5110841"/>
            <a:ext cx="734441" cy="0"/>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pic>
        <p:nvPicPr>
          <p:cNvPr id="19" name="Picture 18">
            <a:extLst>
              <a:ext uri="{FF2B5EF4-FFF2-40B4-BE49-F238E27FC236}">
                <a16:creationId xmlns:a16="http://schemas.microsoft.com/office/drawing/2014/main" id="{B5E5C9E2-73D9-41C6-985A-6991B3218A09}"/>
              </a:ext>
            </a:extLst>
          </p:cNvPr>
          <p:cNvPicPr>
            <a:picLocks noChangeAspect="1"/>
          </p:cNvPicPr>
          <p:nvPr/>
        </p:nvPicPr>
        <p:blipFill>
          <a:blip r:embed="rId4"/>
          <a:stretch>
            <a:fillRect/>
          </a:stretch>
        </p:blipFill>
        <p:spPr>
          <a:xfrm flipV="1">
            <a:off x="3427412" y="4412272"/>
            <a:ext cx="1725101" cy="95267"/>
          </a:xfrm>
          <a:prstGeom prst="rect">
            <a:avLst/>
          </a:prstGeom>
        </p:spPr>
      </p:pic>
      <p:pic>
        <p:nvPicPr>
          <p:cNvPr id="20" name="Picture 19">
            <a:extLst>
              <a:ext uri="{FF2B5EF4-FFF2-40B4-BE49-F238E27FC236}">
                <a16:creationId xmlns:a16="http://schemas.microsoft.com/office/drawing/2014/main" id="{F109B3E6-B239-49B8-9FF3-3580D3907E14}"/>
              </a:ext>
            </a:extLst>
          </p:cNvPr>
          <p:cNvPicPr>
            <a:picLocks noChangeAspect="1"/>
          </p:cNvPicPr>
          <p:nvPr/>
        </p:nvPicPr>
        <p:blipFill>
          <a:blip r:embed="rId4"/>
          <a:stretch>
            <a:fillRect/>
          </a:stretch>
        </p:blipFill>
        <p:spPr>
          <a:xfrm flipV="1">
            <a:off x="3427412" y="4571310"/>
            <a:ext cx="1725101" cy="95267"/>
          </a:xfrm>
          <a:prstGeom prst="rect">
            <a:avLst/>
          </a:prstGeom>
        </p:spPr>
      </p:pic>
      <p:pic>
        <p:nvPicPr>
          <p:cNvPr id="21" name="Picture 20">
            <a:extLst>
              <a:ext uri="{FF2B5EF4-FFF2-40B4-BE49-F238E27FC236}">
                <a16:creationId xmlns:a16="http://schemas.microsoft.com/office/drawing/2014/main" id="{685CC80D-517B-4EED-B0FE-E6BF298F1BB5}"/>
              </a:ext>
            </a:extLst>
          </p:cNvPr>
          <p:cNvPicPr>
            <a:picLocks noChangeAspect="1"/>
          </p:cNvPicPr>
          <p:nvPr/>
        </p:nvPicPr>
        <p:blipFill>
          <a:blip r:embed="rId4"/>
          <a:stretch>
            <a:fillRect/>
          </a:stretch>
        </p:blipFill>
        <p:spPr>
          <a:xfrm flipV="1">
            <a:off x="3427412" y="4734585"/>
            <a:ext cx="1725101" cy="95267"/>
          </a:xfrm>
          <a:prstGeom prst="rect">
            <a:avLst/>
          </a:prstGeom>
        </p:spPr>
      </p:pic>
      <p:pic>
        <p:nvPicPr>
          <p:cNvPr id="22" name="Picture 21">
            <a:extLst>
              <a:ext uri="{FF2B5EF4-FFF2-40B4-BE49-F238E27FC236}">
                <a16:creationId xmlns:a16="http://schemas.microsoft.com/office/drawing/2014/main" id="{B702B703-AE06-424A-B6B6-1714DCED756A}"/>
              </a:ext>
            </a:extLst>
          </p:cNvPr>
          <p:cNvPicPr>
            <a:picLocks noChangeAspect="1"/>
          </p:cNvPicPr>
          <p:nvPr/>
        </p:nvPicPr>
        <p:blipFill>
          <a:blip r:embed="rId4"/>
          <a:stretch>
            <a:fillRect/>
          </a:stretch>
        </p:blipFill>
        <p:spPr>
          <a:xfrm flipV="1">
            <a:off x="3413124" y="4895850"/>
            <a:ext cx="1725101" cy="95267"/>
          </a:xfrm>
          <a:prstGeom prst="rect">
            <a:avLst/>
          </a:prstGeom>
        </p:spPr>
      </p:pic>
      <p:sp>
        <p:nvSpPr>
          <p:cNvPr id="23" name="Oval 22">
            <a:extLst>
              <a:ext uri="{FF2B5EF4-FFF2-40B4-BE49-F238E27FC236}">
                <a16:creationId xmlns:a16="http://schemas.microsoft.com/office/drawing/2014/main" id="{14788510-21CE-4A1F-9973-9F4FD538900B}"/>
              </a:ext>
            </a:extLst>
          </p:cNvPr>
          <p:cNvSpPr/>
          <p:nvPr/>
        </p:nvSpPr>
        <p:spPr>
          <a:xfrm flipV="1">
            <a:off x="4496458" y="5108727"/>
            <a:ext cx="58355" cy="45719"/>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24" name="Oval 23">
            <a:extLst>
              <a:ext uri="{FF2B5EF4-FFF2-40B4-BE49-F238E27FC236}">
                <a16:creationId xmlns:a16="http://schemas.microsoft.com/office/drawing/2014/main" id="{5EF9D440-C956-47E9-B701-77D1EB880C8A}"/>
              </a:ext>
            </a:extLst>
          </p:cNvPr>
          <p:cNvSpPr/>
          <p:nvPr/>
        </p:nvSpPr>
        <p:spPr>
          <a:xfrm flipV="1">
            <a:off x="4482924" y="5316495"/>
            <a:ext cx="58355" cy="45719"/>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25" name="Oval 24">
            <a:extLst>
              <a:ext uri="{FF2B5EF4-FFF2-40B4-BE49-F238E27FC236}">
                <a16:creationId xmlns:a16="http://schemas.microsoft.com/office/drawing/2014/main" id="{33544A13-5220-4CCC-8031-A0FECAFA974B}"/>
              </a:ext>
            </a:extLst>
          </p:cNvPr>
          <p:cNvSpPr/>
          <p:nvPr/>
        </p:nvSpPr>
        <p:spPr>
          <a:xfrm flipV="1">
            <a:off x="4496458" y="5516651"/>
            <a:ext cx="58355" cy="45719"/>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pic>
        <p:nvPicPr>
          <p:cNvPr id="26" name="Picture 25">
            <a:extLst>
              <a:ext uri="{FF2B5EF4-FFF2-40B4-BE49-F238E27FC236}">
                <a16:creationId xmlns:a16="http://schemas.microsoft.com/office/drawing/2014/main" id="{05AB042F-F030-4CDC-9544-514D8D380756}"/>
              </a:ext>
            </a:extLst>
          </p:cNvPr>
          <p:cNvPicPr>
            <a:picLocks noChangeAspect="1"/>
          </p:cNvPicPr>
          <p:nvPr/>
        </p:nvPicPr>
        <p:blipFill>
          <a:blip r:embed="rId4"/>
          <a:stretch>
            <a:fillRect/>
          </a:stretch>
        </p:blipFill>
        <p:spPr>
          <a:xfrm flipV="1">
            <a:off x="3399590" y="5707128"/>
            <a:ext cx="1725101" cy="95267"/>
          </a:xfrm>
          <a:prstGeom prst="rect">
            <a:avLst/>
          </a:prstGeom>
        </p:spPr>
      </p:pic>
      <p:cxnSp>
        <p:nvCxnSpPr>
          <p:cNvPr id="28" name="Straight Arrow Connector 27">
            <a:extLst>
              <a:ext uri="{FF2B5EF4-FFF2-40B4-BE49-F238E27FC236}">
                <a16:creationId xmlns:a16="http://schemas.microsoft.com/office/drawing/2014/main" id="{8DB52EC7-6B70-47AD-AE61-763E0FE1EDCC}"/>
              </a:ext>
            </a:extLst>
          </p:cNvPr>
          <p:cNvCxnSpPr>
            <a:cxnSpLocks/>
          </p:cNvCxnSpPr>
          <p:nvPr/>
        </p:nvCxnSpPr>
        <p:spPr>
          <a:xfrm>
            <a:off x="5214892" y="5760975"/>
            <a:ext cx="1670384" cy="0"/>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pic>
        <p:nvPicPr>
          <p:cNvPr id="31" name="Picture 30">
            <a:extLst>
              <a:ext uri="{FF2B5EF4-FFF2-40B4-BE49-F238E27FC236}">
                <a16:creationId xmlns:a16="http://schemas.microsoft.com/office/drawing/2014/main" id="{9F64E282-F9D6-423A-A11F-8BA8B854D81F}"/>
              </a:ext>
            </a:extLst>
          </p:cNvPr>
          <p:cNvPicPr>
            <a:picLocks noChangeAspect="1"/>
          </p:cNvPicPr>
          <p:nvPr/>
        </p:nvPicPr>
        <p:blipFill>
          <a:blip r:embed="rId5"/>
          <a:stretch>
            <a:fillRect/>
          </a:stretch>
        </p:blipFill>
        <p:spPr>
          <a:xfrm>
            <a:off x="6935014" y="5394507"/>
            <a:ext cx="815775" cy="815775"/>
          </a:xfrm>
          <a:prstGeom prst="rect">
            <a:avLst/>
          </a:prstGeom>
        </p:spPr>
      </p:pic>
      <p:cxnSp>
        <p:nvCxnSpPr>
          <p:cNvPr id="32" name="Straight Arrow Connector 31">
            <a:extLst>
              <a:ext uri="{FF2B5EF4-FFF2-40B4-BE49-F238E27FC236}">
                <a16:creationId xmlns:a16="http://schemas.microsoft.com/office/drawing/2014/main" id="{6D0BD55E-210E-4088-B2ED-2203327D900C}"/>
              </a:ext>
            </a:extLst>
          </p:cNvPr>
          <p:cNvCxnSpPr>
            <a:cxnSpLocks/>
          </p:cNvCxnSpPr>
          <p:nvPr/>
        </p:nvCxnSpPr>
        <p:spPr>
          <a:xfrm>
            <a:off x="5214892" y="4744827"/>
            <a:ext cx="978431" cy="0"/>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6" name="Rectangle 35">
            <a:extLst>
              <a:ext uri="{FF2B5EF4-FFF2-40B4-BE49-F238E27FC236}">
                <a16:creationId xmlns:a16="http://schemas.microsoft.com/office/drawing/2014/main" id="{4DFCE305-6117-4393-A114-1F0E3C7D7459}"/>
              </a:ext>
            </a:extLst>
          </p:cNvPr>
          <p:cNvSpPr/>
          <p:nvPr/>
        </p:nvSpPr>
        <p:spPr>
          <a:xfrm>
            <a:off x="6096653" y="4385005"/>
            <a:ext cx="1907895" cy="769441"/>
          </a:xfrm>
          <a:prstGeom prst="rect">
            <a:avLst/>
          </a:prstGeom>
        </p:spPr>
        <p:txBody>
          <a:bodyPr wrap="none">
            <a:spAutoFit/>
          </a:bodyPr>
          <a:lstStyle/>
          <a:p>
            <a:r>
              <a:rPr lang="en-US" sz="2200" b="1" dirty="0">
                <a:solidFill>
                  <a:schemeClr val="tx1">
                    <a:lumMod val="50000"/>
                  </a:schemeClr>
                </a:solidFill>
              </a:rPr>
              <a:t>Principle </a:t>
            </a:r>
          </a:p>
          <a:p>
            <a:r>
              <a:rPr lang="en-US" sz="2200" b="1" dirty="0">
                <a:solidFill>
                  <a:schemeClr val="tx1">
                    <a:lumMod val="50000"/>
                  </a:schemeClr>
                </a:solidFill>
              </a:rPr>
              <a:t>components</a:t>
            </a:r>
            <a:endParaRPr lang="en-US" sz="2200" dirty="0"/>
          </a:p>
        </p:txBody>
      </p:sp>
      <p:cxnSp>
        <p:nvCxnSpPr>
          <p:cNvPr id="27" name="Straight Arrow Connector 26">
            <a:extLst>
              <a:ext uri="{FF2B5EF4-FFF2-40B4-BE49-F238E27FC236}">
                <a16:creationId xmlns:a16="http://schemas.microsoft.com/office/drawing/2014/main" id="{5DB6DC1F-3667-4B87-8960-EC9BA3998A70}"/>
              </a:ext>
            </a:extLst>
          </p:cNvPr>
          <p:cNvCxnSpPr>
            <a:cxnSpLocks/>
          </p:cNvCxnSpPr>
          <p:nvPr/>
        </p:nvCxnSpPr>
        <p:spPr>
          <a:xfrm>
            <a:off x="9371012" y="4132872"/>
            <a:ext cx="0" cy="654979"/>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5F21F642-5CD5-4EE8-B20A-BC28526456DA}"/>
              </a:ext>
            </a:extLst>
          </p:cNvPr>
          <p:cNvCxnSpPr>
            <a:cxnSpLocks/>
          </p:cNvCxnSpPr>
          <p:nvPr/>
        </p:nvCxnSpPr>
        <p:spPr>
          <a:xfrm>
            <a:off x="7834843" y="5316495"/>
            <a:ext cx="978431" cy="0"/>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6410C89D-0C7F-4DFB-A458-7AA827F48CDD}"/>
              </a:ext>
            </a:extLst>
          </p:cNvPr>
          <p:cNvSpPr/>
          <p:nvPr/>
        </p:nvSpPr>
        <p:spPr>
          <a:xfrm>
            <a:off x="8759306" y="3701985"/>
            <a:ext cx="1223412" cy="430887"/>
          </a:xfrm>
          <a:prstGeom prst="rect">
            <a:avLst/>
          </a:prstGeom>
        </p:spPr>
        <p:txBody>
          <a:bodyPr wrap="none">
            <a:spAutoFit/>
          </a:bodyPr>
          <a:lstStyle/>
          <a:p>
            <a:r>
              <a:rPr lang="en-US" sz="2200" b="1" dirty="0">
                <a:solidFill>
                  <a:schemeClr val="tx1">
                    <a:lumMod val="50000"/>
                  </a:schemeClr>
                </a:solidFill>
              </a:rPr>
              <a:t>weights</a:t>
            </a:r>
            <a:endParaRPr lang="en-US" sz="2200" dirty="0"/>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E55F953-6CF8-445E-8275-16872EEEE065}"/>
                  </a:ext>
                </a:extLst>
              </p:cNvPr>
              <p:cNvSpPr/>
              <p:nvPr/>
            </p:nvSpPr>
            <p:spPr>
              <a:xfrm>
                <a:off x="8886309" y="4943483"/>
                <a:ext cx="3158237" cy="800219"/>
              </a:xfrm>
              <a:prstGeom prst="rect">
                <a:avLst/>
              </a:prstGeom>
            </p:spPr>
            <p:txBody>
              <a:bodyPr wrap="none">
                <a:spAutoFit/>
              </a:bodyPr>
              <a:lstStyle/>
              <a:p>
                <a:r>
                  <a:rPr lang="en-US" sz="2200" b="1" dirty="0"/>
                  <a:t>Reconstructed image</a:t>
                </a:r>
              </a:p>
              <a:p>
                <a:r>
                  <a:rPr lang="en-US" sz="2200" dirty="0"/>
                  <a:t>Mean+ </a:t>
                </a:r>
                <a14:m>
                  <m:oMath xmlns:m="http://schemas.openxmlformats.org/officeDocument/2006/math">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𝑘</m:t>
                        </m:r>
                        <m:r>
                          <a:rPr lang="en-US" sz="2400">
                            <a:latin typeface="Cambria Math" panose="02040503050406030204" pitchFamily="18" charset="0"/>
                          </a:rPr>
                          <m:t>=1</m:t>
                        </m:r>
                      </m:sub>
                      <m:sup>
                        <m:r>
                          <a:rPr lang="en-US" sz="2400" i="1">
                            <a:latin typeface="Cambria Math" panose="02040503050406030204" pitchFamily="18" charset="0"/>
                          </a:rPr>
                          <m:t>𝑚</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𝑘</m:t>
                            </m:r>
                          </m:sub>
                        </m:sSub>
                      </m:e>
                    </m:nary>
                  </m:oMath>
                </a14:m>
                <a:endParaRPr lang="en-US" sz="2200" dirty="0"/>
              </a:p>
            </p:txBody>
          </p:sp>
        </mc:Choice>
        <mc:Fallback xmlns="">
          <p:sp>
            <p:nvSpPr>
              <p:cNvPr id="33" name="Rectangle 32">
                <a:extLst>
                  <a:ext uri="{FF2B5EF4-FFF2-40B4-BE49-F238E27FC236}">
                    <a16:creationId xmlns:a16="http://schemas.microsoft.com/office/drawing/2014/main" id="{6E55F953-6CF8-445E-8275-16872EEEE065}"/>
                  </a:ext>
                </a:extLst>
              </p:cNvPr>
              <p:cNvSpPr>
                <a:spLocks noRot="1" noChangeAspect="1" noMove="1" noResize="1" noEditPoints="1" noAdjustHandles="1" noChangeArrowheads="1" noChangeShapeType="1" noTextEdit="1"/>
              </p:cNvSpPr>
              <p:nvPr/>
            </p:nvSpPr>
            <p:spPr>
              <a:xfrm>
                <a:off x="8886309" y="4943483"/>
                <a:ext cx="3158237" cy="800219"/>
              </a:xfrm>
              <a:prstGeom prst="rect">
                <a:avLst/>
              </a:prstGeom>
              <a:blipFill>
                <a:blip r:embed="rId6"/>
                <a:stretch>
                  <a:fillRect l="-2510" t="-32824" r="-386" b="-113740"/>
                </a:stretch>
              </a:blipFill>
            </p:spPr>
            <p:txBody>
              <a:bodyPr/>
              <a:lstStyle/>
              <a:p>
                <a:r>
                  <a:rPr lang="en-US">
                    <a:noFill/>
                  </a:rPr>
                  <a:t> </a:t>
                </a:r>
              </a:p>
            </p:txBody>
          </p:sp>
        </mc:Fallback>
      </mc:AlternateContent>
    </p:spTree>
    <p:extLst>
      <p:ext uri="{BB962C8B-B14F-4D97-AF65-F5344CB8AC3E}">
        <p14:creationId xmlns:p14="http://schemas.microsoft.com/office/powerpoint/2010/main" val="60819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par>
                                <p:cTn id="22" presetID="14" presetClass="entr" presetSubtype="1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horizontal)">
                                      <p:cBhvr>
                                        <p:cTn id="24" dur="500"/>
                                        <p:tgtEl>
                                          <p:spTgt spid="20"/>
                                        </p:tgtEl>
                                      </p:cBhvr>
                                    </p:animEffect>
                                  </p:childTnLst>
                                </p:cTn>
                              </p:par>
                              <p:par>
                                <p:cTn id="25" presetID="14" presetClass="entr" presetSubtype="1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randombar(horizontal)">
                                      <p:cBhvr>
                                        <p:cTn id="33" dur="500"/>
                                        <p:tgtEl>
                                          <p:spTgt spid="2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randombar(horizontal)">
                                      <p:cBhvr>
                                        <p:cTn id="36" dur="500"/>
                                        <p:tgtEl>
                                          <p:spTgt spid="2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randombar(horizontal)">
                                      <p:cBhvr>
                                        <p:cTn id="39" dur="500"/>
                                        <p:tgtEl>
                                          <p:spTgt spid="25"/>
                                        </p:tgtEl>
                                      </p:cBhvr>
                                    </p:animEffect>
                                  </p:childTnLst>
                                </p:cTn>
                              </p:par>
                              <p:par>
                                <p:cTn id="40" presetID="14" presetClass="entr" presetSubtype="1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randombar(horizontal)">
                                      <p:cBhvr>
                                        <p:cTn id="42" dur="500"/>
                                        <p:tgtEl>
                                          <p:spTgt spid="26"/>
                                        </p:tgtEl>
                                      </p:cBhvr>
                                    </p:animEffect>
                                  </p:childTnLst>
                                </p:cTn>
                              </p:par>
                              <p:par>
                                <p:cTn id="43" presetID="14" presetClass="entr" presetSubtype="1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randombar(horizontal)">
                                      <p:cBhvr>
                                        <p:cTn id="45" dur="500"/>
                                        <p:tgtEl>
                                          <p:spTgt spid="28"/>
                                        </p:tgtEl>
                                      </p:cBhvr>
                                    </p:animEffect>
                                  </p:childTnLst>
                                </p:cTn>
                              </p:par>
                              <p:par>
                                <p:cTn id="46" presetID="14"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randombar(horizontal)">
                                      <p:cBhvr>
                                        <p:cTn id="48" dur="500"/>
                                        <p:tgtEl>
                                          <p:spTgt spid="31"/>
                                        </p:tgtEl>
                                      </p:cBhvr>
                                    </p:animEffect>
                                  </p:childTnLst>
                                </p:cTn>
                              </p:par>
                              <p:par>
                                <p:cTn id="49" presetID="14" presetClass="entr" presetSubtype="1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randombar(horizontal)">
                                      <p:cBhvr>
                                        <p:cTn id="51" dur="500"/>
                                        <p:tgtEl>
                                          <p:spTgt spid="3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randombar(horizontal)">
                                      <p:cBhvr>
                                        <p:cTn id="54" dur="500"/>
                                        <p:tgtEl>
                                          <p:spTgt spid="36"/>
                                        </p:tgtEl>
                                      </p:cBhvr>
                                    </p:animEffect>
                                  </p:childTnLst>
                                </p:cTn>
                              </p:par>
                              <p:par>
                                <p:cTn id="55" presetID="14" presetClass="entr" presetSubtype="1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par>
                                <p:cTn id="58" presetID="14" presetClass="entr" presetSubtype="1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randombar(horizontal)">
                                      <p:cBhvr>
                                        <p:cTn id="60" dur="500"/>
                                        <p:tgtEl>
                                          <p:spTgt spid="29"/>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randombar(horizontal)">
                                      <p:cBhvr>
                                        <p:cTn id="63" dur="500"/>
                                        <p:tgtEl>
                                          <p:spTgt spid="30"/>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randombar(horizontal)">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3" grpId="0" animBg="1"/>
      <p:bldP spid="24" grpId="0" animBg="1"/>
      <p:bldP spid="25" grpId="0" animBg="1"/>
      <p:bldP spid="36" grpId="0"/>
      <p:bldP spid="30"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27212" y="392140"/>
            <a:ext cx="9827757" cy="990600"/>
          </a:xfrm>
        </p:spPr>
        <p:txBody>
          <a:bodyPr>
            <a:normAutofit/>
          </a:bodyPr>
          <a:lstStyle/>
          <a:p>
            <a:r>
              <a:rPr lang="en-US" dirty="0"/>
              <a:t>Dimensionality reduction </a:t>
            </a:r>
          </a:p>
        </p:txBody>
      </p:sp>
      <p:sp>
        <p:nvSpPr>
          <p:cNvPr id="5" name="Subtitle 4"/>
          <p:cNvSpPr>
            <a:spLocks noGrp="1"/>
          </p:cNvSpPr>
          <p:nvPr>
            <p:ph type="subTitle" idx="1"/>
          </p:nvPr>
        </p:nvSpPr>
        <p:spPr>
          <a:xfrm>
            <a:off x="989012" y="2162628"/>
            <a:ext cx="2667000" cy="457200"/>
          </a:xfrm>
        </p:spPr>
        <p:txBody>
          <a:bodyPr>
            <a:normAutofit lnSpcReduction="10000"/>
          </a:bodyPr>
          <a:lstStyle/>
          <a:p>
            <a:r>
              <a:rPr lang="en-US" sz="2800" b="1" dirty="0"/>
              <a:t>What ?</a:t>
            </a:r>
          </a:p>
        </p:txBody>
      </p:sp>
      <p:sp>
        <p:nvSpPr>
          <p:cNvPr id="6" name="Subtitle 4">
            <a:extLst>
              <a:ext uri="{FF2B5EF4-FFF2-40B4-BE49-F238E27FC236}">
                <a16:creationId xmlns:a16="http://schemas.microsoft.com/office/drawing/2014/main" id="{01C831AC-DEB6-4306-8722-0182EB6D35FC}"/>
              </a:ext>
            </a:extLst>
          </p:cNvPr>
          <p:cNvSpPr txBox="1">
            <a:spLocks/>
          </p:cNvSpPr>
          <p:nvPr/>
        </p:nvSpPr>
        <p:spPr>
          <a:xfrm>
            <a:off x="7770812" y="2162628"/>
            <a:ext cx="2667000" cy="4572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800" b="1" dirty="0"/>
              <a:t>why ?</a:t>
            </a:r>
          </a:p>
        </p:txBody>
      </p:sp>
      <p:pic>
        <p:nvPicPr>
          <p:cNvPr id="3" name="Picture 2">
            <a:extLst>
              <a:ext uri="{FF2B5EF4-FFF2-40B4-BE49-F238E27FC236}">
                <a16:creationId xmlns:a16="http://schemas.microsoft.com/office/drawing/2014/main" id="{DA421277-666C-4AE0-BD18-55F1C3A7EB78}"/>
              </a:ext>
            </a:extLst>
          </p:cNvPr>
          <p:cNvPicPr>
            <a:picLocks noChangeAspect="1"/>
          </p:cNvPicPr>
          <p:nvPr/>
        </p:nvPicPr>
        <p:blipFill>
          <a:blip r:embed="rId2"/>
          <a:stretch>
            <a:fillRect/>
          </a:stretch>
        </p:blipFill>
        <p:spPr>
          <a:xfrm>
            <a:off x="213232" y="2958157"/>
            <a:ext cx="5334001" cy="2133599"/>
          </a:xfrm>
          <a:prstGeom prst="rect">
            <a:avLst/>
          </a:prstGeom>
        </p:spPr>
      </p:pic>
      <p:sp>
        <p:nvSpPr>
          <p:cNvPr id="7" name="Subtitle 4">
            <a:extLst>
              <a:ext uri="{FF2B5EF4-FFF2-40B4-BE49-F238E27FC236}">
                <a16:creationId xmlns:a16="http://schemas.microsoft.com/office/drawing/2014/main" id="{A8334AEF-58F3-42CE-89F0-747EF1241BA9}"/>
              </a:ext>
            </a:extLst>
          </p:cNvPr>
          <p:cNvSpPr txBox="1">
            <a:spLocks/>
          </p:cNvSpPr>
          <p:nvPr/>
        </p:nvSpPr>
        <p:spPr>
          <a:xfrm>
            <a:off x="6970712" y="2900246"/>
            <a:ext cx="4991101" cy="9905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t>Solving scalability problems,</a:t>
            </a:r>
          </a:p>
          <a:p>
            <a:r>
              <a:rPr lang="en-US" dirty="0"/>
              <a:t>especially in data driven applications</a:t>
            </a:r>
          </a:p>
        </p:txBody>
      </p:sp>
      <p:sp>
        <p:nvSpPr>
          <p:cNvPr id="8" name="Subtitle 4">
            <a:extLst>
              <a:ext uri="{FF2B5EF4-FFF2-40B4-BE49-F238E27FC236}">
                <a16:creationId xmlns:a16="http://schemas.microsoft.com/office/drawing/2014/main" id="{3BA4307A-B9C9-484F-9B28-B9F9129527BF}"/>
              </a:ext>
            </a:extLst>
          </p:cNvPr>
          <p:cNvSpPr txBox="1">
            <a:spLocks/>
          </p:cNvSpPr>
          <p:nvPr/>
        </p:nvSpPr>
        <p:spPr>
          <a:xfrm>
            <a:off x="6970710" y="4460022"/>
            <a:ext cx="2667000" cy="457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t>Boosts performance</a:t>
            </a:r>
          </a:p>
        </p:txBody>
      </p:sp>
      <p:sp>
        <p:nvSpPr>
          <p:cNvPr id="10" name="Subtitle 4">
            <a:extLst>
              <a:ext uri="{FF2B5EF4-FFF2-40B4-BE49-F238E27FC236}">
                <a16:creationId xmlns:a16="http://schemas.microsoft.com/office/drawing/2014/main" id="{DBCC8E1F-47E0-4802-9BBA-AB1C529CD690}"/>
              </a:ext>
            </a:extLst>
          </p:cNvPr>
          <p:cNvSpPr txBox="1">
            <a:spLocks/>
          </p:cNvSpPr>
          <p:nvPr/>
        </p:nvSpPr>
        <p:spPr>
          <a:xfrm>
            <a:off x="6970710" y="3835618"/>
            <a:ext cx="4085318" cy="6712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t>Eliminates redundancy in data</a:t>
            </a:r>
          </a:p>
        </p:txBody>
      </p:sp>
    </p:spTree>
    <p:extLst>
      <p:ext uri="{BB962C8B-B14F-4D97-AF65-F5344CB8AC3E}">
        <p14:creationId xmlns:p14="http://schemas.microsoft.com/office/powerpoint/2010/main" val="253978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down)">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12" y="105228"/>
            <a:ext cx="10744199" cy="838199"/>
          </a:xfrm>
        </p:spPr>
        <p:txBody>
          <a:bodyPr>
            <a:normAutofit fontScale="90000"/>
          </a:bodyPr>
          <a:lstStyle/>
          <a:p>
            <a:r>
              <a:rPr lang="en-US" dirty="0"/>
              <a:t>Dimensionality reduction approaches </a:t>
            </a:r>
          </a:p>
        </p:txBody>
      </p:sp>
      <p:sp>
        <p:nvSpPr>
          <p:cNvPr id="5" name="Subtitle 4"/>
          <p:cNvSpPr>
            <a:spLocks noGrp="1"/>
          </p:cNvSpPr>
          <p:nvPr>
            <p:ph type="subTitle" idx="1"/>
          </p:nvPr>
        </p:nvSpPr>
        <p:spPr>
          <a:xfrm>
            <a:off x="78096" y="1752598"/>
            <a:ext cx="6228652" cy="671287"/>
          </a:xfrm>
        </p:spPr>
        <p:txBody>
          <a:bodyPr/>
          <a:lstStyle/>
          <a:p>
            <a:r>
              <a:rPr lang="en-US" dirty="0"/>
              <a:t>From N-dimensional space, choose K important variables to keep and eliminate the rest.</a:t>
            </a:r>
          </a:p>
        </p:txBody>
      </p:sp>
      <p:sp>
        <p:nvSpPr>
          <p:cNvPr id="6" name="Subtitle 4">
            <a:extLst>
              <a:ext uri="{FF2B5EF4-FFF2-40B4-BE49-F238E27FC236}">
                <a16:creationId xmlns:a16="http://schemas.microsoft.com/office/drawing/2014/main" id="{A4B4958B-C93A-4229-8F6E-6A2382B62254}"/>
              </a:ext>
            </a:extLst>
          </p:cNvPr>
          <p:cNvSpPr txBox="1">
            <a:spLocks/>
          </p:cNvSpPr>
          <p:nvPr/>
        </p:nvSpPr>
        <p:spPr>
          <a:xfrm>
            <a:off x="7389812" y="1172026"/>
            <a:ext cx="3352800" cy="5805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800" b="1" dirty="0"/>
              <a:t>Feature extraction</a:t>
            </a:r>
          </a:p>
        </p:txBody>
      </p:sp>
      <p:sp>
        <p:nvSpPr>
          <p:cNvPr id="7" name="Subtitle 4">
            <a:extLst>
              <a:ext uri="{FF2B5EF4-FFF2-40B4-BE49-F238E27FC236}">
                <a16:creationId xmlns:a16="http://schemas.microsoft.com/office/drawing/2014/main" id="{080D85C8-1AA1-4034-85D1-BA9EAE83639A}"/>
              </a:ext>
            </a:extLst>
          </p:cNvPr>
          <p:cNvSpPr txBox="1">
            <a:spLocks/>
          </p:cNvSpPr>
          <p:nvPr/>
        </p:nvSpPr>
        <p:spPr>
          <a:xfrm>
            <a:off x="1065212" y="1172026"/>
            <a:ext cx="3505202" cy="6712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800" b="1" dirty="0"/>
              <a:t>Feature selection</a:t>
            </a:r>
          </a:p>
        </p:txBody>
      </p:sp>
      <p:graphicFrame>
        <p:nvGraphicFramePr>
          <p:cNvPr id="2" name="Table 1">
            <a:extLst>
              <a:ext uri="{FF2B5EF4-FFF2-40B4-BE49-F238E27FC236}">
                <a16:creationId xmlns:a16="http://schemas.microsoft.com/office/drawing/2014/main" id="{9B279A3D-C62C-4B81-9949-75CB33C38E5A}"/>
              </a:ext>
            </a:extLst>
          </p:cNvPr>
          <p:cNvGraphicFramePr>
            <a:graphicFrameLocks noGrp="1"/>
          </p:cNvGraphicFramePr>
          <p:nvPr>
            <p:extLst>
              <p:ext uri="{D42A27DB-BD31-4B8C-83A1-F6EECF244321}">
                <p14:modId xmlns:p14="http://schemas.microsoft.com/office/powerpoint/2010/main" val="4136298124"/>
              </p:ext>
            </p:extLst>
          </p:nvPr>
        </p:nvGraphicFramePr>
        <p:xfrm>
          <a:off x="227012" y="2682240"/>
          <a:ext cx="5638800" cy="1463040"/>
        </p:xfrm>
        <a:graphic>
          <a:graphicData uri="http://schemas.openxmlformats.org/drawingml/2006/table">
            <a:tbl>
              <a:tblPr firstRow="1" bandRow="1">
                <a:tableStyleId>{3B4B98B0-60AC-42C2-AFA5-B58CD77FA1E5}</a:tableStyleId>
              </a:tblPr>
              <a:tblGrid>
                <a:gridCol w="1409700">
                  <a:extLst>
                    <a:ext uri="{9D8B030D-6E8A-4147-A177-3AD203B41FA5}">
                      <a16:colId xmlns:a16="http://schemas.microsoft.com/office/drawing/2014/main" val="2241955652"/>
                    </a:ext>
                  </a:extLst>
                </a:gridCol>
                <a:gridCol w="1409700">
                  <a:extLst>
                    <a:ext uri="{9D8B030D-6E8A-4147-A177-3AD203B41FA5}">
                      <a16:colId xmlns:a16="http://schemas.microsoft.com/office/drawing/2014/main" val="611619547"/>
                    </a:ext>
                  </a:extLst>
                </a:gridCol>
                <a:gridCol w="1409700">
                  <a:extLst>
                    <a:ext uri="{9D8B030D-6E8A-4147-A177-3AD203B41FA5}">
                      <a16:colId xmlns:a16="http://schemas.microsoft.com/office/drawing/2014/main" val="3435011874"/>
                    </a:ext>
                  </a:extLst>
                </a:gridCol>
                <a:gridCol w="1409700">
                  <a:extLst>
                    <a:ext uri="{9D8B030D-6E8A-4147-A177-3AD203B41FA5}">
                      <a16:colId xmlns:a16="http://schemas.microsoft.com/office/drawing/2014/main" val="1014967017"/>
                    </a:ext>
                  </a:extLst>
                </a:gridCol>
              </a:tblGrid>
              <a:tr h="0">
                <a:tc>
                  <a:txBody>
                    <a:bodyPr/>
                    <a:lstStyle/>
                    <a:p>
                      <a:r>
                        <a:rPr lang="en-US" dirty="0"/>
                        <a:t>Temp.</a:t>
                      </a:r>
                    </a:p>
                  </a:txBody>
                  <a:tcPr/>
                </a:tc>
                <a:tc>
                  <a:txBody>
                    <a:bodyPr/>
                    <a:lstStyle/>
                    <a:p>
                      <a:r>
                        <a:rPr lang="en-US" dirty="0"/>
                        <a:t>mood</a:t>
                      </a:r>
                    </a:p>
                  </a:txBody>
                  <a:tcPr/>
                </a:tc>
                <a:tc>
                  <a:txBody>
                    <a:bodyPr/>
                    <a:lstStyle/>
                    <a:p>
                      <a:r>
                        <a:rPr lang="en-US" dirty="0"/>
                        <a:t>Clouds</a:t>
                      </a:r>
                    </a:p>
                  </a:txBody>
                  <a:tcPr/>
                </a:tc>
                <a:tc>
                  <a:txBody>
                    <a:bodyPr/>
                    <a:lstStyle/>
                    <a:p>
                      <a:r>
                        <a:rPr lang="en-US" dirty="0"/>
                        <a:t>Rain </a:t>
                      </a:r>
                    </a:p>
                  </a:txBody>
                  <a:tcPr/>
                </a:tc>
                <a:extLst>
                  <a:ext uri="{0D108BD9-81ED-4DB2-BD59-A6C34878D82A}">
                    <a16:rowId xmlns:a16="http://schemas.microsoft.com/office/drawing/2014/main" val="2119010796"/>
                  </a:ext>
                </a:extLst>
              </a:tr>
              <a:tr h="0">
                <a:tc>
                  <a:txBody>
                    <a:bodyPr/>
                    <a:lstStyle/>
                    <a:p>
                      <a:r>
                        <a:rPr lang="en-US" dirty="0"/>
                        <a:t>50</a:t>
                      </a:r>
                    </a:p>
                  </a:txBody>
                  <a:tcPr/>
                </a:tc>
                <a:tc>
                  <a:txBody>
                    <a:bodyPr/>
                    <a:lstStyle/>
                    <a:p>
                      <a:r>
                        <a:rPr lang="en-US" dirty="0"/>
                        <a:t>25%</a:t>
                      </a:r>
                    </a:p>
                  </a:txBody>
                  <a:tcPr/>
                </a:tc>
                <a:tc>
                  <a:txBody>
                    <a:bodyPr/>
                    <a:lstStyle/>
                    <a:p>
                      <a:r>
                        <a:rPr lang="en-US" dirty="0"/>
                        <a:t>50%</a:t>
                      </a:r>
                    </a:p>
                  </a:txBody>
                  <a:tcPr/>
                </a:tc>
                <a:tc>
                  <a:txBody>
                    <a:bodyPr/>
                    <a:lstStyle/>
                    <a:p>
                      <a:r>
                        <a:rPr lang="en-US" dirty="0"/>
                        <a:t>34%</a:t>
                      </a:r>
                    </a:p>
                  </a:txBody>
                  <a:tcPr/>
                </a:tc>
                <a:extLst>
                  <a:ext uri="{0D108BD9-81ED-4DB2-BD59-A6C34878D82A}">
                    <a16:rowId xmlns:a16="http://schemas.microsoft.com/office/drawing/2014/main" val="828342917"/>
                  </a:ext>
                </a:extLst>
              </a:tr>
              <a:tr h="0">
                <a:tc>
                  <a:txBody>
                    <a:bodyPr/>
                    <a:lstStyle/>
                    <a:p>
                      <a:r>
                        <a:rPr lang="en-US" dirty="0"/>
                        <a:t>40</a:t>
                      </a:r>
                    </a:p>
                  </a:txBody>
                  <a:tcPr/>
                </a:tc>
                <a:tc>
                  <a:txBody>
                    <a:bodyPr/>
                    <a:lstStyle/>
                    <a:p>
                      <a:r>
                        <a:rPr lang="en-US" dirty="0"/>
                        <a:t>30%</a:t>
                      </a:r>
                    </a:p>
                  </a:txBody>
                  <a:tcPr/>
                </a:tc>
                <a:tc>
                  <a:txBody>
                    <a:bodyPr/>
                    <a:lstStyle/>
                    <a:p>
                      <a:r>
                        <a:rPr lang="en-US" dirty="0"/>
                        <a:t>90%</a:t>
                      </a:r>
                    </a:p>
                  </a:txBody>
                  <a:tcPr/>
                </a:tc>
                <a:tc>
                  <a:txBody>
                    <a:bodyPr/>
                    <a:lstStyle/>
                    <a:p>
                      <a:r>
                        <a:rPr lang="en-US" dirty="0"/>
                        <a:t>86%</a:t>
                      </a:r>
                    </a:p>
                  </a:txBody>
                  <a:tcPr/>
                </a:tc>
                <a:extLst>
                  <a:ext uri="{0D108BD9-81ED-4DB2-BD59-A6C34878D82A}">
                    <a16:rowId xmlns:a16="http://schemas.microsoft.com/office/drawing/2014/main" val="4285238235"/>
                  </a:ext>
                </a:extLst>
              </a:tr>
              <a:tr h="0">
                <a:tc>
                  <a:txBody>
                    <a:bodyPr/>
                    <a:lstStyle/>
                    <a:p>
                      <a:r>
                        <a:rPr lang="en-US" dirty="0"/>
                        <a:t>20</a:t>
                      </a:r>
                    </a:p>
                  </a:txBody>
                  <a:tcPr/>
                </a:tc>
                <a:tc>
                  <a:txBody>
                    <a:bodyPr/>
                    <a:lstStyle/>
                    <a:p>
                      <a:r>
                        <a:rPr lang="en-US" dirty="0"/>
                        <a:t>80%</a:t>
                      </a:r>
                    </a:p>
                  </a:txBody>
                  <a:tcPr/>
                </a:tc>
                <a:tc>
                  <a:txBody>
                    <a:bodyPr/>
                    <a:lstStyle/>
                    <a:p>
                      <a:r>
                        <a:rPr lang="en-US" dirty="0"/>
                        <a:t>13%</a:t>
                      </a:r>
                    </a:p>
                  </a:txBody>
                  <a:tcPr/>
                </a:tc>
                <a:tc>
                  <a:txBody>
                    <a:bodyPr/>
                    <a:lstStyle/>
                    <a:p>
                      <a:r>
                        <a:rPr lang="en-US" dirty="0"/>
                        <a:t>6%</a:t>
                      </a:r>
                    </a:p>
                  </a:txBody>
                  <a:tcPr/>
                </a:tc>
                <a:extLst>
                  <a:ext uri="{0D108BD9-81ED-4DB2-BD59-A6C34878D82A}">
                    <a16:rowId xmlns:a16="http://schemas.microsoft.com/office/drawing/2014/main" val="623103158"/>
                  </a:ext>
                </a:extLst>
              </a:tr>
            </a:tbl>
          </a:graphicData>
        </a:graphic>
      </p:graphicFrame>
      <p:graphicFrame>
        <p:nvGraphicFramePr>
          <p:cNvPr id="3" name="Table 2">
            <a:extLst>
              <a:ext uri="{FF2B5EF4-FFF2-40B4-BE49-F238E27FC236}">
                <a16:creationId xmlns:a16="http://schemas.microsoft.com/office/drawing/2014/main" id="{8FDD4C90-1828-466D-BC48-E1329083F698}"/>
              </a:ext>
            </a:extLst>
          </p:cNvPr>
          <p:cNvGraphicFramePr>
            <a:graphicFrameLocks noGrp="1"/>
          </p:cNvGraphicFramePr>
          <p:nvPr>
            <p:extLst>
              <p:ext uri="{D42A27DB-BD31-4B8C-83A1-F6EECF244321}">
                <p14:modId xmlns:p14="http://schemas.microsoft.com/office/powerpoint/2010/main" val="3495266541"/>
              </p:ext>
            </p:extLst>
          </p:nvPr>
        </p:nvGraphicFramePr>
        <p:xfrm>
          <a:off x="277186" y="5161896"/>
          <a:ext cx="4838700" cy="1483360"/>
        </p:xfrm>
        <a:graphic>
          <a:graphicData uri="http://schemas.openxmlformats.org/drawingml/2006/table">
            <a:tbl>
              <a:tblPr firstRow="1" bandRow="1">
                <a:tableStyleId>{3B4B98B0-60AC-42C2-AFA5-B58CD77FA1E5}</a:tableStyleId>
              </a:tblPr>
              <a:tblGrid>
                <a:gridCol w="2419350">
                  <a:extLst>
                    <a:ext uri="{9D8B030D-6E8A-4147-A177-3AD203B41FA5}">
                      <a16:colId xmlns:a16="http://schemas.microsoft.com/office/drawing/2014/main" val="3758346829"/>
                    </a:ext>
                  </a:extLst>
                </a:gridCol>
                <a:gridCol w="2419350">
                  <a:extLst>
                    <a:ext uri="{9D8B030D-6E8A-4147-A177-3AD203B41FA5}">
                      <a16:colId xmlns:a16="http://schemas.microsoft.com/office/drawing/2014/main" val="3782601495"/>
                    </a:ext>
                  </a:extLst>
                </a:gridCol>
              </a:tblGrid>
              <a:tr h="370840">
                <a:tc>
                  <a:txBody>
                    <a:bodyPr/>
                    <a:lstStyle/>
                    <a:p>
                      <a:r>
                        <a:rPr lang="en-US" dirty="0"/>
                        <a:t>Temp.</a:t>
                      </a:r>
                    </a:p>
                  </a:txBody>
                  <a:tcPr/>
                </a:tc>
                <a:tc>
                  <a:txBody>
                    <a:bodyPr/>
                    <a:lstStyle/>
                    <a:p>
                      <a:r>
                        <a:rPr lang="en-US" dirty="0"/>
                        <a:t>Clouds</a:t>
                      </a:r>
                    </a:p>
                  </a:txBody>
                  <a:tcPr/>
                </a:tc>
                <a:extLst>
                  <a:ext uri="{0D108BD9-81ED-4DB2-BD59-A6C34878D82A}">
                    <a16:rowId xmlns:a16="http://schemas.microsoft.com/office/drawing/2014/main" val="298274466"/>
                  </a:ext>
                </a:extLst>
              </a:tr>
              <a:tr h="370840">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674653144"/>
                  </a:ext>
                </a:extLst>
              </a:tr>
              <a:tr h="370840">
                <a:tc>
                  <a:txBody>
                    <a:bodyPr/>
                    <a:lstStyle/>
                    <a:p>
                      <a:r>
                        <a:rPr lang="en-US" dirty="0"/>
                        <a:t>40</a:t>
                      </a:r>
                    </a:p>
                  </a:txBody>
                  <a:tcPr/>
                </a:tc>
                <a:tc>
                  <a:txBody>
                    <a:bodyPr/>
                    <a:lstStyle/>
                    <a:p>
                      <a:r>
                        <a:rPr lang="en-US" dirty="0"/>
                        <a:t>90%</a:t>
                      </a:r>
                    </a:p>
                  </a:txBody>
                  <a:tcPr/>
                </a:tc>
                <a:extLst>
                  <a:ext uri="{0D108BD9-81ED-4DB2-BD59-A6C34878D82A}">
                    <a16:rowId xmlns:a16="http://schemas.microsoft.com/office/drawing/2014/main" val="1212449762"/>
                  </a:ext>
                </a:extLst>
              </a:tr>
              <a:tr h="370840">
                <a:tc>
                  <a:txBody>
                    <a:bodyPr/>
                    <a:lstStyle/>
                    <a:p>
                      <a:r>
                        <a:rPr lang="en-US" dirty="0"/>
                        <a:t>20</a:t>
                      </a:r>
                    </a:p>
                  </a:txBody>
                  <a:tcPr/>
                </a:tc>
                <a:tc>
                  <a:txBody>
                    <a:bodyPr/>
                    <a:lstStyle/>
                    <a:p>
                      <a:r>
                        <a:rPr lang="en-US" dirty="0"/>
                        <a:t>13%</a:t>
                      </a:r>
                    </a:p>
                  </a:txBody>
                  <a:tcPr/>
                </a:tc>
                <a:extLst>
                  <a:ext uri="{0D108BD9-81ED-4DB2-BD59-A6C34878D82A}">
                    <a16:rowId xmlns:a16="http://schemas.microsoft.com/office/drawing/2014/main" val="1801387907"/>
                  </a:ext>
                </a:extLst>
              </a:tr>
            </a:tbl>
          </a:graphicData>
        </a:graphic>
      </p:graphicFrame>
      <p:cxnSp>
        <p:nvCxnSpPr>
          <p:cNvPr id="11" name="Straight Arrow Connector 10">
            <a:extLst>
              <a:ext uri="{FF2B5EF4-FFF2-40B4-BE49-F238E27FC236}">
                <a16:creationId xmlns:a16="http://schemas.microsoft.com/office/drawing/2014/main" id="{7AF89D41-12EC-4BEC-A48A-CA1814CBD094}"/>
              </a:ext>
            </a:extLst>
          </p:cNvPr>
          <p:cNvCxnSpPr>
            <a:cxnSpLocks/>
          </p:cNvCxnSpPr>
          <p:nvPr/>
        </p:nvCxnSpPr>
        <p:spPr>
          <a:xfrm>
            <a:off x="3341338" y="4145280"/>
            <a:ext cx="0" cy="101661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 name="Subtitle 4">
            <a:extLst>
              <a:ext uri="{FF2B5EF4-FFF2-40B4-BE49-F238E27FC236}">
                <a16:creationId xmlns:a16="http://schemas.microsoft.com/office/drawing/2014/main" id="{B483A56C-07C2-4679-8C9F-99842EBB48AF}"/>
              </a:ext>
            </a:extLst>
          </p:cNvPr>
          <p:cNvSpPr txBox="1">
            <a:spLocks/>
          </p:cNvSpPr>
          <p:nvPr/>
        </p:nvSpPr>
        <p:spPr>
          <a:xfrm>
            <a:off x="6856285" y="1852456"/>
            <a:ext cx="5334000" cy="6712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t>Introduce new variables by combining weights of original variables.</a:t>
            </a:r>
          </a:p>
        </p:txBody>
      </p:sp>
      <p:graphicFrame>
        <p:nvGraphicFramePr>
          <p:cNvPr id="14" name="Table 13">
            <a:extLst>
              <a:ext uri="{FF2B5EF4-FFF2-40B4-BE49-F238E27FC236}">
                <a16:creationId xmlns:a16="http://schemas.microsoft.com/office/drawing/2014/main" id="{42657554-C119-4580-A152-6CD4A4E73075}"/>
              </a:ext>
            </a:extLst>
          </p:cNvPr>
          <p:cNvGraphicFramePr>
            <a:graphicFrameLocks noGrp="1"/>
          </p:cNvGraphicFramePr>
          <p:nvPr>
            <p:extLst>
              <p:ext uri="{D42A27DB-BD31-4B8C-83A1-F6EECF244321}">
                <p14:modId xmlns:p14="http://schemas.microsoft.com/office/powerpoint/2010/main" val="2540352349"/>
              </p:ext>
            </p:extLst>
          </p:nvPr>
        </p:nvGraphicFramePr>
        <p:xfrm>
          <a:off x="6351905" y="2670771"/>
          <a:ext cx="5638800" cy="1463040"/>
        </p:xfrm>
        <a:graphic>
          <a:graphicData uri="http://schemas.openxmlformats.org/drawingml/2006/table">
            <a:tbl>
              <a:tblPr firstRow="1" bandRow="1">
                <a:tableStyleId>{3B4B98B0-60AC-42C2-AFA5-B58CD77FA1E5}</a:tableStyleId>
              </a:tblPr>
              <a:tblGrid>
                <a:gridCol w="1409700">
                  <a:extLst>
                    <a:ext uri="{9D8B030D-6E8A-4147-A177-3AD203B41FA5}">
                      <a16:colId xmlns:a16="http://schemas.microsoft.com/office/drawing/2014/main" val="2241955652"/>
                    </a:ext>
                  </a:extLst>
                </a:gridCol>
                <a:gridCol w="1409700">
                  <a:extLst>
                    <a:ext uri="{9D8B030D-6E8A-4147-A177-3AD203B41FA5}">
                      <a16:colId xmlns:a16="http://schemas.microsoft.com/office/drawing/2014/main" val="611619547"/>
                    </a:ext>
                  </a:extLst>
                </a:gridCol>
                <a:gridCol w="1409700">
                  <a:extLst>
                    <a:ext uri="{9D8B030D-6E8A-4147-A177-3AD203B41FA5}">
                      <a16:colId xmlns:a16="http://schemas.microsoft.com/office/drawing/2014/main" val="3435011874"/>
                    </a:ext>
                  </a:extLst>
                </a:gridCol>
                <a:gridCol w="1409700">
                  <a:extLst>
                    <a:ext uri="{9D8B030D-6E8A-4147-A177-3AD203B41FA5}">
                      <a16:colId xmlns:a16="http://schemas.microsoft.com/office/drawing/2014/main" val="1014967017"/>
                    </a:ext>
                  </a:extLst>
                </a:gridCol>
              </a:tblGrid>
              <a:tr h="0">
                <a:tc>
                  <a:txBody>
                    <a:bodyPr/>
                    <a:lstStyle/>
                    <a:p>
                      <a:r>
                        <a:rPr lang="en-US" dirty="0"/>
                        <a:t>Temp.</a:t>
                      </a:r>
                    </a:p>
                  </a:txBody>
                  <a:tcPr/>
                </a:tc>
                <a:tc>
                  <a:txBody>
                    <a:bodyPr/>
                    <a:lstStyle/>
                    <a:p>
                      <a:r>
                        <a:rPr lang="en-US" dirty="0"/>
                        <a:t>mood</a:t>
                      </a:r>
                    </a:p>
                  </a:txBody>
                  <a:tcPr/>
                </a:tc>
                <a:tc>
                  <a:txBody>
                    <a:bodyPr/>
                    <a:lstStyle/>
                    <a:p>
                      <a:r>
                        <a:rPr lang="en-US" dirty="0"/>
                        <a:t>Clouds</a:t>
                      </a:r>
                    </a:p>
                  </a:txBody>
                  <a:tcPr/>
                </a:tc>
                <a:tc>
                  <a:txBody>
                    <a:bodyPr/>
                    <a:lstStyle/>
                    <a:p>
                      <a:r>
                        <a:rPr lang="en-US" dirty="0"/>
                        <a:t>Rain </a:t>
                      </a:r>
                    </a:p>
                  </a:txBody>
                  <a:tcPr/>
                </a:tc>
                <a:extLst>
                  <a:ext uri="{0D108BD9-81ED-4DB2-BD59-A6C34878D82A}">
                    <a16:rowId xmlns:a16="http://schemas.microsoft.com/office/drawing/2014/main" val="2119010796"/>
                  </a:ext>
                </a:extLst>
              </a:tr>
              <a:tr h="0">
                <a:tc>
                  <a:txBody>
                    <a:bodyPr/>
                    <a:lstStyle/>
                    <a:p>
                      <a:r>
                        <a:rPr lang="en-US" dirty="0"/>
                        <a:t>50</a:t>
                      </a:r>
                    </a:p>
                  </a:txBody>
                  <a:tcPr/>
                </a:tc>
                <a:tc>
                  <a:txBody>
                    <a:bodyPr/>
                    <a:lstStyle/>
                    <a:p>
                      <a:r>
                        <a:rPr lang="en-US" dirty="0"/>
                        <a:t>25%</a:t>
                      </a:r>
                    </a:p>
                  </a:txBody>
                  <a:tcPr/>
                </a:tc>
                <a:tc>
                  <a:txBody>
                    <a:bodyPr/>
                    <a:lstStyle/>
                    <a:p>
                      <a:r>
                        <a:rPr lang="en-US" dirty="0"/>
                        <a:t>50%</a:t>
                      </a:r>
                    </a:p>
                  </a:txBody>
                  <a:tcPr/>
                </a:tc>
                <a:tc>
                  <a:txBody>
                    <a:bodyPr/>
                    <a:lstStyle/>
                    <a:p>
                      <a:r>
                        <a:rPr lang="en-US" dirty="0"/>
                        <a:t>34%</a:t>
                      </a:r>
                    </a:p>
                  </a:txBody>
                  <a:tcPr/>
                </a:tc>
                <a:extLst>
                  <a:ext uri="{0D108BD9-81ED-4DB2-BD59-A6C34878D82A}">
                    <a16:rowId xmlns:a16="http://schemas.microsoft.com/office/drawing/2014/main" val="828342917"/>
                  </a:ext>
                </a:extLst>
              </a:tr>
              <a:tr h="0">
                <a:tc>
                  <a:txBody>
                    <a:bodyPr/>
                    <a:lstStyle/>
                    <a:p>
                      <a:r>
                        <a:rPr lang="en-US" dirty="0"/>
                        <a:t>40</a:t>
                      </a:r>
                    </a:p>
                  </a:txBody>
                  <a:tcPr/>
                </a:tc>
                <a:tc>
                  <a:txBody>
                    <a:bodyPr/>
                    <a:lstStyle/>
                    <a:p>
                      <a:r>
                        <a:rPr lang="en-US" dirty="0"/>
                        <a:t>30%</a:t>
                      </a:r>
                    </a:p>
                  </a:txBody>
                  <a:tcPr/>
                </a:tc>
                <a:tc>
                  <a:txBody>
                    <a:bodyPr/>
                    <a:lstStyle/>
                    <a:p>
                      <a:r>
                        <a:rPr lang="en-US" dirty="0"/>
                        <a:t>90%</a:t>
                      </a:r>
                    </a:p>
                  </a:txBody>
                  <a:tcPr/>
                </a:tc>
                <a:tc>
                  <a:txBody>
                    <a:bodyPr/>
                    <a:lstStyle/>
                    <a:p>
                      <a:r>
                        <a:rPr lang="en-US" dirty="0"/>
                        <a:t>86%</a:t>
                      </a:r>
                    </a:p>
                  </a:txBody>
                  <a:tcPr/>
                </a:tc>
                <a:extLst>
                  <a:ext uri="{0D108BD9-81ED-4DB2-BD59-A6C34878D82A}">
                    <a16:rowId xmlns:a16="http://schemas.microsoft.com/office/drawing/2014/main" val="4285238235"/>
                  </a:ext>
                </a:extLst>
              </a:tr>
              <a:tr h="0">
                <a:tc>
                  <a:txBody>
                    <a:bodyPr/>
                    <a:lstStyle/>
                    <a:p>
                      <a:r>
                        <a:rPr lang="en-US" dirty="0"/>
                        <a:t>20</a:t>
                      </a:r>
                    </a:p>
                  </a:txBody>
                  <a:tcPr/>
                </a:tc>
                <a:tc>
                  <a:txBody>
                    <a:bodyPr/>
                    <a:lstStyle/>
                    <a:p>
                      <a:r>
                        <a:rPr lang="en-US" dirty="0"/>
                        <a:t>80%</a:t>
                      </a:r>
                    </a:p>
                  </a:txBody>
                  <a:tcPr/>
                </a:tc>
                <a:tc>
                  <a:txBody>
                    <a:bodyPr/>
                    <a:lstStyle/>
                    <a:p>
                      <a:r>
                        <a:rPr lang="en-US" dirty="0"/>
                        <a:t>13%</a:t>
                      </a:r>
                    </a:p>
                  </a:txBody>
                  <a:tcPr/>
                </a:tc>
                <a:tc>
                  <a:txBody>
                    <a:bodyPr/>
                    <a:lstStyle/>
                    <a:p>
                      <a:r>
                        <a:rPr lang="en-US" dirty="0"/>
                        <a:t>6%</a:t>
                      </a:r>
                    </a:p>
                  </a:txBody>
                  <a:tcPr/>
                </a:tc>
                <a:extLst>
                  <a:ext uri="{0D108BD9-81ED-4DB2-BD59-A6C34878D82A}">
                    <a16:rowId xmlns:a16="http://schemas.microsoft.com/office/drawing/2014/main" val="623103158"/>
                  </a:ext>
                </a:extLst>
              </a:tr>
            </a:tbl>
          </a:graphicData>
        </a:graphic>
      </p:graphicFrame>
      <p:graphicFrame>
        <p:nvGraphicFramePr>
          <p:cNvPr id="15" name="Table 14">
            <a:extLst>
              <a:ext uri="{FF2B5EF4-FFF2-40B4-BE49-F238E27FC236}">
                <a16:creationId xmlns:a16="http://schemas.microsoft.com/office/drawing/2014/main" id="{7A54784D-4802-44D1-BBF9-BAEF1BF59B46}"/>
              </a:ext>
            </a:extLst>
          </p:cNvPr>
          <p:cNvGraphicFramePr>
            <a:graphicFrameLocks noGrp="1"/>
          </p:cNvGraphicFramePr>
          <p:nvPr>
            <p:extLst>
              <p:ext uri="{D42A27DB-BD31-4B8C-83A1-F6EECF244321}">
                <p14:modId xmlns:p14="http://schemas.microsoft.com/office/powerpoint/2010/main" val="2117123443"/>
              </p:ext>
            </p:extLst>
          </p:nvPr>
        </p:nvGraphicFramePr>
        <p:xfrm>
          <a:off x="6351896" y="5249526"/>
          <a:ext cx="5559743" cy="1514855"/>
        </p:xfrm>
        <a:graphic>
          <a:graphicData uri="http://schemas.openxmlformats.org/drawingml/2006/table">
            <a:tbl>
              <a:tblPr firstRow="1" bandRow="1">
                <a:tableStyleId>{3B4B98B0-60AC-42C2-AFA5-B58CD77FA1E5}</a:tableStyleId>
              </a:tblPr>
              <a:tblGrid>
                <a:gridCol w="2740343">
                  <a:extLst>
                    <a:ext uri="{9D8B030D-6E8A-4147-A177-3AD203B41FA5}">
                      <a16:colId xmlns:a16="http://schemas.microsoft.com/office/drawing/2014/main" val="3758346829"/>
                    </a:ext>
                  </a:extLst>
                </a:gridCol>
                <a:gridCol w="2819400">
                  <a:extLst>
                    <a:ext uri="{9D8B030D-6E8A-4147-A177-3AD203B41FA5}">
                      <a16:colId xmlns:a16="http://schemas.microsoft.com/office/drawing/2014/main" val="3782601495"/>
                    </a:ext>
                  </a:extLst>
                </a:gridCol>
              </a:tblGrid>
              <a:tr h="326052">
                <a:tc>
                  <a:txBody>
                    <a:bodyPr/>
                    <a:lstStyle/>
                    <a:p>
                      <a:r>
                        <a:rPr lang="en-US" dirty="0"/>
                        <a:t>Principle component 1</a:t>
                      </a:r>
                    </a:p>
                  </a:txBody>
                  <a:tcPr/>
                </a:tc>
                <a:tc>
                  <a:txBody>
                    <a:bodyPr/>
                    <a:lstStyle/>
                    <a:p>
                      <a:r>
                        <a:rPr lang="en-US" dirty="0"/>
                        <a:t>Principle component 2</a:t>
                      </a:r>
                    </a:p>
                  </a:txBody>
                  <a:tcPr/>
                </a:tc>
                <a:extLst>
                  <a:ext uri="{0D108BD9-81ED-4DB2-BD59-A6C34878D82A}">
                    <a16:rowId xmlns:a16="http://schemas.microsoft.com/office/drawing/2014/main" val="298274466"/>
                  </a:ext>
                </a:extLst>
              </a:tr>
              <a:tr h="326052">
                <a:tc>
                  <a:txBody>
                    <a:bodyPr/>
                    <a:lstStyle/>
                    <a:p>
                      <a:r>
                        <a:rPr lang="en-US" dirty="0"/>
                        <a:t>42.243891</a:t>
                      </a:r>
                    </a:p>
                  </a:txBody>
                  <a:tcPr/>
                </a:tc>
                <a:tc>
                  <a:txBody>
                    <a:bodyPr/>
                    <a:lstStyle/>
                    <a:p>
                      <a:r>
                        <a:rPr lang="en-US" dirty="0"/>
                        <a:t>22.89531%</a:t>
                      </a:r>
                    </a:p>
                  </a:txBody>
                  <a:tcPr/>
                </a:tc>
                <a:extLst>
                  <a:ext uri="{0D108BD9-81ED-4DB2-BD59-A6C34878D82A}">
                    <a16:rowId xmlns:a16="http://schemas.microsoft.com/office/drawing/2014/main" val="674653144"/>
                  </a:ext>
                </a:extLst>
              </a:tr>
              <a:tr h="417575">
                <a:tc>
                  <a:txBody>
                    <a:bodyPr/>
                    <a:lstStyle/>
                    <a:p>
                      <a:r>
                        <a:rPr lang="en-US" dirty="0"/>
                        <a:t>13.842397</a:t>
                      </a:r>
                    </a:p>
                  </a:txBody>
                  <a:tcPr/>
                </a:tc>
                <a:tc>
                  <a:txBody>
                    <a:bodyPr/>
                    <a:lstStyle/>
                    <a:p>
                      <a:r>
                        <a:rPr lang="en-US" dirty="0"/>
                        <a:t>54.43899%</a:t>
                      </a:r>
                    </a:p>
                  </a:txBody>
                  <a:tcPr/>
                </a:tc>
                <a:extLst>
                  <a:ext uri="{0D108BD9-81ED-4DB2-BD59-A6C34878D82A}">
                    <a16:rowId xmlns:a16="http://schemas.microsoft.com/office/drawing/2014/main" val="1212449762"/>
                  </a:ext>
                </a:extLst>
              </a:tr>
              <a:tr h="326052">
                <a:tc>
                  <a:txBody>
                    <a:bodyPr/>
                    <a:lstStyle/>
                    <a:p>
                      <a:r>
                        <a:rPr lang="en-US" dirty="0"/>
                        <a:t>24.523913</a:t>
                      </a:r>
                    </a:p>
                  </a:txBody>
                  <a:tcPr/>
                </a:tc>
                <a:tc>
                  <a:txBody>
                    <a:bodyPr/>
                    <a:lstStyle/>
                    <a:p>
                      <a:r>
                        <a:rPr lang="en-US" dirty="0"/>
                        <a:t>73.53428%</a:t>
                      </a:r>
                    </a:p>
                  </a:txBody>
                  <a:tcPr/>
                </a:tc>
                <a:extLst>
                  <a:ext uri="{0D108BD9-81ED-4DB2-BD59-A6C34878D82A}">
                    <a16:rowId xmlns:a16="http://schemas.microsoft.com/office/drawing/2014/main" val="1801387907"/>
                  </a:ext>
                </a:extLst>
              </a:tr>
            </a:tbl>
          </a:graphicData>
        </a:graphic>
      </p:graphicFrame>
      <p:cxnSp>
        <p:nvCxnSpPr>
          <p:cNvPr id="16" name="Straight Arrow Connector 15">
            <a:extLst>
              <a:ext uri="{FF2B5EF4-FFF2-40B4-BE49-F238E27FC236}">
                <a16:creationId xmlns:a16="http://schemas.microsoft.com/office/drawing/2014/main" id="{549388D0-CDCE-426B-BA2F-F21A3280E5B1}"/>
              </a:ext>
            </a:extLst>
          </p:cNvPr>
          <p:cNvCxnSpPr>
            <a:cxnSpLocks/>
          </p:cNvCxnSpPr>
          <p:nvPr/>
        </p:nvCxnSpPr>
        <p:spPr>
          <a:xfrm>
            <a:off x="6627812" y="4133811"/>
            <a:ext cx="640422" cy="112718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C9C72EB3-00A5-4879-8730-534F04D5D8F5}"/>
              </a:ext>
            </a:extLst>
          </p:cNvPr>
          <p:cNvCxnSpPr>
            <a:cxnSpLocks/>
          </p:cNvCxnSpPr>
          <p:nvPr/>
        </p:nvCxnSpPr>
        <p:spPr>
          <a:xfrm>
            <a:off x="912812" y="4145280"/>
            <a:ext cx="0" cy="101661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91746E32-563B-486E-9C2B-A968FC0A25DF}"/>
              </a:ext>
            </a:extLst>
          </p:cNvPr>
          <p:cNvCxnSpPr>
            <a:cxnSpLocks/>
          </p:cNvCxnSpPr>
          <p:nvPr/>
        </p:nvCxnSpPr>
        <p:spPr>
          <a:xfrm flipH="1">
            <a:off x="7427785" y="4145280"/>
            <a:ext cx="609473" cy="110424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1D0AC9F4-2D81-4CAF-8E8B-0750D0D438B2}"/>
              </a:ext>
            </a:extLst>
          </p:cNvPr>
          <p:cNvCxnSpPr>
            <a:cxnSpLocks/>
          </p:cNvCxnSpPr>
          <p:nvPr/>
        </p:nvCxnSpPr>
        <p:spPr>
          <a:xfrm flipH="1">
            <a:off x="7601232" y="4145280"/>
            <a:ext cx="1922055" cy="10927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064C9A0-D96C-47AE-AB7C-8C92BCE73BAB}"/>
              </a:ext>
            </a:extLst>
          </p:cNvPr>
          <p:cNvCxnSpPr>
            <a:cxnSpLocks/>
          </p:cNvCxnSpPr>
          <p:nvPr/>
        </p:nvCxnSpPr>
        <p:spPr>
          <a:xfrm flipH="1">
            <a:off x="8037258" y="4151764"/>
            <a:ext cx="2705355" cy="112070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BCCAD4E5-E899-4433-84DD-B47AF392824E}"/>
              </a:ext>
            </a:extLst>
          </p:cNvPr>
          <p:cNvCxnSpPr>
            <a:cxnSpLocks/>
          </p:cNvCxnSpPr>
          <p:nvPr/>
        </p:nvCxnSpPr>
        <p:spPr>
          <a:xfrm>
            <a:off x="6894512" y="4151764"/>
            <a:ext cx="3185216" cy="1086293"/>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9C27DE0D-CF7B-4241-BE4A-53BBC9128044}"/>
              </a:ext>
            </a:extLst>
          </p:cNvPr>
          <p:cNvCxnSpPr>
            <a:cxnSpLocks/>
          </p:cNvCxnSpPr>
          <p:nvPr/>
        </p:nvCxnSpPr>
        <p:spPr>
          <a:xfrm>
            <a:off x="8227949" y="4146803"/>
            <a:ext cx="2184777" cy="111419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963160D3-01FE-4051-BDE2-E44EDD7B1725}"/>
              </a:ext>
            </a:extLst>
          </p:cNvPr>
          <p:cNvCxnSpPr>
            <a:cxnSpLocks/>
          </p:cNvCxnSpPr>
          <p:nvPr/>
        </p:nvCxnSpPr>
        <p:spPr>
          <a:xfrm>
            <a:off x="9754920" y="4146803"/>
            <a:ext cx="901528" cy="109125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6B4DA261-1FD4-4E1E-96B6-CA402103FDCE}"/>
              </a:ext>
            </a:extLst>
          </p:cNvPr>
          <p:cNvCxnSpPr>
            <a:cxnSpLocks/>
          </p:cNvCxnSpPr>
          <p:nvPr/>
        </p:nvCxnSpPr>
        <p:spPr>
          <a:xfrm flipH="1">
            <a:off x="10711418" y="4146803"/>
            <a:ext cx="279512" cy="109125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0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1000"/>
                                        <p:tgtEl>
                                          <p:spTgt spid="16"/>
                                        </p:tgtEl>
                                      </p:cBhvr>
                                    </p:animEffect>
                                  </p:childTnLst>
                                </p:cTn>
                              </p:par>
                              <p:par>
                                <p:cTn id="48" presetID="6" presetClass="entr" presetSubtype="16"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circle(in)">
                                      <p:cBhvr>
                                        <p:cTn id="50" dur="1000"/>
                                        <p:tgtEl>
                                          <p:spTgt spid="23"/>
                                        </p:tgtEl>
                                      </p:cBhvr>
                                    </p:animEffect>
                                  </p:childTnLst>
                                </p:cTn>
                              </p:par>
                              <p:par>
                                <p:cTn id="51" presetID="6" presetClass="entr" presetSubtype="16"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circle(in)">
                                      <p:cBhvr>
                                        <p:cTn id="53" dur="1000"/>
                                        <p:tgtEl>
                                          <p:spTgt spid="24"/>
                                        </p:tgtEl>
                                      </p:cBhvr>
                                    </p:animEffect>
                                  </p:childTnLst>
                                </p:cTn>
                              </p:par>
                              <p:par>
                                <p:cTn id="54" presetID="6"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circle(in)">
                                      <p:cBhvr>
                                        <p:cTn id="56" dur="1000"/>
                                        <p:tgtEl>
                                          <p:spTgt spid="25"/>
                                        </p:tgtEl>
                                      </p:cBhvr>
                                    </p:animEffect>
                                  </p:childTnLst>
                                </p:cTn>
                              </p:par>
                              <p:par>
                                <p:cTn id="57" presetID="6" presetClass="entr" presetSubtype="16"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circle(in)">
                                      <p:cBhvr>
                                        <p:cTn id="59" dur="1000"/>
                                        <p:tgtEl>
                                          <p:spTgt spid="32"/>
                                        </p:tgtEl>
                                      </p:cBhvr>
                                    </p:animEffect>
                                  </p:childTnLst>
                                </p:cTn>
                              </p:par>
                              <p:par>
                                <p:cTn id="60" presetID="6" presetClass="entr" presetSubtype="16"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circle(in)">
                                      <p:cBhvr>
                                        <p:cTn id="62" dur="1000"/>
                                        <p:tgtEl>
                                          <p:spTgt spid="34"/>
                                        </p:tgtEl>
                                      </p:cBhvr>
                                    </p:animEffect>
                                  </p:childTnLst>
                                </p:cTn>
                              </p:par>
                              <p:par>
                                <p:cTn id="63" presetID="6" presetClass="entr" presetSubtype="16"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circle(in)">
                                      <p:cBhvr>
                                        <p:cTn id="65" dur="1000"/>
                                        <p:tgtEl>
                                          <p:spTgt spid="36"/>
                                        </p:tgtEl>
                                      </p:cBhvr>
                                    </p:animEffect>
                                  </p:childTnLst>
                                </p:cTn>
                              </p:par>
                              <p:par>
                                <p:cTn id="66" presetID="6" presetClass="entr" presetSubtype="16"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circle(in)">
                                      <p:cBhvr>
                                        <p:cTn id="68" dur="1000"/>
                                        <p:tgtEl>
                                          <p:spTgt spid="39"/>
                                        </p:tgtEl>
                                      </p:cBhvr>
                                    </p:animEffect>
                                  </p:childTnLst>
                                </p:cTn>
                              </p:par>
                              <p:par>
                                <p:cTn id="69" presetID="6" presetClass="entr" presetSubtype="16"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D5EDD5A0-E51C-4506-8FF4-FD440A313026}"/>
              </a:ext>
            </a:extLst>
          </p:cNvPr>
          <p:cNvSpPr txBox="1">
            <a:spLocks/>
          </p:cNvSpPr>
          <p:nvPr/>
        </p:nvSpPr>
        <p:spPr>
          <a:xfrm>
            <a:off x="227012" y="6324600"/>
            <a:ext cx="12115800" cy="1524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400" b="1" dirty="0">
                <a:solidFill>
                  <a:srgbClr val="C00000"/>
                </a:solidFill>
              </a:rPr>
              <a:t>PCA reduce dimensions of data while retaining as much information as possible</a:t>
            </a:r>
          </a:p>
        </p:txBody>
      </p:sp>
      <p:sp>
        <p:nvSpPr>
          <p:cNvPr id="7" name="Title 3">
            <a:extLst>
              <a:ext uri="{FF2B5EF4-FFF2-40B4-BE49-F238E27FC236}">
                <a16:creationId xmlns:a16="http://schemas.microsoft.com/office/drawing/2014/main" id="{A518A08B-3BE7-4252-8F6B-CE586D5E4C07}"/>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PCA approaches </a:t>
            </a:r>
          </a:p>
        </p:txBody>
      </p:sp>
      <p:pic>
        <p:nvPicPr>
          <p:cNvPr id="10" name="Picture 9">
            <a:extLst>
              <a:ext uri="{FF2B5EF4-FFF2-40B4-BE49-F238E27FC236}">
                <a16:creationId xmlns:a16="http://schemas.microsoft.com/office/drawing/2014/main" id="{01C7E1DE-F4A9-42CA-83C9-0D3F63E527DA}"/>
              </a:ext>
            </a:extLst>
          </p:cNvPr>
          <p:cNvPicPr>
            <a:picLocks noChangeAspect="1"/>
          </p:cNvPicPr>
          <p:nvPr/>
        </p:nvPicPr>
        <p:blipFill>
          <a:blip r:embed="rId2"/>
          <a:stretch>
            <a:fillRect/>
          </a:stretch>
        </p:blipFill>
        <p:spPr>
          <a:xfrm>
            <a:off x="3198812" y="1104899"/>
            <a:ext cx="5138048" cy="4991100"/>
          </a:xfrm>
          <a:prstGeom prst="rect">
            <a:avLst/>
          </a:prstGeom>
        </p:spPr>
      </p:pic>
    </p:spTree>
    <p:extLst>
      <p:ext uri="{BB962C8B-B14F-4D97-AF65-F5344CB8AC3E}">
        <p14:creationId xmlns:p14="http://schemas.microsoft.com/office/powerpoint/2010/main" val="419394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0AB3FD-8101-46E0-ADAF-CF6550023D12}"/>
              </a:ext>
            </a:extLst>
          </p:cNvPr>
          <p:cNvPicPr>
            <a:picLocks noChangeAspect="1"/>
          </p:cNvPicPr>
          <p:nvPr/>
        </p:nvPicPr>
        <p:blipFill>
          <a:blip r:embed="rId2"/>
          <a:stretch>
            <a:fillRect/>
          </a:stretch>
        </p:blipFill>
        <p:spPr>
          <a:xfrm>
            <a:off x="6516604" y="1342647"/>
            <a:ext cx="5638265" cy="5315261"/>
          </a:xfrm>
          <a:prstGeom prst="rect">
            <a:avLst/>
          </a:prstGeom>
        </p:spPr>
      </p:pic>
      <p:sp>
        <p:nvSpPr>
          <p:cNvPr id="8" name="Subtitle 4">
            <a:extLst>
              <a:ext uri="{FF2B5EF4-FFF2-40B4-BE49-F238E27FC236}">
                <a16:creationId xmlns:a16="http://schemas.microsoft.com/office/drawing/2014/main" id="{0C6C93FF-DB0B-4A07-83DB-328ED7861917}"/>
              </a:ext>
            </a:extLst>
          </p:cNvPr>
          <p:cNvSpPr txBox="1">
            <a:spLocks/>
          </p:cNvSpPr>
          <p:nvPr/>
        </p:nvSpPr>
        <p:spPr>
          <a:xfrm>
            <a:off x="89822" y="1972348"/>
            <a:ext cx="6699524" cy="12663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800" b="1" dirty="0"/>
              <a:t>1  Reducing squared distance error </a:t>
            </a:r>
          </a:p>
        </p:txBody>
      </p:sp>
      <p:sp>
        <p:nvSpPr>
          <p:cNvPr id="11" name="Title 3">
            <a:extLst>
              <a:ext uri="{FF2B5EF4-FFF2-40B4-BE49-F238E27FC236}">
                <a16:creationId xmlns:a16="http://schemas.microsoft.com/office/drawing/2014/main" id="{3325407E-B479-4797-BA3A-09E0B6631900}"/>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PCA approaches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A0EFC56-3342-49C9-B1B9-522C54E0786F}"/>
                  </a:ext>
                </a:extLst>
              </p:cNvPr>
              <p:cNvSpPr/>
              <p:nvPr/>
            </p:nvSpPr>
            <p:spPr>
              <a:xfrm>
                <a:off x="271330" y="2789585"/>
                <a:ext cx="5777529" cy="1142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𝐽</m:t>
                      </m:r>
                      <m:d>
                        <m:dPr>
                          <m:ctrlPr>
                            <a:rPr lang="en-US" sz="2500" i="1">
                              <a:latin typeface="Cambria Math" panose="02040503050406030204" pitchFamily="18" charset="0"/>
                            </a:rPr>
                          </m:ctrlPr>
                        </m:dPr>
                        <m:e>
                          <m:r>
                            <a:rPr lang="en-US" sz="2500" i="1">
                              <a:latin typeface="Cambria Math" panose="02040503050406030204" pitchFamily="18" charset="0"/>
                            </a:rPr>
                            <m:t>𝐿</m:t>
                          </m:r>
                        </m:e>
                      </m:d>
                      <m:r>
                        <a:rPr lang="en-US" sz="2500" i="0">
                          <a:latin typeface="Cambria Math" panose="02040503050406030204" pitchFamily="18" charset="0"/>
                        </a:rPr>
                        <m:t>=</m:t>
                      </m:r>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𝑘</m:t>
                          </m:r>
                          <m:r>
                            <a:rPr lang="en-US" sz="2500" i="0">
                              <a:latin typeface="Cambria Math" panose="02040503050406030204" pitchFamily="18" charset="0"/>
                            </a:rPr>
                            <m:t>=</m:t>
                          </m:r>
                          <m:r>
                            <a:rPr lang="en-US" sz="2500" i="1">
                              <a:latin typeface="Cambria Math" panose="02040503050406030204" pitchFamily="18" charset="0"/>
                            </a:rPr>
                            <m:t>𝑖</m:t>
                          </m:r>
                        </m:sub>
                        <m:sup>
                          <m:r>
                            <a:rPr lang="en-US" sz="2500" i="1">
                              <a:latin typeface="Cambria Math" panose="02040503050406030204" pitchFamily="18" charset="0"/>
                            </a:rPr>
                            <m:t>𝑚</m:t>
                          </m:r>
                        </m:sup>
                        <m:e>
                          <m:sSup>
                            <m:sSupPr>
                              <m:ctrlPr>
                                <a:rPr lang="en-US" sz="2500" i="1">
                                  <a:latin typeface="Cambria Math" panose="02040503050406030204" pitchFamily="18" charset="0"/>
                                </a:rPr>
                              </m:ctrlPr>
                            </m:sSupPr>
                            <m:e>
                              <m:d>
                                <m:dPr>
                                  <m:begChr m:val="‖"/>
                                  <m:endChr m:val="‖"/>
                                  <m:ctrlPr>
                                    <a:rPr lang="en-US" sz="2500" i="1">
                                      <a:latin typeface="Cambria Math" panose="02040503050406030204" pitchFamily="18" charset="0"/>
                                    </a:rPr>
                                  </m:ctrlPr>
                                </m:dPr>
                                <m:e>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b="0" i="1" smtClean="0">
                                              <a:latin typeface="Cambria Math" panose="02040503050406030204" pitchFamily="18" charset="0"/>
                                            </a:rPr>
                                            <m:t>𝑃</m:t>
                                          </m:r>
                                        </m:e>
                                        <m:sub>
                                          <m:r>
                                            <a:rPr lang="en-US" sz="2500" i="1">
                                              <a:latin typeface="Cambria Math" panose="02040503050406030204" pitchFamily="18" charset="0"/>
                                            </a:rPr>
                                            <m:t>𝑘</m:t>
                                          </m:r>
                                        </m:sub>
                                      </m:sSub>
                                      <m:r>
                                        <a:rPr lang="en-US" sz="2500" i="0">
                                          <a:latin typeface="Cambria Math" panose="02040503050406030204" pitchFamily="18" charset="0"/>
                                        </a:rPr>
                                        <m:t>−µ</m:t>
                                      </m:r>
                                    </m:e>
                                  </m:d>
                                  <m:r>
                                    <a:rPr lang="en-US" sz="2500" i="0">
                                      <a:latin typeface="Cambria Math" panose="02040503050406030204" pitchFamily="18" charset="0"/>
                                    </a:rPr>
                                    <m:t>−</m:t>
                                  </m:r>
                                  <m:sSup>
                                    <m:sSupPr>
                                      <m:ctrlPr>
                                        <a:rPr lang="en-US" sz="2500" i="1">
                                          <a:latin typeface="Cambria Math" panose="02040503050406030204" pitchFamily="18" charset="0"/>
                                        </a:rPr>
                                      </m:ctrlPr>
                                    </m:sSupPr>
                                    <m:e>
                                      <m:r>
                                        <a:rPr lang="en-US" sz="2500" i="1">
                                          <a:latin typeface="Cambria Math" panose="02040503050406030204" pitchFamily="18" charset="0"/>
                                        </a:rPr>
                                        <m:t>𝐿</m:t>
                                      </m:r>
                                    </m:e>
                                    <m:sup>
                                      <m:r>
                                        <a:rPr lang="en-US" sz="2500" i="1">
                                          <a:latin typeface="Cambria Math" panose="02040503050406030204" pitchFamily="18" charset="0"/>
                                        </a:rPr>
                                        <m:t>𝑡</m:t>
                                      </m:r>
                                    </m:sup>
                                  </m:sSup>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b="0" i="1" smtClean="0">
                                              <a:latin typeface="Cambria Math" panose="02040503050406030204" pitchFamily="18" charset="0"/>
                                            </a:rPr>
                                            <m:t>𝑃</m:t>
                                          </m:r>
                                        </m:e>
                                        <m:sub>
                                          <m:r>
                                            <a:rPr lang="en-US" sz="2500" i="1">
                                              <a:latin typeface="Cambria Math" panose="02040503050406030204" pitchFamily="18" charset="0"/>
                                            </a:rPr>
                                            <m:t>𝑘</m:t>
                                          </m:r>
                                        </m:sub>
                                      </m:sSub>
                                      <m:r>
                                        <a:rPr lang="en-US" sz="2500" i="0">
                                          <a:latin typeface="Cambria Math" panose="02040503050406030204" pitchFamily="18" charset="0"/>
                                        </a:rPr>
                                        <m:t>−µ</m:t>
                                      </m:r>
                                    </m:e>
                                  </m:d>
                                  <m:r>
                                    <a:rPr lang="en-US" sz="2500" i="1">
                                      <a:latin typeface="Cambria Math" panose="02040503050406030204" pitchFamily="18" charset="0"/>
                                    </a:rPr>
                                    <m:t>𝐿</m:t>
                                  </m:r>
                                  <m:r>
                                    <a:rPr lang="en-US" sz="2500" i="0">
                                      <a:latin typeface="Cambria Math" panose="02040503050406030204" pitchFamily="18" charset="0"/>
                                    </a:rPr>
                                    <m:t> </m:t>
                                  </m:r>
                                </m:e>
                              </m:d>
                            </m:e>
                            <m:sup>
                              <m:r>
                                <a:rPr lang="en-US" sz="2500" i="0">
                                  <a:latin typeface="Cambria Math" panose="02040503050406030204" pitchFamily="18" charset="0"/>
                                </a:rPr>
                                <m:t>2</m:t>
                              </m:r>
                            </m:sup>
                          </m:sSup>
                        </m:e>
                      </m:nary>
                    </m:oMath>
                  </m:oMathPara>
                </a14:m>
                <a:endParaRPr lang="en-US" sz="2500" dirty="0"/>
              </a:p>
            </p:txBody>
          </p:sp>
        </mc:Choice>
        <mc:Fallback xmlns="">
          <p:sp>
            <p:nvSpPr>
              <p:cNvPr id="12" name="Rectangle 11">
                <a:extLst>
                  <a:ext uri="{FF2B5EF4-FFF2-40B4-BE49-F238E27FC236}">
                    <a16:creationId xmlns:a16="http://schemas.microsoft.com/office/drawing/2014/main" id="{EA0EFC56-3342-49C9-B1B9-522C54E0786F}"/>
                  </a:ext>
                </a:extLst>
              </p:cNvPr>
              <p:cNvSpPr>
                <a:spLocks noRot="1" noChangeAspect="1" noMove="1" noResize="1" noEditPoints="1" noAdjustHandles="1" noChangeArrowheads="1" noChangeShapeType="1" noTextEdit="1"/>
              </p:cNvSpPr>
              <p:nvPr/>
            </p:nvSpPr>
            <p:spPr>
              <a:xfrm>
                <a:off x="271330" y="2789585"/>
                <a:ext cx="5777529" cy="1142557"/>
              </a:xfrm>
              <a:prstGeom prst="rect">
                <a:avLst/>
              </a:prstGeom>
              <a:blipFill>
                <a:blip r:embed="rId3"/>
                <a:stretch>
                  <a:fillRect/>
                </a:stretch>
              </a:blipFill>
            </p:spPr>
            <p:txBody>
              <a:bodyPr/>
              <a:lstStyle/>
              <a:p>
                <a:r>
                  <a:rPr lang="en-US">
                    <a:noFill/>
                  </a:rPr>
                  <a:t> </a:t>
                </a:r>
              </a:p>
            </p:txBody>
          </p:sp>
        </mc:Fallback>
      </mc:AlternateContent>
      <p:sp>
        <p:nvSpPr>
          <p:cNvPr id="13" name="Subtitle 4">
            <a:extLst>
              <a:ext uri="{FF2B5EF4-FFF2-40B4-BE49-F238E27FC236}">
                <a16:creationId xmlns:a16="http://schemas.microsoft.com/office/drawing/2014/main" id="{FE17672A-A4B1-43EF-A7C1-82089C345B34}"/>
              </a:ext>
            </a:extLst>
          </p:cNvPr>
          <p:cNvSpPr>
            <a:spLocks noGrp="1"/>
          </p:cNvSpPr>
          <p:nvPr>
            <p:ph type="subTitle" idx="1"/>
          </p:nvPr>
        </p:nvSpPr>
        <p:spPr>
          <a:xfrm>
            <a:off x="760412" y="5400002"/>
            <a:ext cx="6228652" cy="671287"/>
          </a:xfrm>
        </p:spPr>
        <p:txBody>
          <a:bodyPr>
            <a:normAutofit/>
          </a:bodyPr>
          <a:lstStyle/>
          <a:p>
            <a:r>
              <a:rPr lang="en-US" sz="2800" dirty="0"/>
              <a:t>Our goal is to minimize </a:t>
            </a:r>
            <a:r>
              <a:rPr lang="en-US" sz="2800" b="1" dirty="0"/>
              <a:t>J(L)</a:t>
            </a:r>
          </a:p>
        </p:txBody>
      </p:sp>
      <mc:AlternateContent xmlns:mc="http://schemas.openxmlformats.org/markup-compatibility/2006" xmlns:a14="http://schemas.microsoft.com/office/drawing/2010/main">
        <mc:Choice Requires="a14">
          <p:sp>
            <p:nvSpPr>
              <p:cNvPr id="14" name="Subtitle 4">
                <a:extLst>
                  <a:ext uri="{FF2B5EF4-FFF2-40B4-BE49-F238E27FC236}">
                    <a16:creationId xmlns:a16="http://schemas.microsoft.com/office/drawing/2014/main" id="{714E9A8C-562A-47F4-A66E-04DE3822E90C}"/>
                  </a:ext>
                </a:extLst>
              </p:cNvPr>
              <p:cNvSpPr txBox="1">
                <a:spLocks/>
              </p:cNvSpPr>
              <p:nvPr/>
            </p:nvSpPr>
            <p:spPr>
              <a:xfrm>
                <a:off x="289540" y="4224341"/>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dirty="0"/>
                  <a:t>Calculate J(L) for every point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𝑘</m:t>
                        </m:r>
                      </m:sub>
                    </m:sSub>
                  </m:oMath>
                </a14:m>
                <a:r>
                  <a:rPr lang="en-US" sz="2200" dirty="0"/>
                  <a:t> on each proposed principle component L</a:t>
                </a:r>
                <a:endParaRPr lang="en-US" sz="2200" b="1" dirty="0"/>
              </a:p>
            </p:txBody>
          </p:sp>
        </mc:Choice>
        <mc:Fallback xmlns="">
          <p:sp>
            <p:nvSpPr>
              <p:cNvPr id="14" name="Subtitle 4">
                <a:extLst>
                  <a:ext uri="{FF2B5EF4-FFF2-40B4-BE49-F238E27FC236}">
                    <a16:creationId xmlns:a16="http://schemas.microsoft.com/office/drawing/2014/main" id="{714E9A8C-562A-47F4-A66E-04DE3822E90C}"/>
                  </a:ext>
                </a:extLst>
              </p:cNvPr>
              <p:cNvSpPr txBox="1">
                <a:spLocks noRot="1" noChangeAspect="1" noMove="1" noResize="1" noEditPoints="1" noAdjustHandles="1" noChangeArrowheads="1" noChangeShapeType="1" noTextEdit="1"/>
              </p:cNvSpPr>
              <p:nvPr/>
            </p:nvSpPr>
            <p:spPr>
              <a:xfrm>
                <a:off x="289540" y="4224341"/>
                <a:ext cx="6228652" cy="671287"/>
              </a:xfrm>
              <a:prstGeom prst="rect">
                <a:avLst/>
              </a:prstGeom>
              <a:blipFill>
                <a:blip r:embed="rId4"/>
                <a:stretch>
                  <a:fillRect l="-1272" t="-9091" b="-24545"/>
                </a:stretch>
              </a:blipFill>
            </p:spPr>
            <p:txBody>
              <a:bodyPr/>
              <a:lstStyle/>
              <a:p>
                <a:r>
                  <a:rPr lang="en-US">
                    <a:noFill/>
                  </a:rPr>
                  <a:t> </a:t>
                </a:r>
              </a:p>
            </p:txBody>
          </p:sp>
        </mc:Fallback>
      </mc:AlternateContent>
    </p:spTree>
    <p:extLst>
      <p:ext uri="{BB962C8B-B14F-4D97-AF65-F5344CB8AC3E}">
        <p14:creationId xmlns:p14="http://schemas.microsoft.com/office/powerpoint/2010/main" val="26588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wipe(down)">
                                      <p:cBhvr>
                                        <p:cTn id="21" dur="580">
                                          <p:stCondLst>
                                            <p:cond delay="0"/>
                                          </p:stCondLst>
                                        </p:cTn>
                                        <p:tgtEl>
                                          <p:spTgt spid="13">
                                            <p:txEl>
                                              <p:pRg st="0" end="0"/>
                                            </p:txEl>
                                          </p:spTgt>
                                        </p:tgtEl>
                                      </p:cBhvr>
                                    </p:animEffect>
                                    <p:anim calcmode="lin" valueType="num">
                                      <p:cBhvr>
                                        <p:cTn id="22"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13">
                                            <p:txEl>
                                              <p:pRg st="0" end="0"/>
                                            </p:txEl>
                                          </p:spTgt>
                                        </p:tgtEl>
                                      </p:cBhvr>
                                      <p:to x="100000" y="60000"/>
                                    </p:animScale>
                                    <p:animScale>
                                      <p:cBhvr>
                                        <p:cTn id="28" dur="166" decel="50000">
                                          <p:stCondLst>
                                            <p:cond delay="676"/>
                                          </p:stCondLst>
                                        </p:cTn>
                                        <p:tgtEl>
                                          <p:spTgt spid="13">
                                            <p:txEl>
                                              <p:pRg st="0" end="0"/>
                                            </p:txEl>
                                          </p:spTgt>
                                        </p:tgtEl>
                                      </p:cBhvr>
                                      <p:to x="100000" y="100000"/>
                                    </p:animScale>
                                    <p:animScale>
                                      <p:cBhvr>
                                        <p:cTn id="29" dur="26">
                                          <p:stCondLst>
                                            <p:cond delay="1312"/>
                                          </p:stCondLst>
                                        </p:cTn>
                                        <p:tgtEl>
                                          <p:spTgt spid="13">
                                            <p:txEl>
                                              <p:pRg st="0" end="0"/>
                                            </p:txEl>
                                          </p:spTgt>
                                        </p:tgtEl>
                                      </p:cBhvr>
                                      <p:to x="100000" y="80000"/>
                                    </p:animScale>
                                    <p:animScale>
                                      <p:cBhvr>
                                        <p:cTn id="30" dur="166" decel="50000">
                                          <p:stCondLst>
                                            <p:cond delay="1338"/>
                                          </p:stCondLst>
                                        </p:cTn>
                                        <p:tgtEl>
                                          <p:spTgt spid="13">
                                            <p:txEl>
                                              <p:pRg st="0" end="0"/>
                                            </p:txEl>
                                          </p:spTgt>
                                        </p:tgtEl>
                                      </p:cBhvr>
                                      <p:to x="100000" y="100000"/>
                                    </p:animScale>
                                    <p:animScale>
                                      <p:cBhvr>
                                        <p:cTn id="31" dur="26">
                                          <p:stCondLst>
                                            <p:cond delay="1642"/>
                                          </p:stCondLst>
                                        </p:cTn>
                                        <p:tgtEl>
                                          <p:spTgt spid="13">
                                            <p:txEl>
                                              <p:pRg st="0" end="0"/>
                                            </p:txEl>
                                          </p:spTgt>
                                        </p:tgtEl>
                                      </p:cBhvr>
                                      <p:to x="100000" y="90000"/>
                                    </p:animScale>
                                    <p:animScale>
                                      <p:cBhvr>
                                        <p:cTn id="32" dur="166" decel="50000">
                                          <p:stCondLst>
                                            <p:cond delay="1668"/>
                                          </p:stCondLst>
                                        </p:cTn>
                                        <p:tgtEl>
                                          <p:spTgt spid="13">
                                            <p:txEl>
                                              <p:pRg st="0" end="0"/>
                                            </p:txEl>
                                          </p:spTgt>
                                        </p:tgtEl>
                                      </p:cBhvr>
                                      <p:to x="100000" y="100000"/>
                                    </p:animScale>
                                    <p:animScale>
                                      <p:cBhvr>
                                        <p:cTn id="33" dur="26">
                                          <p:stCondLst>
                                            <p:cond delay="1808"/>
                                          </p:stCondLst>
                                        </p:cTn>
                                        <p:tgtEl>
                                          <p:spTgt spid="13">
                                            <p:txEl>
                                              <p:pRg st="0" end="0"/>
                                            </p:txEl>
                                          </p:spTgt>
                                        </p:tgtEl>
                                      </p:cBhvr>
                                      <p:to x="100000" y="95000"/>
                                    </p:animScale>
                                    <p:animScale>
                                      <p:cBhvr>
                                        <p:cTn id="34" dur="166" decel="50000">
                                          <p:stCondLst>
                                            <p:cond delay="1834"/>
                                          </p:stCondLst>
                                        </p:cTn>
                                        <p:tgtEl>
                                          <p:spTgt spid="1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0C6C93FF-DB0B-4A07-83DB-328ED7861917}"/>
              </a:ext>
            </a:extLst>
          </p:cNvPr>
          <p:cNvSpPr txBox="1">
            <a:spLocks/>
          </p:cNvSpPr>
          <p:nvPr/>
        </p:nvSpPr>
        <p:spPr>
          <a:xfrm>
            <a:off x="289540" y="1905000"/>
            <a:ext cx="6096001" cy="12663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800" b="1" dirty="0"/>
              <a:t>2  Maximizing projection on L</a:t>
            </a:r>
          </a:p>
        </p:txBody>
      </p:sp>
      <p:sp>
        <p:nvSpPr>
          <p:cNvPr id="11" name="Title 3">
            <a:extLst>
              <a:ext uri="{FF2B5EF4-FFF2-40B4-BE49-F238E27FC236}">
                <a16:creationId xmlns:a16="http://schemas.microsoft.com/office/drawing/2014/main" id="{3325407E-B479-4797-BA3A-09E0B6631900}"/>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PCA approaches </a:t>
            </a:r>
          </a:p>
        </p:txBody>
      </p:sp>
      <p:pic>
        <p:nvPicPr>
          <p:cNvPr id="9" name="Picture 8">
            <a:extLst>
              <a:ext uri="{FF2B5EF4-FFF2-40B4-BE49-F238E27FC236}">
                <a16:creationId xmlns:a16="http://schemas.microsoft.com/office/drawing/2014/main" id="{CEBF16A2-C8E8-433A-A146-23CAA132BEC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a:off x="6385541" y="1291575"/>
            <a:ext cx="5550256" cy="5299725"/>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F239964-9709-4744-9BB6-B8A354D81558}"/>
                  </a:ext>
                </a:extLst>
              </p:cNvPr>
              <p:cNvSpPr/>
              <p:nvPr/>
            </p:nvSpPr>
            <p:spPr>
              <a:xfrm>
                <a:off x="289540" y="2665361"/>
                <a:ext cx="5841384" cy="15272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𝑅</m:t>
                      </m:r>
                      <m:d>
                        <m:dPr>
                          <m:ctrlPr>
                            <a:rPr lang="en-US" sz="2500" i="1">
                              <a:latin typeface="Cambria Math" panose="02040503050406030204" pitchFamily="18" charset="0"/>
                            </a:rPr>
                          </m:ctrlPr>
                        </m:dPr>
                        <m:e>
                          <m:r>
                            <a:rPr lang="en-US" sz="2500" i="1">
                              <a:latin typeface="Cambria Math" panose="02040503050406030204" pitchFamily="18" charset="0"/>
                            </a:rPr>
                            <m:t>𝐿</m:t>
                          </m:r>
                        </m:e>
                      </m:d>
                      <m:r>
                        <a:rPr lang="en-US" sz="2500" i="0">
                          <a:latin typeface="Cambria Math" panose="02040503050406030204" pitchFamily="18" charset="0"/>
                        </a:rPr>
                        <m:t>=</m:t>
                      </m:r>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𝑚</m:t>
                          </m:r>
                        </m:sup>
                        <m:e>
                          <m:f>
                            <m:fPr>
                              <m:ctrlPr>
                                <a:rPr lang="en-US" sz="2500" i="1">
                                  <a:latin typeface="Cambria Math" panose="02040503050406030204" pitchFamily="18" charset="0"/>
                                </a:rPr>
                              </m:ctrlPr>
                            </m:fPr>
                            <m:num>
                              <m:r>
                                <a:rPr lang="en-US" sz="2500" i="0">
                                  <a:latin typeface="Cambria Math" panose="02040503050406030204" pitchFamily="18" charset="0"/>
                                </a:rPr>
                                <m:t>1</m:t>
                              </m:r>
                            </m:num>
                            <m:den>
                              <m:r>
                                <a:rPr lang="en-US" sz="2500" i="1">
                                  <a:latin typeface="Cambria Math" panose="02040503050406030204" pitchFamily="18" charset="0"/>
                                </a:rPr>
                                <m:t>𝑁</m:t>
                              </m:r>
                            </m:den>
                          </m:f>
                          <m:sSup>
                            <m:sSupPr>
                              <m:ctrlPr>
                                <a:rPr lang="en-US" sz="2500" i="1">
                                  <a:latin typeface="Cambria Math" panose="02040503050406030204" pitchFamily="18" charset="0"/>
                                </a:rPr>
                              </m:ctrlPr>
                            </m:sSupPr>
                            <m:e>
                              <m:d>
                                <m:dPr>
                                  <m:begChr m:val="‖"/>
                                  <m:endChr m:val="‖"/>
                                  <m:ctrlPr>
                                    <a:rPr lang="en-US" sz="2500" i="1">
                                      <a:latin typeface="Cambria Math" panose="02040503050406030204" pitchFamily="18" charset="0"/>
                                    </a:rPr>
                                  </m:ctrlPr>
                                </m:dPr>
                                <m:e>
                                  <m:sSup>
                                    <m:sSupPr>
                                      <m:ctrlPr>
                                        <a:rPr lang="en-US" sz="2500" i="1">
                                          <a:latin typeface="Cambria Math" panose="02040503050406030204" pitchFamily="18" charset="0"/>
                                        </a:rPr>
                                      </m:ctrlPr>
                                    </m:sSupPr>
                                    <m:e>
                                      <m:r>
                                        <a:rPr lang="en-US" sz="2500" i="1">
                                          <a:latin typeface="Cambria Math" panose="02040503050406030204" pitchFamily="18" charset="0"/>
                                        </a:rPr>
                                        <m:t>𝐿</m:t>
                                      </m:r>
                                    </m:e>
                                    <m:sup>
                                      <m:r>
                                        <a:rPr lang="en-US" sz="2500" i="1">
                                          <a:latin typeface="Cambria Math" panose="02040503050406030204" pitchFamily="18" charset="0"/>
                                        </a:rPr>
                                        <m:t>𝑡</m:t>
                                      </m:r>
                                    </m:sup>
                                  </m:sSup>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𝑃</m:t>
                                      </m:r>
                                    </m:e>
                                    <m:sub>
                                      <m:r>
                                        <a:rPr lang="en-US" sz="2500" i="1">
                                          <a:latin typeface="Cambria Math" panose="02040503050406030204" pitchFamily="18" charset="0"/>
                                        </a:rPr>
                                        <m:t>𝑘</m:t>
                                      </m:r>
                                    </m:sub>
                                  </m:sSub>
                                  <m:r>
                                    <a:rPr lang="en-US" sz="2500" i="0">
                                      <a:latin typeface="Cambria Math" panose="02040503050406030204" pitchFamily="18" charset="0"/>
                                    </a:rPr>
                                    <m:t>−µ</m:t>
                                  </m:r>
                                  <m:r>
                                    <a:rPr lang="en-US" sz="2500" b="0" i="1" smtClean="0">
                                      <a:latin typeface="Cambria Math" panose="02040503050406030204" pitchFamily="18" charset="0"/>
                                    </a:rPr>
                                    <m:t>)</m:t>
                                  </m:r>
                                </m:e>
                              </m:d>
                            </m:e>
                            <m:sup>
                              <m:r>
                                <a:rPr lang="en-US" sz="2500" i="0">
                                  <a:latin typeface="Cambria Math" panose="02040503050406030204" pitchFamily="18" charset="0"/>
                                </a:rPr>
                                <m:t>2</m:t>
                              </m:r>
                            </m:sup>
                          </m:sSup>
                        </m:e>
                      </m:nary>
                      <m:r>
                        <a:rPr lang="en-US" sz="2500" i="0">
                          <a:latin typeface="Cambria Math" panose="02040503050406030204" pitchFamily="18" charset="0"/>
                        </a:rPr>
                        <m:t> </m:t>
                      </m:r>
                    </m:oMath>
                  </m:oMathPara>
                </a14:m>
                <a:endParaRPr lang="en-US" sz="2500" dirty="0"/>
              </a:p>
              <a:p>
                <a:r>
                  <a:rPr lang="en-US" sz="2500" dirty="0"/>
                  <a:t>	, </a:t>
                </a:r>
                <a:r>
                  <a:rPr lang="en-US" dirty="0"/>
                  <a:t>where P= [x, y]</a:t>
                </a:r>
                <a:endParaRPr lang="en-US" sz="2500" dirty="0"/>
              </a:p>
            </p:txBody>
          </p:sp>
        </mc:Choice>
        <mc:Fallback xmlns="">
          <p:sp>
            <p:nvSpPr>
              <p:cNvPr id="2" name="Rectangle 1">
                <a:extLst>
                  <a:ext uri="{FF2B5EF4-FFF2-40B4-BE49-F238E27FC236}">
                    <a16:creationId xmlns:a16="http://schemas.microsoft.com/office/drawing/2014/main" id="{0F239964-9709-4744-9BB6-B8A354D81558}"/>
                  </a:ext>
                </a:extLst>
              </p:cNvPr>
              <p:cNvSpPr>
                <a:spLocks noRot="1" noChangeAspect="1" noMove="1" noResize="1" noEditPoints="1" noAdjustHandles="1" noChangeArrowheads="1" noChangeShapeType="1" noTextEdit="1"/>
              </p:cNvSpPr>
              <p:nvPr/>
            </p:nvSpPr>
            <p:spPr>
              <a:xfrm>
                <a:off x="289540" y="2665361"/>
                <a:ext cx="5841384" cy="1527278"/>
              </a:xfrm>
              <a:prstGeom prst="rect">
                <a:avLst/>
              </a:prstGeom>
              <a:blipFill>
                <a:blip r:embed="rId4"/>
                <a:stretch>
                  <a:fillRect b="-8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ubtitle 4">
                <a:extLst>
                  <a:ext uri="{FF2B5EF4-FFF2-40B4-BE49-F238E27FC236}">
                    <a16:creationId xmlns:a16="http://schemas.microsoft.com/office/drawing/2014/main" id="{97C058B6-0A3D-4EE6-B28D-B8C8E266C86B}"/>
                  </a:ext>
                </a:extLst>
              </p:cNvPr>
              <p:cNvSpPr txBox="1">
                <a:spLocks/>
              </p:cNvSpPr>
              <p:nvPr/>
            </p:nvSpPr>
            <p:spPr>
              <a:xfrm>
                <a:off x="251440" y="4617356"/>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dirty="0"/>
                  <a:t>Calculates the projection of every point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𝑘</m:t>
                        </m:r>
                      </m:sub>
                    </m:sSub>
                  </m:oMath>
                </a14:m>
                <a:r>
                  <a:rPr lang="en-US" sz="2200" dirty="0"/>
                  <a:t> on each proposed principle component L </a:t>
                </a:r>
                <a:endParaRPr lang="en-US" sz="2200" b="1" dirty="0"/>
              </a:p>
            </p:txBody>
          </p:sp>
        </mc:Choice>
        <mc:Fallback xmlns="">
          <p:sp>
            <p:nvSpPr>
              <p:cNvPr id="10" name="Subtitle 4">
                <a:extLst>
                  <a:ext uri="{FF2B5EF4-FFF2-40B4-BE49-F238E27FC236}">
                    <a16:creationId xmlns:a16="http://schemas.microsoft.com/office/drawing/2014/main" id="{97C058B6-0A3D-4EE6-B28D-B8C8E266C86B}"/>
                  </a:ext>
                </a:extLst>
              </p:cNvPr>
              <p:cNvSpPr txBox="1">
                <a:spLocks noRot="1" noChangeAspect="1" noMove="1" noResize="1" noEditPoints="1" noAdjustHandles="1" noChangeArrowheads="1" noChangeShapeType="1" noTextEdit="1"/>
              </p:cNvSpPr>
              <p:nvPr/>
            </p:nvSpPr>
            <p:spPr>
              <a:xfrm>
                <a:off x="251440" y="4617356"/>
                <a:ext cx="6228652" cy="671287"/>
              </a:xfrm>
              <a:prstGeom prst="rect">
                <a:avLst/>
              </a:prstGeom>
              <a:blipFill>
                <a:blip r:embed="rId5"/>
                <a:stretch>
                  <a:fillRect l="-1272" t="-8108" b="-24324"/>
                </a:stretch>
              </a:blipFill>
            </p:spPr>
            <p:txBody>
              <a:bodyPr/>
              <a:lstStyle/>
              <a:p>
                <a:r>
                  <a:rPr lang="en-US">
                    <a:noFill/>
                  </a:rPr>
                  <a:t> </a:t>
                </a:r>
              </a:p>
            </p:txBody>
          </p:sp>
        </mc:Fallback>
      </mc:AlternateContent>
      <p:sp>
        <p:nvSpPr>
          <p:cNvPr id="12" name="Subtitle 4">
            <a:extLst>
              <a:ext uri="{FF2B5EF4-FFF2-40B4-BE49-F238E27FC236}">
                <a16:creationId xmlns:a16="http://schemas.microsoft.com/office/drawing/2014/main" id="{0329422E-FD88-490B-907E-D9F518FAB6EE}"/>
              </a:ext>
            </a:extLst>
          </p:cNvPr>
          <p:cNvSpPr>
            <a:spLocks noGrp="1"/>
          </p:cNvSpPr>
          <p:nvPr>
            <p:ph type="subTitle" idx="1"/>
          </p:nvPr>
        </p:nvSpPr>
        <p:spPr>
          <a:xfrm>
            <a:off x="684212" y="5713360"/>
            <a:ext cx="6228652" cy="671287"/>
          </a:xfrm>
        </p:spPr>
        <p:txBody>
          <a:bodyPr>
            <a:normAutofit/>
          </a:bodyPr>
          <a:lstStyle/>
          <a:p>
            <a:r>
              <a:rPr lang="en-US" sz="2800" dirty="0"/>
              <a:t>Our goal is to maximize </a:t>
            </a:r>
            <a:r>
              <a:rPr lang="en-US" sz="2800" b="1" dirty="0"/>
              <a:t>R(L)</a:t>
            </a:r>
          </a:p>
        </p:txBody>
      </p:sp>
      <p:sp>
        <p:nvSpPr>
          <p:cNvPr id="3" name="Rectangle 2">
            <a:extLst>
              <a:ext uri="{FF2B5EF4-FFF2-40B4-BE49-F238E27FC236}">
                <a16:creationId xmlns:a16="http://schemas.microsoft.com/office/drawing/2014/main" id="{67AEA685-A3B8-4754-AF7C-3E5D08898C34}"/>
              </a:ext>
            </a:extLst>
          </p:cNvPr>
          <p:cNvSpPr/>
          <p:nvPr/>
        </p:nvSpPr>
        <p:spPr>
          <a:xfrm rot="2244896">
            <a:off x="9630943" y="2879274"/>
            <a:ext cx="127567" cy="146333"/>
          </a:xfrm>
          <a:prstGeom prst="rect">
            <a:avLst/>
          </a:prstGeom>
          <a:solidFill>
            <a:srgbClr val="00349E"/>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99908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wipe(down)">
                                      <p:cBhvr>
                                        <p:cTn id="25" dur="580">
                                          <p:stCondLst>
                                            <p:cond delay="0"/>
                                          </p:stCondLst>
                                        </p:cTn>
                                        <p:tgtEl>
                                          <p:spTgt spid="12">
                                            <p:txEl>
                                              <p:pRg st="0" end="0"/>
                                            </p:txEl>
                                          </p:spTgt>
                                        </p:tgtEl>
                                      </p:cBhvr>
                                    </p:animEffect>
                                    <p:anim calcmode="lin" valueType="num">
                                      <p:cBhvr>
                                        <p:cTn id="26"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xEl>
                                              <p:pRg st="0" end="0"/>
                                            </p:txEl>
                                          </p:spTgt>
                                        </p:tgtEl>
                                      </p:cBhvr>
                                      <p:to x="100000" y="60000"/>
                                    </p:animScale>
                                    <p:animScale>
                                      <p:cBhvr>
                                        <p:cTn id="32" dur="166" decel="50000">
                                          <p:stCondLst>
                                            <p:cond delay="676"/>
                                          </p:stCondLst>
                                        </p:cTn>
                                        <p:tgtEl>
                                          <p:spTgt spid="12">
                                            <p:txEl>
                                              <p:pRg st="0" end="0"/>
                                            </p:txEl>
                                          </p:spTgt>
                                        </p:tgtEl>
                                      </p:cBhvr>
                                      <p:to x="100000" y="100000"/>
                                    </p:animScale>
                                    <p:animScale>
                                      <p:cBhvr>
                                        <p:cTn id="33" dur="26">
                                          <p:stCondLst>
                                            <p:cond delay="1312"/>
                                          </p:stCondLst>
                                        </p:cTn>
                                        <p:tgtEl>
                                          <p:spTgt spid="12">
                                            <p:txEl>
                                              <p:pRg st="0" end="0"/>
                                            </p:txEl>
                                          </p:spTgt>
                                        </p:tgtEl>
                                      </p:cBhvr>
                                      <p:to x="100000" y="80000"/>
                                    </p:animScale>
                                    <p:animScale>
                                      <p:cBhvr>
                                        <p:cTn id="34" dur="166" decel="50000">
                                          <p:stCondLst>
                                            <p:cond delay="1338"/>
                                          </p:stCondLst>
                                        </p:cTn>
                                        <p:tgtEl>
                                          <p:spTgt spid="12">
                                            <p:txEl>
                                              <p:pRg st="0" end="0"/>
                                            </p:txEl>
                                          </p:spTgt>
                                        </p:tgtEl>
                                      </p:cBhvr>
                                      <p:to x="100000" y="100000"/>
                                    </p:animScale>
                                    <p:animScale>
                                      <p:cBhvr>
                                        <p:cTn id="35" dur="26">
                                          <p:stCondLst>
                                            <p:cond delay="1642"/>
                                          </p:stCondLst>
                                        </p:cTn>
                                        <p:tgtEl>
                                          <p:spTgt spid="12">
                                            <p:txEl>
                                              <p:pRg st="0" end="0"/>
                                            </p:txEl>
                                          </p:spTgt>
                                        </p:tgtEl>
                                      </p:cBhvr>
                                      <p:to x="100000" y="90000"/>
                                    </p:animScale>
                                    <p:animScale>
                                      <p:cBhvr>
                                        <p:cTn id="36" dur="166" decel="50000">
                                          <p:stCondLst>
                                            <p:cond delay="1668"/>
                                          </p:stCondLst>
                                        </p:cTn>
                                        <p:tgtEl>
                                          <p:spTgt spid="12">
                                            <p:txEl>
                                              <p:pRg st="0" end="0"/>
                                            </p:txEl>
                                          </p:spTgt>
                                        </p:tgtEl>
                                      </p:cBhvr>
                                      <p:to x="100000" y="100000"/>
                                    </p:animScale>
                                    <p:animScale>
                                      <p:cBhvr>
                                        <p:cTn id="37" dur="26">
                                          <p:stCondLst>
                                            <p:cond delay="1808"/>
                                          </p:stCondLst>
                                        </p:cTn>
                                        <p:tgtEl>
                                          <p:spTgt spid="12">
                                            <p:txEl>
                                              <p:pRg st="0" end="0"/>
                                            </p:txEl>
                                          </p:spTgt>
                                        </p:tgtEl>
                                      </p:cBhvr>
                                      <p:to x="100000" y="95000"/>
                                    </p:animScale>
                                    <p:animScale>
                                      <p:cBhvr>
                                        <p:cTn id="38" dur="166" decel="50000">
                                          <p:stCondLst>
                                            <p:cond delay="1834"/>
                                          </p:stCondLst>
                                        </p:cTn>
                                        <p:tgtEl>
                                          <p:spTgt spid="1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0" grpId="0"/>
      <p:bldP spid="12" grpId="0" build="p"/>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ubtitle 4">
                <a:extLst>
                  <a:ext uri="{FF2B5EF4-FFF2-40B4-BE49-F238E27FC236}">
                    <a16:creationId xmlns:a16="http://schemas.microsoft.com/office/drawing/2014/main" id="{0C6C93FF-DB0B-4A07-83DB-328ED7861917}"/>
                  </a:ext>
                </a:extLst>
              </p:cNvPr>
              <p:cNvSpPr txBox="1">
                <a:spLocks/>
              </p:cNvSpPr>
              <p:nvPr/>
            </p:nvSpPr>
            <p:spPr>
              <a:xfrm>
                <a:off x="684212" y="1437089"/>
                <a:ext cx="10971213" cy="126637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800" dirty="0"/>
                  <a:t>Using either of these methods and the </a:t>
                </a:r>
                <a:r>
                  <a:rPr lang="en-US" sz="2800" b="1" dirty="0"/>
                  <a:t>constraint : </a:t>
                </a:r>
                <a14:m>
                  <m:oMath xmlns:m="http://schemas.openxmlformats.org/officeDocument/2006/math">
                    <m:sSup>
                      <m:sSupPr>
                        <m:ctrlPr>
                          <a:rPr lang="en-US" sz="3600" i="1">
                            <a:latin typeface="Cambria Math" panose="02040503050406030204" pitchFamily="18" charset="0"/>
                          </a:rPr>
                        </m:ctrlPr>
                      </m:sSupPr>
                      <m:e>
                        <m:r>
                          <m:rPr>
                            <m:sty m:val="p"/>
                          </m:rPr>
                          <a:rPr lang="en-US" sz="3600">
                            <a:latin typeface="Cambria Math" panose="02040503050406030204" pitchFamily="18" charset="0"/>
                          </a:rPr>
                          <m:t>L</m:t>
                        </m:r>
                      </m:e>
                      <m:sup>
                        <m:r>
                          <m:rPr>
                            <m:sty m:val="p"/>
                          </m:rPr>
                          <a:rPr lang="en-US" sz="3600">
                            <a:latin typeface="Cambria Math" panose="02040503050406030204" pitchFamily="18" charset="0"/>
                          </a:rPr>
                          <m:t>t</m:t>
                        </m:r>
                      </m:sup>
                    </m:sSup>
                    <m:r>
                      <m:rPr>
                        <m:sty m:val="p"/>
                      </m:rPr>
                      <a:rPr lang="en-US" sz="3600">
                        <a:latin typeface="Cambria Math" panose="02040503050406030204" pitchFamily="18" charset="0"/>
                      </a:rPr>
                      <m:t>L</m:t>
                    </m:r>
                    <m:r>
                      <a:rPr lang="en-US" sz="3600">
                        <a:latin typeface="Cambria Math" panose="02040503050406030204" pitchFamily="18" charset="0"/>
                      </a:rPr>
                      <m:t>=1</m:t>
                    </m:r>
                  </m:oMath>
                </a14:m>
                <a:r>
                  <a:rPr lang="en-US" dirty="0"/>
                  <a:t>, </a:t>
                </a:r>
                <a:r>
                  <a:rPr lang="en-US" sz="3000" dirty="0"/>
                  <a:t>this becomes an optimization problem that can be solved using </a:t>
                </a:r>
                <a:r>
                  <a:rPr lang="en-US" sz="3000" b="1" dirty="0"/>
                  <a:t>LaGrange multiplier.</a:t>
                </a:r>
              </a:p>
              <a:p>
                <a:endParaRPr lang="en-US" sz="2800" b="1" dirty="0"/>
              </a:p>
            </p:txBody>
          </p:sp>
        </mc:Choice>
        <mc:Fallback xmlns="">
          <p:sp>
            <p:nvSpPr>
              <p:cNvPr id="8" name="Subtitle 4">
                <a:extLst>
                  <a:ext uri="{FF2B5EF4-FFF2-40B4-BE49-F238E27FC236}">
                    <a16:creationId xmlns:a16="http://schemas.microsoft.com/office/drawing/2014/main" id="{0C6C93FF-DB0B-4A07-83DB-328ED7861917}"/>
                  </a:ext>
                </a:extLst>
              </p:cNvPr>
              <p:cNvSpPr txBox="1">
                <a:spLocks noRot="1" noChangeAspect="1" noMove="1" noResize="1" noEditPoints="1" noAdjustHandles="1" noChangeArrowheads="1" noChangeShapeType="1" noTextEdit="1"/>
              </p:cNvSpPr>
              <p:nvPr/>
            </p:nvSpPr>
            <p:spPr>
              <a:xfrm>
                <a:off x="684212" y="1437089"/>
                <a:ext cx="10971213" cy="1266372"/>
              </a:xfrm>
              <a:prstGeom prst="rect">
                <a:avLst/>
              </a:prstGeom>
              <a:blipFill>
                <a:blip r:embed="rId2"/>
                <a:stretch>
                  <a:fillRect l="-1111" t="-9179" b="-6280"/>
                </a:stretch>
              </a:blipFill>
            </p:spPr>
            <p:txBody>
              <a:bodyPr/>
              <a:lstStyle/>
              <a:p>
                <a:r>
                  <a:rPr lang="en-US">
                    <a:noFill/>
                  </a:rPr>
                  <a:t> </a:t>
                </a:r>
              </a:p>
            </p:txBody>
          </p:sp>
        </mc:Fallback>
      </mc:AlternateContent>
      <p:sp>
        <p:nvSpPr>
          <p:cNvPr id="11" name="Title 3">
            <a:extLst>
              <a:ext uri="{FF2B5EF4-FFF2-40B4-BE49-F238E27FC236}">
                <a16:creationId xmlns:a16="http://schemas.microsoft.com/office/drawing/2014/main" id="{3325407E-B479-4797-BA3A-09E0B6631900}"/>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PCA approaches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BE50BBE-9EC4-4A8F-A95A-BA028F37CCA6}"/>
                  </a:ext>
                </a:extLst>
              </p:cNvPr>
              <p:cNvSpPr/>
              <p:nvPr/>
            </p:nvSpPr>
            <p:spPr>
              <a:xfrm>
                <a:off x="283622" y="2741560"/>
                <a:ext cx="4362990" cy="1142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𝑅</m:t>
                      </m:r>
                      <m:d>
                        <m:dPr>
                          <m:ctrlPr>
                            <a:rPr lang="en-US" sz="2500" i="1">
                              <a:latin typeface="Cambria Math" panose="02040503050406030204" pitchFamily="18" charset="0"/>
                            </a:rPr>
                          </m:ctrlPr>
                        </m:dPr>
                        <m:e>
                          <m:r>
                            <a:rPr lang="en-US" sz="2500" i="1">
                              <a:latin typeface="Cambria Math" panose="02040503050406030204" pitchFamily="18" charset="0"/>
                            </a:rPr>
                            <m:t>𝐿</m:t>
                          </m:r>
                        </m:e>
                      </m:d>
                      <m:r>
                        <a:rPr lang="en-US" sz="2500" i="0">
                          <a:latin typeface="Cambria Math" panose="02040503050406030204" pitchFamily="18" charset="0"/>
                        </a:rPr>
                        <m:t>=</m:t>
                      </m:r>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𝑚</m:t>
                          </m:r>
                        </m:sup>
                        <m:e>
                          <m:f>
                            <m:fPr>
                              <m:ctrlPr>
                                <a:rPr lang="en-US" sz="2500" i="1">
                                  <a:latin typeface="Cambria Math" panose="02040503050406030204" pitchFamily="18" charset="0"/>
                                </a:rPr>
                              </m:ctrlPr>
                            </m:fPr>
                            <m:num>
                              <m:r>
                                <a:rPr lang="en-US" sz="2500" i="0">
                                  <a:latin typeface="Cambria Math" panose="02040503050406030204" pitchFamily="18" charset="0"/>
                                </a:rPr>
                                <m:t>1</m:t>
                              </m:r>
                            </m:num>
                            <m:den>
                              <m:r>
                                <a:rPr lang="en-US" sz="2500" i="1">
                                  <a:latin typeface="Cambria Math" panose="02040503050406030204" pitchFamily="18" charset="0"/>
                                </a:rPr>
                                <m:t>𝑁</m:t>
                              </m:r>
                            </m:den>
                          </m:f>
                          <m:sSup>
                            <m:sSupPr>
                              <m:ctrlPr>
                                <a:rPr lang="en-US" sz="2500" i="1">
                                  <a:latin typeface="Cambria Math" panose="02040503050406030204" pitchFamily="18" charset="0"/>
                                </a:rPr>
                              </m:ctrlPr>
                            </m:sSupPr>
                            <m:e>
                              <m:d>
                                <m:dPr>
                                  <m:begChr m:val="‖"/>
                                  <m:endChr m:val="‖"/>
                                  <m:ctrlPr>
                                    <a:rPr lang="en-US" sz="2500" i="1">
                                      <a:latin typeface="Cambria Math" panose="02040503050406030204" pitchFamily="18" charset="0"/>
                                    </a:rPr>
                                  </m:ctrlPr>
                                </m:dPr>
                                <m:e>
                                  <m:sSup>
                                    <m:sSupPr>
                                      <m:ctrlPr>
                                        <a:rPr lang="en-US" sz="2500" i="1">
                                          <a:latin typeface="Cambria Math" panose="02040503050406030204" pitchFamily="18" charset="0"/>
                                        </a:rPr>
                                      </m:ctrlPr>
                                    </m:sSupPr>
                                    <m:e>
                                      <m:r>
                                        <a:rPr lang="en-US" sz="2500" i="1">
                                          <a:latin typeface="Cambria Math" panose="02040503050406030204" pitchFamily="18" charset="0"/>
                                        </a:rPr>
                                        <m:t>𝐿</m:t>
                                      </m:r>
                                    </m:e>
                                    <m:sup>
                                      <m:r>
                                        <a:rPr lang="en-US" sz="2500" i="1">
                                          <a:latin typeface="Cambria Math" panose="02040503050406030204" pitchFamily="18" charset="0"/>
                                        </a:rPr>
                                        <m:t>𝑡</m:t>
                                      </m:r>
                                    </m:sup>
                                  </m:sSup>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𝑃</m:t>
                                      </m:r>
                                    </m:e>
                                    <m:sub>
                                      <m:r>
                                        <a:rPr lang="en-US" sz="2500" i="1">
                                          <a:latin typeface="Cambria Math" panose="02040503050406030204" pitchFamily="18" charset="0"/>
                                        </a:rPr>
                                        <m:t>𝑘</m:t>
                                      </m:r>
                                    </m:sub>
                                  </m:sSub>
                                  <m:r>
                                    <a:rPr lang="en-US" sz="2500" i="0">
                                      <a:latin typeface="Cambria Math" panose="02040503050406030204" pitchFamily="18" charset="0"/>
                                    </a:rPr>
                                    <m:t>−µ</m:t>
                                  </m:r>
                                </m:e>
                              </m:d>
                            </m:e>
                            <m:sup>
                              <m:r>
                                <a:rPr lang="en-US" sz="2500" i="0">
                                  <a:latin typeface="Cambria Math" panose="02040503050406030204" pitchFamily="18" charset="0"/>
                                </a:rPr>
                                <m:t>2</m:t>
                              </m:r>
                            </m:sup>
                          </m:sSup>
                        </m:e>
                      </m:nary>
                      <m:r>
                        <a:rPr lang="en-US" sz="2500" i="0">
                          <a:latin typeface="Cambria Math" panose="02040503050406030204" pitchFamily="18" charset="0"/>
                        </a:rPr>
                        <m:t> </m:t>
                      </m:r>
                    </m:oMath>
                  </m:oMathPara>
                </a14:m>
                <a:endParaRPr lang="en-US" sz="2500" dirty="0"/>
              </a:p>
            </p:txBody>
          </p:sp>
        </mc:Choice>
        <mc:Fallback xmlns="">
          <p:sp>
            <p:nvSpPr>
              <p:cNvPr id="5" name="Rectangle 4">
                <a:extLst>
                  <a:ext uri="{FF2B5EF4-FFF2-40B4-BE49-F238E27FC236}">
                    <a16:creationId xmlns:a16="http://schemas.microsoft.com/office/drawing/2014/main" id="{9BE50BBE-9EC4-4A8F-A95A-BA028F37CCA6}"/>
                  </a:ext>
                </a:extLst>
              </p:cNvPr>
              <p:cNvSpPr>
                <a:spLocks noRot="1" noChangeAspect="1" noMove="1" noResize="1" noEditPoints="1" noAdjustHandles="1" noChangeArrowheads="1" noChangeShapeType="1" noTextEdit="1"/>
              </p:cNvSpPr>
              <p:nvPr/>
            </p:nvSpPr>
            <p:spPr>
              <a:xfrm>
                <a:off x="283622" y="2741560"/>
                <a:ext cx="4362990" cy="11425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87F9C3F-86AF-4B49-B61B-5EF64B14B4CB}"/>
                  </a:ext>
                </a:extLst>
              </p:cNvPr>
              <p:cNvSpPr/>
              <p:nvPr/>
            </p:nvSpPr>
            <p:spPr>
              <a:xfrm>
                <a:off x="5863471" y="2741561"/>
                <a:ext cx="5414880" cy="11425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𝑅</m:t>
                      </m:r>
                      <m:d>
                        <m:dPr>
                          <m:ctrlPr>
                            <a:rPr lang="en-US" sz="2500" i="1">
                              <a:latin typeface="Cambria Math" panose="02040503050406030204" pitchFamily="18" charset="0"/>
                            </a:rPr>
                          </m:ctrlPr>
                        </m:dPr>
                        <m:e>
                          <m:r>
                            <a:rPr lang="en-US" sz="2500" i="1">
                              <a:latin typeface="Cambria Math" panose="02040503050406030204" pitchFamily="18" charset="0"/>
                            </a:rPr>
                            <m:t>𝐿</m:t>
                          </m:r>
                        </m:e>
                      </m:d>
                      <m:r>
                        <a:rPr lang="en-US" sz="2500" smtClean="0">
                          <a:latin typeface="Cambria Math" panose="02040503050406030204" pitchFamily="18" charset="0"/>
                        </a:rPr>
                        <m:t>=</m:t>
                      </m:r>
                      <m:f>
                        <m:fPr>
                          <m:ctrlPr>
                            <a:rPr lang="en-US" sz="2500" i="1">
                              <a:latin typeface="Cambria Math" panose="02040503050406030204" pitchFamily="18" charset="0"/>
                            </a:rPr>
                          </m:ctrlPr>
                        </m:fPr>
                        <m:num>
                          <m:r>
                            <a:rPr lang="en-US" sz="2500" i="0">
                              <a:latin typeface="Cambria Math" panose="02040503050406030204" pitchFamily="18" charset="0"/>
                            </a:rPr>
                            <m:t>1</m:t>
                          </m:r>
                        </m:num>
                        <m:den>
                          <m:r>
                            <m:rPr>
                              <m:sty m:val="p"/>
                            </m:rPr>
                            <a:rPr lang="en-US" sz="2500" i="0">
                              <a:latin typeface="Cambria Math" panose="02040503050406030204" pitchFamily="18" charset="0"/>
                            </a:rPr>
                            <m:t>N</m:t>
                          </m:r>
                        </m:den>
                      </m:f>
                      <m:sSup>
                        <m:sSupPr>
                          <m:ctrlPr>
                            <a:rPr lang="en-US" sz="2500" i="1">
                              <a:latin typeface="Cambria Math" panose="02040503050406030204" pitchFamily="18" charset="0"/>
                            </a:rPr>
                          </m:ctrlPr>
                        </m:sSupPr>
                        <m:e>
                          <m:r>
                            <a:rPr lang="en-US" sz="2500" i="1">
                              <a:latin typeface="Cambria Math" panose="02040503050406030204" pitchFamily="18" charset="0"/>
                            </a:rPr>
                            <m:t>𝐿</m:t>
                          </m:r>
                        </m:e>
                        <m:sup>
                          <m:r>
                            <a:rPr lang="en-US" sz="2500" i="1">
                              <a:latin typeface="Cambria Math" panose="02040503050406030204" pitchFamily="18" charset="0"/>
                            </a:rPr>
                            <m:t>𝑡</m:t>
                          </m:r>
                        </m:sup>
                      </m:sSup>
                      <m:r>
                        <a:rPr lang="en-US" sz="2500" i="0">
                          <a:latin typeface="Cambria Math" panose="02040503050406030204" pitchFamily="18" charset="0"/>
                        </a:rPr>
                        <m:t>  ( </m:t>
                      </m:r>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𝑚</m:t>
                          </m:r>
                        </m:sup>
                        <m:e>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𝑃</m:t>
                                  </m:r>
                                </m:e>
                                <m:sub>
                                  <m:r>
                                    <a:rPr lang="en-US" sz="2500" i="1">
                                      <a:latin typeface="Cambria Math" panose="02040503050406030204" pitchFamily="18" charset="0"/>
                                    </a:rPr>
                                    <m:t>𝑘</m:t>
                                  </m:r>
                                </m:sub>
                              </m:sSub>
                              <m:r>
                                <a:rPr lang="en-US" sz="2500" i="0">
                                  <a:latin typeface="Cambria Math" panose="02040503050406030204" pitchFamily="18" charset="0"/>
                                </a:rPr>
                                <m:t>−µ</m:t>
                              </m:r>
                            </m:e>
                          </m:d>
                          <m:sSup>
                            <m:sSupPr>
                              <m:ctrlPr>
                                <a:rPr lang="en-US" sz="2500" i="1">
                                  <a:latin typeface="Cambria Math" panose="02040503050406030204" pitchFamily="18" charset="0"/>
                                </a:rPr>
                              </m:ctrlPr>
                            </m:sSupPr>
                            <m:e>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𝑃</m:t>
                                      </m:r>
                                    </m:e>
                                    <m:sub>
                                      <m:r>
                                        <a:rPr lang="en-US" sz="2500" i="1">
                                          <a:latin typeface="Cambria Math" panose="02040503050406030204" pitchFamily="18" charset="0"/>
                                        </a:rPr>
                                        <m:t>𝑘</m:t>
                                      </m:r>
                                    </m:sub>
                                  </m:sSub>
                                  <m:r>
                                    <a:rPr lang="en-US" sz="2500" i="0">
                                      <a:latin typeface="Cambria Math" panose="02040503050406030204" pitchFamily="18" charset="0"/>
                                    </a:rPr>
                                    <m:t>−µ</m:t>
                                  </m:r>
                                </m:e>
                              </m:d>
                            </m:e>
                            <m:sup>
                              <m:r>
                                <a:rPr lang="en-US" sz="2500" i="1">
                                  <a:latin typeface="Cambria Math" panose="02040503050406030204" pitchFamily="18" charset="0"/>
                                </a:rPr>
                                <m:t>𝑡</m:t>
                              </m:r>
                            </m:sup>
                          </m:sSup>
                          <m:r>
                            <a:rPr lang="en-US" sz="2500" i="0">
                              <a:latin typeface="Cambria Math" panose="02040503050406030204" pitchFamily="18" charset="0"/>
                            </a:rPr>
                            <m:t>)</m:t>
                          </m:r>
                          <m:r>
                            <a:rPr lang="en-US" sz="2500" i="1">
                              <a:latin typeface="Cambria Math" panose="02040503050406030204" pitchFamily="18" charset="0"/>
                            </a:rPr>
                            <m:t>𝐿</m:t>
                          </m:r>
                        </m:e>
                      </m:nary>
                    </m:oMath>
                  </m:oMathPara>
                </a14:m>
                <a:endParaRPr lang="en-US" sz="2500" dirty="0"/>
              </a:p>
            </p:txBody>
          </p:sp>
        </mc:Choice>
        <mc:Fallback xmlns="">
          <p:sp>
            <p:nvSpPr>
              <p:cNvPr id="6" name="Rectangle 5">
                <a:extLst>
                  <a:ext uri="{FF2B5EF4-FFF2-40B4-BE49-F238E27FC236}">
                    <a16:creationId xmlns:a16="http://schemas.microsoft.com/office/drawing/2014/main" id="{387F9C3F-86AF-4B49-B61B-5EF64B14B4CB}"/>
                  </a:ext>
                </a:extLst>
              </p:cNvPr>
              <p:cNvSpPr>
                <a:spLocks noRot="1" noChangeAspect="1" noMove="1" noResize="1" noEditPoints="1" noAdjustHandles="1" noChangeArrowheads="1" noChangeShapeType="1" noTextEdit="1"/>
              </p:cNvSpPr>
              <p:nvPr/>
            </p:nvSpPr>
            <p:spPr>
              <a:xfrm>
                <a:off x="5863471" y="2741561"/>
                <a:ext cx="5414880" cy="1142557"/>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F8F96FF-3C92-4ADD-9429-F9C8073B5893}"/>
              </a:ext>
            </a:extLst>
          </p:cNvPr>
          <p:cNvCxnSpPr>
            <a:cxnSpLocks/>
          </p:cNvCxnSpPr>
          <p:nvPr/>
        </p:nvCxnSpPr>
        <p:spPr>
          <a:xfrm>
            <a:off x="4646612" y="3365759"/>
            <a:ext cx="99060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A18CA62-21F5-4177-B132-1F778D1E697A}"/>
                  </a:ext>
                </a:extLst>
              </p:cNvPr>
              <p:cNvSpPr/>
              <p:nvPr/>
            </p:nvSpPr>
            <p:spPr>
              <a:xfrm>
                <a:off x="791336" y="5088397"/>
                <a:ext cx="4032194" cy="553998"/>
              </a:xfrm>
              <a:prstGeom prst="rect">
                <a:avLst/>
              </a:prstGeom>
            </p:spPr>
            <p:txBody>
              <a:bodyPr wrap="none">
                <a:spAutoFit/>
              </a:bodyPr>
              <a:lstStyle/>
              <a:p>
                <a:pPr marL="457200" indent="-457200">
                  <a:buFont typeface="Arial" panose="020B0604020202020204" pitchFamily="34" charset="0"/>
                  <a:buChar char="•"/>
                </a:pPr>
                <a14:m>
                  <m:oMath xmlns:m="http://schemas.openxmlformats.org/officeDocument/2006/math">
                    <m:r>
                      <a:rPr lang="en-US" sz="3000" b="1" i="1" smtClean="0">
                        <a:latin typeface="Cambria Math" panose="02040503050406030204" pitchFamily="18" charset="0"/>
                      </a:rPr>
                      <m:t> </m:t>
                    </m:r>
                    <m:r>
                      <a:rPr lang="en-US" sz="3000" b="1" i="1" smtClean="0">
                        <a:latin typeface="Cambria Math" panose="02040503050406030204" pitchFamily="18" charset="0"/>
                      </a:rPr>
                      <m:t>𝐠</m:t>
                    </m:r>
                    <m:d>
                      <m:dPr>
                        <m:ctrlPr>
                          <a:rPr lang="en-US" sz="3000" b="1" i="1">
                            <a:latin typeface="Cambria Math" panose="02040503050406030204" pitchFamily="18" charset="0"/>
                          </a:rPr>
                        </m:ctrlPr>
                      </m:dPr>
                      <m:e>
                        <m:r>
                          <a:rPr lang="en-US" sz="3000" b="1" i="0">
                            <a:latin typeface="Cambria Math" panose="02040503050406030204" pitchFamily="18" charset="0"/>
                          </a:rPr>
                          <m:t>𝐋</m:t>
                        </m:r>
                      </m:e>
                    </m:d>
                    <m:r>
                      <a:rPr lang="en-US" sz="3000" b="1" i="0">
                        <a:latin typeface="Cambria Math" panose="02040503050406030204" pitchFamily="18" charset="0"/>
                      </a:rPr>
                      <m:t>=</m:t>
                    </m:r>
                    <m:sSup>
                      <m:sSupPr>
                        <m:ctrlPr>
                          <a:rPr lang="en-US" sz="3000" b="1" i="1">
                            <a:latin typeface="Cambria Math" panose="02040503050406030204" pitchFamily="18" charset="0"/>
                          </a:rPr>
                        </m:ctrlPr>
                      </m:sSupPr>
                      <m:e>
                        <m:r>
                          <a:rPr lang="en-US" sz="3000" b="1" i="0">
                            <a:latin typeface="Cambria Math" panose="02040503050406030204" pitchFamily="18" charset="0"/>
                          </a:rPr>
                          <m:t>𝐋</m:t>
                        </m:r>
                      </m:e>
                      <m:sup>
                        <m:r>
                          <a:rPr lang="en-US" sz="3000" b="1" i="0">
                            <a:latin typeface="Cambria Math" panose="02040503050406030204" pitchFamily="18" charset="0"/>
                          </a:rPr>
                          <m:t>𝐭</m:t>
                        </m:r>
                      </m:sup>
                    </m:sSup>
                    <m:r>
                      <a:rPr lang="en-US" sz="3000" b="1" i="0">
                        <a:latin typeface="Cambria Math" panose="02040503050406030204" pitchFamily="18" charset="0"/>
                      </a:rPr>
                      <m:t>𝐋</m:t>
                    </m:r>
                    <m:r>
                      <a:rPr lang="en-US" sz="3000" b="1" i="0">
                        <a:latin typeface="Cambria Math" panose="02040503050406030204" pitchFamily="18" charset="0"/>
                      </a:rPr>
                      <m:t>−</m:t>
                    </m:r>
                    <m:r>
                      <a:rPr lang="en-US" sz="3000" b="1" i="0">
                        <a:latin typeface="Cambria Math" panose="02040503050406030204" pitchFamily="18" charset="0"/>
                      </a:rPr>
                      <m:t>𝟏</m:t>
                    </m:r>
                    <m:r>
                      <a:rPr lang="en-US" sz="3000" b="1" i="0" smtClean="0">
                        <a:latin typeface="Cambria Math" panose="02040503050406030204" pitchFamily="18" charset="0"/>
                      </a:rPr>
                      <m:t>=</m:t>
                    </m:r>
                    <m:r>
                      <a:rPr lang="en-US" sz="3000" b="1" i="0" smtClean="0">
                        <a:latin typeface="Cambria Math" panose="02040503050406030204" pitchFamily="18" charset="0"/>
                      </a:rPr>
                      <m:t>𝟎</m:t>
                    </m:r>
                  </m:oMath>
                </a14:m>
                <a:endParaRPr lang="en-US" sz="3000" b="1" dirty="0"/>
              </a:p>
            </p:txBody>
          </p:sp>
        </mc:Choice>
        <mc:Fallback xmlns="">
          <p:sp>
            <p:nvSpPr>
              <p:cNvPr id="15" name="Rectangle 14">
                <a:extLst>
                  <a:ext uri="{FF2B5EF4-FFF2-40B4-BE49-F238E27FC236}">
                    <a16:creationId xmlns:a16="http://schemas.microsoft.com/office/drawing/2014/main" id="{EA18CA62-21F5-4177-B132-1F778D1E697A}"/>
                  </a:ext>
                </a:extLst>
              </p:cNvPr>
              <p:cNvSpPr>
                <a:spLocks noRot="1" noChangeAspect="1" noMove="1" noResize="1" noEditPoints="1" noAdjustHandles="1" noChangeArrowheads="1" noChangeShapeType="1" noTextEdit="1"/>
              </p:cNvSpPr>
              <p:nvPr/>
            </p:nvSpPr>
            <p:spPr>
              <a:xfrm>
                <a:off x="791336" y="5088397"/>
                <a:ext cx="4032194"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18BD0B1-11DD-4013-90B3-0F5266066B25}"/>
                  </a:ext>
                </a:extLst>
              </p:cNvPr>
              <p:cNvSpPr/>
              <p:nvPr/>
            </p:nvSpPr>
            <p:spPr>
              <a:xfrm>
                <a:off x="6082588" y="5088397"/>
                <a:ext cx="2851037" cy="584775"/>
              </a:xfrm>
              <a:prstGeom prst="rect">
                <a:avLst/>
              </a:prstGeom>
            </p:spPr>
            <p:txBody>
              <a:bodyPr wrap="none">
                <a:spAutoFit/>
              </a:bodyPr>
              <a:lstStyle/>
              <a:p>
                <a:pPr marL="457200" indent="-457200">
                  <a:buFont typeface="Arial" panose="020B0604020202020204" pitchFamily="34" charset="0"/>
                  <a:buChar char="•"/>
                </a:pPr>
                <a14:m>
                  <m:oMath xmlns:m="http://schemas.openxmlformats.org/officeDocument/2006/math">
                    <m:r>
                      <a:rPr lang="en-US" sz="3200" b="1" i="1" smtClean="0">
                        <a:solidFill>
                          <a:schemeClr val="tx1"/>
                        </a:solidFill>
                        <a:latin typeface="Cambria Math" panose="02040503050406030204" pitchFamily="18" charset="0"/>
                      </a:rPr>
                      <m:t>𝑹</m:t>
                    </m:r>
                    <m:d>
                      <m:dPr>
                        <m:ctrlPr>
                          <a:rPr lang="en-US" sz="3200" b="1" i="1">
                            <a:solidFill>
                              <a:schemeClr val="tx1"/>
                            </a:solidFill>
                            <a:latin typeface="Cambria Math" panose="02040503050406030204" pitchFamily="18" charset="0"/>
                          </a:rPr>
                        </m:ctrlPr>
                      </m:dPr>
                      <m:e>
                        <m:r>
                          <a:rPr lang="en-US" sz="3200" b="1" i="1">
                            <a:solidFill>
                              <a:schemeClr val="tx1"/>
                            </a:solidFill>
                            <a:latin typeface="Cambria Math" panose="02040503050406030204" pitchFamily="18" charset="0"/>
                          </a:rPr>
                          <m:t>𝑳</m:t>
                        </m:r>
                      </m:e>
                    </m:d>
                    <m:r>
                      <a:rPr lang="en-US" sz="3200" b="1">
                        <a:solidFill>
                          <a:schemeClr val="tx1"/>
                        </a:solidFill>
                        <a:latin typeface="Cambria Math" panose="02040503050406030204" pitchFamily="18" charset="0"/>
                      </a:rPr>
                      <m:t>=</m:t>
                    </m:r>
                    <m:sSup>
                      <m:sSupPr>
                        <m:ctrlPr>
                          <a:rPr lang="en-US" sz="3200" b="1" i="1">
                            <a:solidFill>
                              <a:schemeClr val="tx1"/>
                            </a:solidFill>
                            <a:latin typeface="Cambria Math" panose="02040503050406030204" pitchFamily="18" charset="0"/>
                          </a:rPr>
                        </m:ctrlPr>
                      </m:sSupPr>
                      <m:e>
                        <m:r>
                          <a:rPr lang="en-US" sz="3200" b="1" i="1">
                            <a:solidFill>
                              <a:schemeClr val="tx1"/>
                            </a:solidFill>
                            <a:latin typeface="Cambria Math" panose="02040503050406030204" pitchFamily="18" charset="0"/>
                          </a:rPr>
                          <m:t>𝑳</m:t>
                        </m:r>
                      </m:e>
                      <m:sup>
                        <m:r>
                          <a:rPr lang="en-US" sz="3200" b="1" i="1">
                            <a:solidFill>
                              <a:schemeClr val="tx1"/>
                            </a:solidFill>
                            <a:latin typeface="Cambria Math" panose="02040503050406030204" pitchFamily="18" charset="0"/>
                          </a:rPr>
                          <m:t>𝒕</m:t>
                        </m:r>
                      </m:sup>
                    </m:sSup>
                    <m:r>
                      <a:rPr lang="en-US" sz="3200" b="1">
                        <a:latin typeface="Cambria Math" panose="02040503050406030204" pitchFamily="18" charset="0"/>
                      </a:rPr>
                      <m:t>Ƹ</m:t>
                    </m:r>
                    <m:r>
                      <a:rPr lang="en-US" sz="3200" b="1" i="1">
                        <a:solidFill>
                          <a:schemeClr val="tx1"/>
                        </a:solidFill>
                        <a:latin typeface="Cambria Math" panose="02040503050406030204" pitchFamily="18" charset="0"/>
                      </a:rPr>
                      <m:t>𝑳</m:t>
                    </m:r>
                  </m:oMath>
                </a14:m>
                <a:endParaRPr lang="en-US" sz="3200" b="1" dirty="0">
                  <a:solidFill>
                    <a:schemeClr val="tx1"/>
                  </a:solidFill>
                </a:endParaRPr>
              </a:p>
            </p:txBody>
          </p:sp>
        </mc:Choice>
        <mc:Fallback xmlns="">
          <p:sp>
            <p:nvSpPr>
              <p:cNvPr id="9" name="Rectangle 8">
                <a:extLst>
                  <a:ext uri="{FF2B5EF4-FFF2-40B4-BE49-F238E27FC236}">
                    <a16:creationId xmlns:a16="http://schemas.microsoft.com/office/drawing/2014/main" id="{318BD0B1-11DD-4013-90B3-0F5266066B25}"/>
                  </a:ext>
                </a:extLst>
              </p:cNvPr>
              <p:cNvSpPr>
                <a:spLocks noRot="1" noChangeAspect="1" noMove="1" noResize="1" noEditPoints="1" noAdjustHandles="1" noChangeArrowheads="1" noChangeShapeType="1" noTextEdit="1"/>
              </p:cNvSpPr>
              <p:nvPr/>
            </p:nvSpPr>
            <p:spPr>
              <a:xfrm>
                <a:off x="6082588" y="5088397"/>
                <a:ext cx="2851037"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320B1B4-BE2D-4DC3-B193-DA97DFCBB298}"/>
                  </a:ext>
                </a:extLst>
              </p:cNvPr>
              <p:cNvSpPr/>
              <p:nvPr/>
            </p:nvSpPr>
            <p:spPr>
              <a:xfrm>
                <a:off x="5956420" y="3922218"/>
                <a:ext cx="6386392" cy="465127"/>
              </a:xfrm>
              <a:prstGeom prst="rect">
                <a:avLst/>
              </a:prstGeom>
            </p:spPr>
            <p:txBody>
              <a:bodyPr wrap="square">
                <a:spAutoFit/>
              </a:bodyPr>
              <a:lstStyle/>
              <a:p>
                <a:r>
                  <a:rPr lang="en-US" sz="2000" b="1" dirty="0">
                    <a:solidFill>
                      <a:srgbClr val="FF0000"/>
                    </a:solidFill>
                  </a:rPr>
                  <a:t>Covariance matrix: </a:t>
                </a:r>
                <a14:m>
                  <m:oMath xmlns:m="http://schemas.openxmlformats.org/officeDocument/2006/math">
                    <m:nary>
                      <m:naryPr>
                        <m:chr m:val="∑"/>
                        <m:limLoc m:val="undOvr"/>
                        <m:ctrlPr>
                          <a:rPr lang="en-US" sz="2400" b="1" i="1" smtClean="0">
                            <a:solidFill>
                              <a:srgbClr val="FF0000"/>
                            </a:solidFill>
                            <a:latin typeface="Cambria Math" panose="02040503050406030204" pitchFamily="18" charset="0"/>
                          </a:rPr>
                        </m:ctrlPr>
                      </m:naryPr>
                      <m:sub>
                        <m:r>
                          <a:rPr lang="en-US" sz="2400" b="1" i="1">
                            <a:solidFill>
                              <a:srgbClr val="FF0000"/>
                            </a:solidFill>
                            <a:latin typeface="Cambria Math" panose="02040503050406030204" pitchFamily="18" charset="0"/>
                          </a:rPr>
                          <m:t>𝒌</m:t>
                        </m:r>
                        <m:r>
                          <a:rPr lang="en-US" sz="2400" b="1" i="0">
                            <a:solidFill>
                              <a:srgbClr val="FF0000"/>
                            </a:solidFill>
                            <a:latin typeface="Cambria Math" panose="02040503050406030204" pitchFamily="18" charset="0"/>
                          </a:rPr>
                          <m:t>=</m:t>
                        </m:r>
                        <m:r>
                          <a:rPr lang="en-US" sz="2400" b="1" i="0">
                            <a:solidFill>
                              <a:srgbClr val="FF0000"/>
                            </a:solidFill>
                            <a:latin typeface="Cambria Math" panose="02040503050406030204" pitchFamily="18" charset="0"/>
                          </a:rPr>
                          <m:t>𝟏</m:t>
                        </m:r>
                      </m:sub>
                      <m:sup>
                        <m:r>
                          <a:rPr lang="en-US" sz="2400" b="1" i="1">
                            <a:solidFill>
                              <a:srgbClr val="FF0000"/>
                            </a:solidFill>
                            <a:latin typeface="Cambria Math" panose="02040503050406030204" pitchFamily="18" charset="0"/>
                          </a:rPr>
                          <m:t>𝒎</m:t>
                        </m:r>
                      </m:sup>
                      <m:e>
                        <m:d>
                          <m:dPr>
                            <m:ctrlPr>
                              <a:rPr lang="en-US" sz="2400" b="1" i="1">
                                <a:solidFill>
                                  <a:srgbClr val="FF0000"/>
                                </a:solidFill>
                                <a:latin typeface="Cambria Math" panose="02040503050406030204" pitchFamily="18" charset="0"/>
                              </a:rPr>
                            </m:ctrlPr>
                          </m:dPr>
                          <m:e>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𝑷</m:t>
                                </m:r>
                              </m:e>
                              <m:sub>
                                <m:r>
                                  <a:rPr lang="en-US" sz="2400" b="1" i="1">
                                    <a:solidFill>
                                      <a:srgbClr val="FF0000"/>
                                    </a:solidFill>
                                    <a:latin typeface="Cambria Math" panose="02040503050406030204" pitchFamily="18" charset="0"/>
                                  </a:rPr>
                                  <m:t>𝒌</m:t>
                                </m:r>
                              </m:sub>
                            </m:sSub>
                            <m:r>
                              <a:rPr lang="en-US" sz="2400" b="1" i="0">
                                <a:solidFill>
                                  <a:srgbClr val="FF0000"/>
                                </a:solidFill>
                                <a:latin typeface="Cambria Math" panose="02040503050406030204" pitchFamily="18" charset="0"/>
                              </a:rPr>
                              <m:t>−µ</m:t>
                            </m:r>
                          </m:e>
                        </m:d>
                        <m:sSup>
                          <m:sSupPr>
                            <m:ctrlPr>
                              <a:rPr lang="en-US" sz="2400" b="1" i="1">
                                <a:solidFill>
                                  <a:srgbClr val="FF0000"/>
                                </a:solidFill>
                                <a:latin typeface="Cambria Math" panose="02040503050406030204" pitchFamily="18" charset="0"/>
                              </a:rPr>
                            </m:ctrlPr>
                          </m:sSupPr>
                          <m:e>
                            <m:d>
                              <m:dPr>
                                <m:ctrlPr>
                                  <a:rPr lang="en-US" sz="2400" b="1" i="1">
                                    <a:solidFill>
                                      <a:srgbClr val="FF0000"/>
                                    </a:solidFill>
                                    <a:latin typeface="Cambria Math" panose="02040503050406030204" pitchFamily="18" charset="0"/>
                                  </a:rPr>
                                </m:ctrlPr>
                              </m:dPr>
                              <m:e>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𝑷</m:t>
                                    </m:r>
                                  </m:e>
                                  <m:sub>
                                    <m:r>
                                      <a:rPr lang="en-US" sz="2400" b="1" i="1">
                                        <a:solidFill>
                                          <a:srgbClr val="FF0000"/>
                                        </a:solidFill>
                                        <a:latin typeface="Cambria Math" panose="02040503050406030204" pitchFamily="18" charset="0"/>
                                      </a:rPr>
                                      <m:t>𝒌</m:t>
                                    </m:r>
                                  </m:sub>
                                </m:sSub>
                                <m:r>
                                  <a:rPr lang="en-US" sz="2400" b="1" i="0">
                                    <a:solidFill>
                                      <a:srgbClr val="FF0000"/>
                                    </a:solidFill>
                                    <a:latin typeface="Cambria Math" panose="02040503050406030204" pitchFamily="18" charset="0"/>
                                  </a:rPr>
                                  <m:t>−µ</m:t>
                                </m:r>
                              </m:e>
                            </m:d>
                          </m:e>
                          <m:sup>
                            <m:r>
                              <a:rPr lang="en-US" sz="2400" b="1" i="1">
                                <a:solidFill>
                                  <a:srgbClr val="FF0000"/>
                                </a:solidFill>
                                <a:latin typeface="Cambria Math" panose="02040503050406030204" pitchFamily="18" charset="0"/>
                              </a:rPr>
                              <m:t>𝒕</m:t>
                            </m:r>
                          </m:sup>
                        </m:sSup>
                        <m:r>
                          <a:rPr lang="en-US" sz="2400" b="1" i="1">
                            <a:solidFill>
                              <a:srgbClr val="FF0000"/>
                            </a:solidFill>
                            <a:latin typeface="Cambria Math" panose="02040503050406030204" pitchFamily="18" charset="0"/>
                          </a:rPr>
                          <m:t>=</m:t>
                        </m:r>
                        <m:r>
                          <a:rPr lang="en-US" sz="2400" b="1">
                            <a:solidFill>
                              <a:srgbClr val="FF0000"/>
                            </a:solidFill>
                            <a:latin typeface="Cambria Math" panose="02040503050406030204" pitchFamily="18" charset="0"/>
                          </a:rPr>
                          <m:t>Ƹ</m:t>
                        </m:r>
                      </m:e>
                    </m:nary>
                  </m:oMath>
                </a14:m>
                <a:endParaRPr lang="en-US" sz="2400" b="1" dirty="0">
                  <a:solidFill>
                    <a:srgbClr val="FF0000"/>
                  </a:solidFill>
                </a:endParaRPr>
              </a:p>
            </p:txBody>
          </p:sp>
        </mc:Choice>
        <mc:Fallback xmlns="">
          <p:sp>
            <p:nvSpPr>
              <p:cNvPr id="10" name="Rectangle 9">
                <a:extLst>
                  <a:ext uri="{FF2B5EF4-FFF2-40B4-BE49-F238E27FC236}">
                    <a16:creationId xmlns:a16="http://schemas.microsoft.com/office/drawing/2014/main" id="{3320B1B4-BE2D-4DC3-B193-DA97DFCBB298}"/>
                  </a:ext>
                </a:extLst>
              </p:cNvPr>
              <p:cNvSpPr>
                <a:spLocks noRot="1" noChangeAspect="1" noMove="1" noResize="1" noEditPoints="1" noAdjustHandles="1" noChangeArrowheads="1" noChangeShapeType="1" noTextEdit="1"/>
              </p:cNvSpPr>
              <p:nvPr/>
            </p:nvSpPr>
            <p:spPr>
              <a:xfrm>
                <a:off x="5956420" y="3922218"/>
                <a:ext cx="6386392" cy="465127"/>
              </a:xfrm>
              <a:prstGeom prst="rect">
                <a:avLst/>
              </a:prstGeom>
              <a:blipFill>
                <a:blip r:embed="rId7"/>
                <a:stretch>
                  <a:fillRect l="-954" t="-127273" b="-192208"/>
                </a:stretch>
              </a:blipFill>
            </p:spPr>
            <p:txBody>
              <a:bodyPr/>
              <a:lstStyle/>
              <a:p>
                <a:r>
                  <a:rPr lang="en-US">
                    <a:noFill/>
                  </a:rPr>
                  <a:t> </a:t>
                </a:r>
              </a:p>
            </p:txBody>
          </p:sp>
        </mc:Fallback>
      </mc:AlternateContent>
    </p:spTree>
    <p:extLst>
      <p:ext uri="{BB962C8B-B14F-4D97-AF65-F5344CB8AC3E}">
        <p14:creationId xmlns:p14="http://schemas.microsoft.com/office/powerpoint/2010/main" val="262695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P spid="15"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325407E-B479-4797-BA3A-09E0B6631900}"/>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Calculating PCA</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2C9C07F-D5BA-4E4D-B8F6-89CFBBE8EEC7}"/>
                  </a:ext>
                </a:extLst>
              </p:cNvPr>
              <p:cNvSpPr/>
              <p:nvPr/>
            </p:nvSpPr>
            <p:spPr>
              <a:xfrm>
                <a:off x="760412" y="2438400"/>
                <a:ext cx="4648200" cy="777905"/>
              </a:xfrm>
              <a:prstGeom prst="rect">
                <a:avLst/>
              </a:prstGeom>
            </p:spPr>
            <p:txBody>
              <a:bodyPr wrap="square">
                <a:spAutoFit/>
              </a:bodyPr>
              <a:lstStyle/>
              <a:p>
                <a14:m>
                  <m:oMath xmlns:m="http://schemas.openxmlformats.org/officeDocument/2006/math">
                    <m:f>
                      <m:fPr>
                        <m:ctrlPr>
                          <a:rPr lang="en-US" sz="3000" b="1" i="1" smtClean="0">
                            <a:solidFill>
                              <a:schemeClr val="tx1"/>
                            </a:solidFill>
                            <a:latin typeface="Cambria Math" panose="02040503050406030204" pitchFamily="18" charset="0"/>
                          </a:rPr>
                        </m:ctrlPr>
                      </m:fPr>
                      <m:num>
                        <m:sSub>
                          <m:sSubPr>
                            <m:ctrlPr>
                              <a:rPr lang="en-US" sz="3000" b="1" i="1">
                                <a:solidFill>
                                  <a:schemeClr val="tx1"/>
                                </a:solidFill>
                                <a:latin typeface="Cambria Math" panose="02040503050406030204" pitchFamily="18" charset="0"/>
                              </a:rPr>
                            </m:ctrlPr>
                          </m:sSubPr>
                          <m:e>
                            <m:r>
                              <a:rPr lang="en-US" sz="3000" b="1" i="0">
                                <a:solidFill>
                                  <a:schemeClr val="tx1"/>
                                </a:solidFill>
                                <a:latin typeface="Cambria Math" panose="02040503050406030204" pitchFamily="18" charset="0"/>
                              </a:rPr>
                              <m:t>𝐑</m:t>
                            </m:r>
                          </m:e>
                          <m:sub>
                            <m:r>
                              <a:rPr lang="en-US" sz="3000" b="1" i="0">
                                <a:solidFill>
                                  <a:schemeClr val="tx1"/>
                                </a:solidFill>
                                <a:latin typeface="Cambria Math" panose="02040503050406030204" pitchFamily="18" charset="0"/>
                              </a:rPr>
                              <m:t>𝟐</m:t>
                            </m:r>
                          </m:sub>
                        </m:sSub>
                        <m:d>
                          <m:dPr>
                            <m:ctrlPr>
                              <a:rPr lang="en-US" sz="3000" b="1" i="1">
                                <a:solidFill>
                                  <a:schemeClr val="tx1"/>
                                </a:solidFill>
                                <a:latin typeface="Cambria Math" panose="02040503050406030204" pitchFamily="18" charset="0"/>
                              </a:rPr>
                            </m:ctrlPr>
                          </m:dPr>
                          <m:e>
                            <m:r>
                              <a:rPr lang="en-US" sz="3000" b="1" i="0">
                                <a:solidFill>
                                  <a:schemeClr val="tx1"/>
                                </a:solidFill>
                                <a:latin typeface="Cambria Math" panose="02040503050406030204" pitchFamily="18" charset="0"/>
                              </a:rPr>
                              <m:t>𝐋</m:t>
                            </m:r>
                          </m:e>
                        </m:d>
                      </m:num>
                      <m:den>
                        <m:r>
                          <a:rPr lang="en-US" sz="3000" b="1" i="0">
                            <a:solidFill>
                              <a:schemeClr val="tx1"/>
                            </a:solidFill>
                            <a:latin typeface="Cambria Math" panose="02040503050406030204" pitchFamily="18" charset="0"/>
                          </a:rPr>
                          <m:t>𝐋</m:t>
                        </m:r>
                      </m:den>
                    </m:f>
                    <m:r>
                      <a:rPr lang="en-US" sz="3000" b="1" i="0">
                        <a:solidFill>
                          <a:schemeClr val="tx1"/>
                        </a:solidFill>
                        <a:latin typeface="Cambria Math" panose="02040503050406030204" pitchFamily="18" charset="0"/>
                      </a:rPr>
                      <m:t>=</m:t>
                    </m:r>
                    <m:r>
                      <a:rPr lang="en-US" sz="3000" b="1" i="0">
                        <a:solidFill>
                          <a:schemeClr val="tx1"/>
                        </a:solidFill>
                        <a:latin typeface="Cambria Math" panose="02040503050406030204" pitchFamily="18" charset="0"/>
                      </a:rPr>
                      <m:t>𝟐</m:t>
                    </m:r>
                    <m:r>
                      <a:rPr lang="en-US" sz="3000" b="1">
                        <a:latin typeface="Cambria Math" panose="02040503050406030204" pitchFamily="18" charset="0"/>
                      </a:rPr>
                      <m:t>Ƹ</m:t>
                    </m:r>
                    <m:r>
                      <a:rPr lang="en-US" sz="3000" b="1" i="0" smtClean="0">
                        <a:latin typeface="Cambria Math" panose="02040503050406030204" pitchFamily="18" charset="0"/>
                      </a:rPr>
                      <m:t>𝐋</m:t>
                    </m:r>
                    <m:r>
                      <a:rPr lang="en-US" sz="3000" b="1" i="0">
                        <a:solidFill>
                          <a:schemeClr val="tx1"/>
                        </a:solidFill>
                        <a:latin typeface="Cambria Math" panose="02040503050406030204" pitchFamily="18" charset="0"/>
                      </a:rPr>
                      <m:t>−</m:t>
                    </m:r>
                    <m:r>
                      <a:rPr lang="en-US" sz="3000" b="1" i="0">
                        <a:solidFill>
                          <a:schemeClr val="tx1"/>
                        </a:solidFill>
                        <a:latin typeface="Cambria Math" panose="02040503050406030204" pitchFamily="18" charset="0"/>
                      </a:rPr>
                      <m:t>𝛌</m:t>
                    </m:r>
                    <m:r>
                      <a:rPr lang="en-US" sz="3000" b="1" i="0">
                        <a:solidFill>
                          <a:schemeClr val="tx1"/>
                        </a:solidFill>
                        <a:latin typeface="Cambria Math" panose="02040503050406030204" pitchFamily="18" charset="0"/>
                      </a:rPr>
                      <m:t>(</m:t>
                    </m:r>
                    <m:r>
                      <a:rPr lang="en-US" sz="3000" b="1" i="0">
                        <a:solidFill>
                          <a:schemeClr val="tx1"/>
                        </a:solidFill>
                        <a:latin typeface="Cambria Math" panose="02040503050406030204" pitchFamily="18" charset="0"/>
                      </a:rPr>
                      <m:t>𝟐𝐋</m:t>
                    </m:r>
                  </m:oMath>
                </a14:m>
                <a:r>
                  <a:rPr lang="en-US" sz="3000" b="1" dirty="0">
                    <a:solidFill>
                      <a:schemeClr val="tx1"/>
                    </a:solidFill>
                  </a:rPr>
                  <a:t>) </a:t>
                </a:r>
                <a14:m>
                  <m:oMath xmlns:m="http://schemas.openxmlformats.org/officeDocument/2006/math">
                    <m:r>
                      <a:rPr lang="en-US" sz="3000" b="1" i="0">
                        <a:latin typeface="Cambria Math" panose="02040503050406030204" pitchFamily="18" charset="0"/>
                      </a:rPr>
                      <m:t>=</m:t>
                    </m:r>
                  </m:oMath>
                </a14:m>
                <a:r>
                  <a:rPr lang="en-US" sz="3000" b="1" dirty="0">
                    <a:solidFill>
                      <a:schemeClr val="tx1"/>
                    </a:solidFill>
                  </a:rPr>
                  <a:t> 0</a:t>
                </a:r>
              </a:p>
            </p:txBody>
          </p:sp>
        </mc:Choice>
        <mc:Fallback xmlns="">
          <p:sp>
            <p:nvSpPr>
              <p:cNvPr id="2" name="Rectangle 1">
                <a:extLst>
                  <a:ext uri="{FF2B5EF4-FFF2-40B4-BE49-F238E27FC236}">
                    <a16:creationId xmlns:a16="http://schemas.microsoft.com/office/drawing/2014/main" id="{D2C9C07F-D5BA-4E4D-B8F6-89CFBBE8EEC7}"/>
                  </a:ext>
                </a:extLst>
              </p:cNvPr>
              <p:cNvSpPr>
                <a:spLocks noRot="1" noChangeAspect="1" noMove="1" noResize="1" noEditPoints="1" noAdjustHandles="1" noChangeArrowheads="1" noChangeShapeType="1" noTextEdit="1"/>
              </p:cNvSpPr>
              <p:nvPr/>
            </p:nvSpPr>
            <p:spPr>
              <a:xfrm>
                <a:off x="760412" y="2438400"/>
                <a:ext cx="4648200" cy="777905"/>
              </a:xfrm>
              <a:prstGeom prst="rect">
                <a:avLst/>
              </a:prstGeom>
              <a:blipFill>
                <a:blip r:embed="rId2"/>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1D29A5B-A27D-429F-B8DB-F4CBDCDACF64}"/>
                  </a:ext>
                </a:extLst>
              </p:cNvPr>
              <p:cNvSpPr/>
              <p:nvPr/>
            </p:nvSpPr>
            <p:spPr>
              <a:xfrm>
                <a:off x="760412" y="1501855"/>
                <a:ext cx="8077200" cy="562205"/>
              </a:xfrm>
              <a:prstGeom prst="rect">
                <a:avLst/>
              </a:prstGeom>
            </p:spPr>
            <p:txBody>
              <a:bodyPr wrap="square">
                <a:spAutoFit/>
              </a:bodyPr>
              <a:lstStyle/>
              <a:p>
                <a14:m>
                  <m:oMath xmlns:m="http://schemas.openxmlformats.org/officeDocument/2006/math">
                    <m:sSub>
                      <m:sSubPr>
                        <m:ctrlPr>
                          <a:rPr lang="en-US" sz="3000" b="1" i="1" smtClean="0">
                            <a:latin typeface="Cambria Math" panose="02040503050406030204" pitchFamily="18" charset="0"/>
                          </a:rPr>
                        </m:ctrlPr>
                      </m:sSubPr>
                      <m:e>
                        <m:r>
                          <a:rPr lang="en-US" sz="3000" b="1" i="0">
                            <a:latin typeface="Cambria Math" panose="02040503050406030204" pitchFamily="18" charset="0"/>
                          </a:rPr>
                          <m:t>𝐑</m:t>
                        </m:r>
                      </m:e>
                      <m:sub>
                        <m:r>
                          <a:rPr lang="en-US" sz="3000" b="1" i="0">
                            <a:latin typeface="Cambria Math" panose="02040503050406030204" pitchFamily="18" charset="0"/>
                          </a:rPr>
                          <m:t>𝟐</m:t>
                        </m:r>
                      </m:sub>
                    </m:sSub>
                    <m:d>
                      <m:dPr>
                        <m:ctrlPr>
                          <a:rPr lang="en-US" sz="3000" b="1" i="1">
                            <a:latin typeface="Cambria Math" panose="02040503050406030204" pitchFamily="18" charset="0"/>
                          </a:rPr>
                        </m:ctrlPr>
                      </m:dPr>
                      <m:e>
                        <m:r>
                          <a:rPr lang="en-US" sz="3000" b="1" i="0">
                            <a:latin typeface="Cambria Math" panose="02040503050406030204" pitchFamily="18" charset="0"/>
                          </a:rPr>
                          <m:t>𝐋</m:t>
                        </m:r>
                      </m:e>
                    </m:d>
                    <m:r>
                      <a:rPr lang="en-US" sz="3000" b="1" i="0">
                        <a:latin typeface="Cambria Math" panose="02040503050406030204" pitchFamily="18" charset="0"/>
                      </a:rPr>
                      <m:t>=</m:t>
                    </m:r>
                    <m:sSup>
                      <m:sSupPr>
                        <m:ctrlPr>
                          <a:rPr lang="en-US" sz="3000" b="1" i="1">
                            <a:latin typeface="Cambria Math" panose="02040503050406030204" pitchFamily="18" charset="0"/>
                          </a:rPr>
                        </m:ctrlPr>
                      </m:sSupPr>
                      <m:e>
                        <m:r>
                          <a:rPr lang="en-US" sz="3000" b="1" i="0">
                            <a:latin typeface="Cambria Math" panose="02040503050406030204" pitchFamily="18" charset="0"/>
                          </a:rPr>
                          <m:t>𝐋</m:t>
                        </m:r>
                      </m:e>
                      <m:sup>
                        <m:r>
                          <a:rPr lang="en-US" sz="3000" b="1" i="1">
                            <a:latin typeface="Cambria Math" panose="02040503050406030204" pitchFamily="18" charset="0"/>
                          </a:rPr>
                          <m:t>𝑻</m:t>
                        </m:r>
                      </m:sup>
                    </m:sSup>
                    <m:r>
                      <a:rPr lang="en-US" sz="2800" b="1">
                        <a:latin typeface="Cambria Math" panose="02040503050406030204" pitchFamily="18" charset="0"/>
                      </a:rPr>
                      <m:t>Ƹ</m:t>
                    </m:r>
                    <m:r>
                      <a:rPr lang="en-US" sz="2800" b="1" i="0" smtClean="0">
                        <a:latin typeface="Cambria Math" panose="02040503050406030204" pitchFamily="18" charset="0"/>
                      </a:rPr>
                      <m:t>𝐋</m:t>
                    </m:r>
                    <m:r>
                      <a:rPr lang="en-US" sz="3000" b="1" i="0">
                        <a:latin typeface="Cambria Math" panose="02040503050406030204" pitchFamily="18" charset="0"/>
                      </a:rPr>
                      <m:t>−</m:t>
                    </m:r>
                    <m:r>
                      <a:rPr lang="en-US" sz="3000" b="1" i="0">
                        <a:latin typeface="Cambria Math" panose="02040503050406030204" pitchFamily="18" charset="0"/>
                      </a:rPr>
                      <m:t>𝛌</m:t>
                    </m:r>
                    <m:r>
                      <a:rPr lang="en-US" sz="3000" b="1" i="0">
                        <a:latin typeface="Cambria Math" panose="02040503050406030204" pitchFamily="18" charset="0"/>
                      </a:rPr>
                      <m:t> </m:t>
                    </m:r>
                    <m:r>
                      <a:rPr lang="en-US" sz="3000" b="1" i="0">
                        <a:latin typeface="Cambria Math" panose="02040503050406030204" pitchFamily="18" charset="0"/>
                      </a:rPr>
                      <m:t>𝐠</m:t>
                    </m:r>
                    <m:d>
                      <m:dPr>
                        <m:ctrlPr>
                          <a:rPr lang="en-US" sz="3000" b="1" i="1">
                            <a:latin typeface="Cambria Math" panose="02040503050406030204" pitchFamily="18" charset="0"/>
                          </a:rPr>
                        </m:ctrlPr>
                      </m:dPr>
                      <m:e>
                        <m:r>
                          <a:rPr lang="en-US" sz="3000" b="1" i="0">
                            <a:latin typeface="Cambria Math" panose="02040503050406030204" pitchFamily="18" charset="0"/>
                          </a:rPr>
                          <m:t>𝐋</m:t>
                        </m:r>
                      </m:e>
                    </m:d>
                    <m:r>
                      <a:rPr lang="en-US" sz="3000" b="1" i="0">
                        <a:latin typeface="Cambria Math" panose="02040503050406030204" pitchFamily="18" charset="0"/>
                      </a:rPr>
                      <m:t>=</m:t>
                    </m:r>
                    <m:sSup>
                      <m:sSupPr>
                        <m:ctrlPr>
                          <a:rPr lang="en-US" sz="3000" b="1" i="1">
                            <a:latin typeface="Cambria Math" panose="02040503050406030204" pitchFamily="18" charset="0"/>
                          </a:rPr>
                        </m:ctrlPr>
                      </m:sSupPr>
                      <m:e>
                        <m:r>
                          <a:rPr lang="en-US" sz="3000" b="1" i="0">
                            <a:latin typeface="Cambria Math" panose="02040503050406030204" pitchFamily="18" charset="0"/>
                          </a:rPr>
                          <m:t>𝐋</m:t>
                        </m:r>
                      </m:e>
                      <m:sup>
                        <m:r>
                          <a:rPr lang="en-US" sz="3000" b="1" i="1">
                            <a:latin typeface="Cambria Math" panose="02040503050406030204" pitchFamily="18" charset="0"/>
                          </a:rPr>
                          <m:t>𝑻</m:t>
                        </m:r>
                      </m:sup>
                    </m:sSup>
                    <m:r>
                      <a:rPr lang="en-US" sz="2800" b="1">
                        <a:latin typeface="Cambria Math" panose="02040503050406030204" pitchFamily="18" charset="0"/>
                      </a:rPr>
                      <m:t>Ƹ</m:t>
                    </m:r>
                    <m:r>
                      <a:rPr lang="en-US" sz="2800" b="1" i="0" smtClean="0">
                        <a:latin typeface="Cambria Math" panose="02040503050406030204" pitchFamily="18" charset="0"/>
                      </a:rPr>
                      <m:t>𝐋</m:t>
                    </m:r>
                    <m:r>
                      <a:rPr lang="en-US" sz="3000" b="1" i="0">
                        <a:latin typeface="Cambria Math" panose="02040503050406030204" pitchFamily="18" charset="0"/>
                      </a:rPr>
                      <m:t>−</m:t>
                    </m:r>
                    <m:r>
                      <a:rPr lang="en-US" sz="3000" b="1" i="0">
                        <a:latin typeface="Cambria Math" panose="02040503050406030204" pitchFamily="18" charset="0"/>
                      </a:rPr>
                      <m:t>𝛌</m:t>
                    </m:r>
                    <m:r>
                      <a:rPr lang="en-US" sz="3000" b="1" i="0">
                        <a:latin typeface="Cambria Math" panose="02040503050406030204" pitchFamily="18" charset="0"/>
                      </a:rPr>
                      <m:t>𝐯</m:t>
                    </m:r>
                    <m:r>
                      <a:rPr lang="en-US" sz="3000" b="1" i="0">
                        <a:latin typeface="Cambria Math" panose="02040503050406030204" pitchFamily="18" charset="0"/>
                      </a:rPr>
                      <m:t>(</m:t>
                    </m:r>
                    <m:sSup>
                      <m:sSupPr>
                        <m:ctrlPr>
                          <a:rPr lang="en-US" sz="3000" b="1" i="1">
                            <a:latin typeface="Cambria Math" panose="02040503050406030204" pitchFamily="18" charset="0"/>
                          </a:rPr>
                        </m:ctrlPr>
                      </m:sSupPr>
                      <m:e>
                        <m:r>
                          <a:rPr lang="en-US" sz="3000" b="1" i="0">
                            <a:latin typeface="Cambria Math" panose="02040503050406030204" pitchFamily="18" charset="0"/>
                          </a:rPr>
                          <m:t>𝐋</m:t>
                        </m:r>
                      </m:e>
                      <m:sup>
                        <m:r>
                          <a:rPr lang="en-US" sz="3000" b="1" i="1">
                            <a:latin typeface="Cambria Math" panose="02040503050406030204" pitchFamily="18" charset="0"/>
                          </a:rPr>
                          <m:t>𝑻</m:t>
                        </m:r>
                      </m:sup>
                    </m:sSup>
                    <m:r>
                      <a:rPr lang="en-US" sz="3000" b="1" i="0">
                        <a:latin typeface="Cambria Math" panose="02040503050406030204" pitchFamily="18" charset="0"/>
                      </a:rPr>
                      <m:t>𝐋</m:t>
                    </m:r>
                    <m:r>
                      <a:rPr lang="en-US" sz="3000" b="1" i="0">
                        <a:latin typeface="Cambria Math" panose="02040503050406030204" pitchFamily="18" charset="0"/>
                      </a:rPr>
                      <m:t>−</m:t>
                    </m:r>
                    <m:r>
                      <a:rPr lang="en-US" sz="3000" b="1" i="0">
                        <a:latin typeface="Cambria Math" panose="02040503050406030204" pitchFamily="18" charset="0"/>
                      </a:rPr>
                      <m:t>𝟏</m:t>
                    </m:r>
                  </m:oMath>
                </a14:m>
                <a:r>
                  <a:rPr lang="en-US" sz="3000" b="1" dirty="0"/>
                  <a:t>)</a:t>
                </a:r>
              </a:p>
            </p:txBody>
          </p:sp>
        </mc:Choice>
        <mc:Fallback xmlns="">
          <p:sp>
            <p:nvSpPr>
              <p:cNvPr id="4" name="Rectangle 3">
                <a:extLst>
                  <a:ext uri="{FF2B5EF4-FFF2-40B4-BE49-F238E27FC236}">
                    <a16:creationId xmlns:a16="http://schemas.microsoft.com/office/drawing/2014/main" id="{41D29A5B-A27D-429F-B8DB-F4CBDCDACF64}"/>
                  </a:ext>
                </a:extLst>
              </p:cNvPr>
              <p:cNvSpPr>
                <a:spLocks noRot="1" noChangeAspect="1" noMove="1" noResize="1" noEditPoints="1" noAdjustHandles="1" noChangeArrowheads="1" noChangeShapeType="1" noTextEdit="1"/>
              </p:cNvSpPr>
              <p:nvPr/>
            </p:nvSpPr>
            <p:spPr>
              <a:xfrm>
                <a:off x="760412" y="1501855"/>
                <a:ext cx="8077200" cy="562205"/>
              </a:xfrm>
              <a:prstGeom prst="rect">
                <a:avLst/>
              </a:prstGeom>
              <a:blipFill>
                <a:blip r:embed="rId3"/>
                <a:stretch>
                  <a:fillRect t="-12903" b="-31183"/>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B5C1E4B-687B-4364-9526-A59DB2185245}"/>
              </a:ext>
            </a:extLst>
          </p:cNvPr>
          <p:cNvCxnSpPr>
            <a:cxnSpLocks/>
          </p:cNvCxnSpPr>
          <p:nvPr/>
        </p:nvCxnSpPr>
        <p:spPr>
          <a:xfrm>
            <a:off x="5103812" y="2873403"/>
            <a:ext cx="129540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3378911-88A0-4F96-AF1C-61573E911DB8}"/>
                  </a:ext>
                </a:extLst>
              </p:cNvPr>
              <p:cNvSpPr/>
              <p:nvPr/>
            </p:nvSpPr>
            <p:spPr>
              <a:xfrm>
                <a:off x="6618113" y="2550353"/>
                <a:ext cx="1736950" cy="553998"/>
              </a:xfrm>
              <a:prstGeom prst="rect">
                <a:avLst/>
              </a:prstGeom>
            </p:spPr>
            <p:txBody>
              <a:bodyPr wrap="none">
                <a:spAutoFit/>
              </a:bodyPr>
              <a:lstStyle/>
              <a:p>
                <a14:m>
                  <m:oMath xmlns:m="http://schemas.openxmlformats.org/officeDocument/2006/math">
                    <m:r>
                      <a:rPr lang="en-US" sz="3000" b="1">
                        <a:latin typeface="Cambria Math" panose="02040503050406030204" pitchFamily="18" charset="0"/>
                      </a:rPr>
                      <m:t>Ƹ</m:t>
                    </m:r>
                    <m:r>
                      <a:rPr lang="en-US" sz="3000" b="1">
                        <a:latin typeface="Cambria Math" panose="02040503050406030204" pitchFamily="18" charset="0"/>
                      </a:rPr>
                      <m:t>𝐋</m:t>
                    </m:r>
                    <m:r>
                      <a:rPr lang="en-US" sz="3000" b="1" i="0" smtClean="0">
                        <a:latin typeface="Cambria Math" panose="02040503050406030204" pitchFamily="18" charset="0"/>
                      </a:rPr>
                      <m:t>=</m:t>
                    </m:r>
                    <m:r>
                      <a:rPr lang="en-US" sz="3000" b="1">
                        <a:latin typeface="Cambria Math" panose="02040503050406030204" pitchFamily="18" charset="0"/>
                      </a:rPr>
                      <m:t>𝛌</m:t>
                    </m:r>
                    <m:r>
                      <a:rPr lang="en-US" sz="3000" b="1" i="0" smtClean="0">
                        <a:latin typeface="Cambria Math" panose="02040503050406030204" pitchFamily="18" charset="0"/>
                      </a:rPr>
                      <m:t> </m:t>
                    </m:r>
                    <m:r>
                      <a:rPr lang="en-US" sz="3000" b="1">
                        <a:latin typeface="Cambria Math" panose="02040503050406030204" pitchFamily="18" charset="0"/>
                      </a:rPr>
                      <m:t>𝐋</m:t>
                    </m:r>
                  </m:oMath>
                </a14:m>
                <a:r>
                  <a:rPr lang="en-US" sz="3000" b="1" dirty="0"/>
                  <a:t> </a:t>
                </a:r>
                <a:endParaRPr lang="en-US" sz="3000" dirty="0"/>
              </a:p>
            </p:txBody>
          </p:sp>
        </mc:Choice>
        <mc:Fallback xmlns="">
          <p:sp>
            <p:nvSpPr>
              <p:cNvPr id="6" name="Rectangle 5">
                <a:extLst>
                  <a:ext uri="{FF2B5EF4-FFF2-40B4-BE49-F238E27FC236}">
                    <a16:creationId xmlns:a16="http://schemas.microsoft.com/office/drawing/2014/main" id="{D3378911-88A0-4F96-AF1C-61573E911DB8}"/>
                  </a:ext>
                </a:extLst>
              </p:cNvPr>
              <p:cNvSpPr>
                <a:spLocks noRot="1" noChangeAspect="1" noMove="1" noResize="1" noEditPoints="1" noAdjustHandles="1" noChangeArrowheads="1" noChangeShapeType="1" noTextEdit="1"/>
              </p:cNvSpPr>
              <p:nvPr/>
            </p:nvSpPr>
            <p:spPr>
              <a:xfrm>
                <a:off x="6618113" y="2550353"/>
                <a:ext cx="1736950" cy="553998"/>
              </a:xfrm>
              <a:prstGeom prst="rect">
                <a:avLst/>
              </a:prstGeom>
              <a:blipFill>
                <a:blip r:embed="rId4"/>
                <a:stretch>
                  <a:fillRect/>
                </a:stretch>
              </a:blipFill>
            </p:spPr>
            <p:txBody>
              <a:bodyPr/>
              <a:lstStyle/>
              <a:p>
                <a:r>
                  <a:rPr lang="en-US">
                    <a:noFill/>
                  </a:rPr>
                  <a:t> </a:t>
                </a:r>
              </a:p>
            </p:txBody>
          </p:sp>
        </mc:Fallback>
      </mc:AlternateContent>
      <p:sp>
        <p:nvSpPr>
          <p:cNvPr id="8" name="Rectangle: Rounded Corners 7">
            <a:extLst>
              <a:ext uri="{FF2B5EF4-FFF2-40B4-BE49-F238E27FC236}">
                <a16:creationId xmlns:a16="http://schemas.microsoft.com/office/drawing/2014/main" id="{42E22A9C-4E5A-4328-B7FA-2F2F231F1E82}"/>
              </a:ext>
            </a:extLst>
          </p:cNvPr>
          <p:cNvSpPr/>
          <p:nvPr/>
        </p:nvSpPr>
        <p:spPr>
          <a:xfrm>
            <a:off x="6527008" y="2438404"/>
            <a:ext cx="1905000" cy="777901"/>
          </a:xfrm>
          <a:prstGeom prst="roundRect">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0" name="Rectangle 9">
            <a:extLst>
              <a:ext uri="{FF2B5EF4-FFF2-40B4-BE49-F238E27FC236}">
                <a16:creationId xmlns:a16="http://schemas.microsoft.com/office/drawing/2014/main" id="{E6A51F2E-7E65-4ADE-81EF-26C9A1BC27E6}"/>
              </a:ext>
            </a:extLst>
          </p:cNvPr>
          <p:cNvSpPr/>
          <p:nvPr/>
        </p:nvSpPr>
        <p:spPr>
          <a:xfrm>
            <a:off x="8432008" y="2319520"/>
            <a:ext cx="3249608" cy="1015663"/>
          </a:xfrm>
          <a:prstGeom prst="rect">
            <a:avLst/>
          </a:prstGeom>
        </p:spPr>
        <p:txBody>
          <a:bodyPr wrap="none">
            <a:spAutoFit/>
          </a:bodyPr>
          <a:lstStyle/>
          <a:p>
            <a:r>
              <a:rPr lang="en-US" sz="3000" b="1" dirty="0">
                <a:solidFill>
                  <a:srgbClr val="5B9BD5"/>
                </a:solidFill>
                <a:latin typeface="+mj-lt"/>
              </a:rPr>
              <a:t>Eigenvalues &amp;</a:t>
            </a:r>
          </a:p>
          <a:p>
            <a:r>
              <a:rPr lang="en-US" sz="3000" b="1" dirty="0">
                <a:solidFill>
                  <a:srgbClr val="5B9BD5"/>
                </a:solidFill>
                <a:latin typeface="+mj-lt"/>
              </a:rPr>
              <a:t>Eigenvectors Eq.</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15D6157-108E-4D0B-BFFF-C12B1739B85D}"/>
                  </a:ext>
                </a:extLst>
              </p:cNvPr>
              <p:cNvSpPr/>
              <p:nvPr/>
            </p:nvSpPr>
            <p:spPr>
              <a:xfrm>
                <a:off x="760412" y="4008294"/>
                <a:ext cx="1895070" cy="562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latin typeface="Cambria Math" panose="02040503050406030204" pitchFamily="18" charset="0"/>
                            </a:rPr>
                          </m:ctrlPr>
                        </m:sSupPr>
                        <m:e>
                          <m:r>
                            <a:rPr lang="en-US" sz="3000" b="1">
                              <a:latin typeface="Cambria Math" panose="02040503050406030204" pitchFamily="18" charset="0"/>
                            </a:rPr>
                            <m:t>𝛌</m:t>
                          </m:r>
                          <m:r>
                            <a:rPr lang="en-US" sz="3000" b="1" i="0" smtClean="0">
                              <a:latin typeface="Cambria Math" panose="02040503050406030204" pitchFamily="18" charset="0"/>
                            </a:rPr>
                            <m:t>= </m:t>
                          </m:r>
                          <m:r>
                            <a:rPr lang="en-US" sz="3000" b="1">
                              <a:latin typeface="Cambria Math" panose="02040503050406030204" pitchFamily="18" charset="0"/>
                            </a:rPr>
                            <m:t>𝐋</m:t>
                          </m:r>
                        </m:e>
                        <m:sup>
                          <m:r>
                            <a:rPr lang="en-US" sz="3000" b="1" i="1">
                              <a:latin typeface="Cambria Math" panose="02040503050406030204" pitchFamily="18" charset="0"/>
                            </a:rPr>
                            <m:t>𝑻</m:t>
                          </m:r>
                        </m:sup>
                      </m:sSup>
                      <m:r>
                        <a:rPr lang="en-US" sz="3000" b="1">
                          <a:latin typeface="Cambria Math" panose="02040503050406030204" pitchFamily="18" charset="0"/>
                        </a:rPr>
                        <m:t>Ƹ</m:t>
                      </m:r>
                      <m:r>
                        <a:rPr lang="en-US" sz="3000" b="1">
                          <a:latin typeface="Cambria Math" panose="02040503050406030204" pitchFamily="18" charset="0"/>
                        </a:rPr>
                        <m:t>𝐋</m:t>
                      </m:r>
                    </m:oMath>
                  </m:oMathPara>
                </a14:m>
                <a:endParaRPr lang="en-US" sz="3000" dirty="0"/>
              </a:p>
            </p:txBody>
          </p:sp>
        </mc:Choice>
        <mc:Fallback xmlns="">
          <p:sp>
            <p:nvSpPr>
              <p:cNvPr id="9" name="Rectangle 8">
                <a:extLst>
                  <a:ext uri="{FF2B5EF4-FFF2-40B4-BE49-F238E27FC236}">
                    <a16:creationId xmlns:a16="http://schemas.microsoft.com/office/drawing/2014/main" id="{D15D6157-108E-4D0B-BFFF-C12B1739B85D}"/>
                  </a:ext>
                </a:extLst>
              </p:cNvPr>
              <p:cNvSpPr>
                <a:spLocks noRot="1" noChangeAspect="1" noMove="1" noResize="1" noEditPoints="1" noAdjustHandles="1" noChangeArrowheads="1" noChangeShapeType="1" noTextEdit="1"/>
              </p:cNvSpPr>
              <p:nvPr/>
            </p:nvSpPr>
            <p:spPr>
              <a:xfrm>
                <a:off x="760412" y="4008294"/>
                <a:ext cx="1895070" cy="562205"/>
              </a:xfrm>
              <a:prstGeom prst="rect">
                <a:avLst/>
              </a:prstGeom>
              <a:blipFill>
                <a:blip r:embed="rId5"/>
                <a:stretch>
                  <a:fillRect/>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5B6B0A80-E1FD-46C1-BEE1-C45BEEF94D9F}"/>
              </a:ext>
            </a:extLst>
          </p:cNvPr>
          <p:cNvCxnSpPr/>
          <p:nvPr/>
        </p:nvCxnSpPr>
        <p:spPr>
          <a:xfrm>
            <a:off x="2855912" y="3581400"/>
            <a:ext cx="6477000" cy="0"/>
          </a:xfrm>
          <a:prstGeom prst="line">
            <a:avLst/>
          </a:prstGeom>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9F2FCFE-D1BF-404F-84D8-32E8BBBBCB47}"/>
                  </a:ext>
                </a:extLst>
              </p:cNvPr>
              <p:cNvSpPr/>
              <p:nvPr/>
            </p:nvSpPr>
            <p:spPr>
              <a:xfrm>
                <a:off x="6251058" y="4008294"/>
                <a:ext cx="4361899" cy="562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latin typeface="Cambria Math" panose="02040503050406030204" pitchFamily="18" charset="0"/>
                            </a:rPr>
                          </m:ctrlPr>
                        </m:sSupPr>
                        <m:e>
                          <m:r>
                            <a:rPr lang="en-US" sz="3000" b="1" i="1" smtClean="0">
                              <a:latin typeface="Cambria Math" panose="02040503050406030204" pitchFamily="18" charset="0"/>
                            </a:rPr>
                            <m:t>𝒗𝒂𝒓𝒊𝒂𝒏𝒄𝒆</m:t>
                          </m:r>
                          <m:r>
                            <a:rPr lang="en-US" sz="3000" b="1" i="1" smtClean="0">
                              <a:latin typeface="Cambria Math" panose="02040503050406030204" pitchFamily="18" charset="0"/>
                            </a:rPr>
                            <m:t>= </m:t>
                          </m:r>
                          <m:r>
                            <a:rPr lang="en-US" sz="3000" b="1" i="1">
                              <a:latin typeface="Cambria Math" panose="02040503050406030204" pitchFamily="18" charset="0"/>
                            </a:rPr>
                            <m:t>𝑳</m:t>
                          </m:r>
                        </m:e>
                        <m:sup>
                          <m:r>
                            <a:rPr lang="en-US" sz="3000" b="1" i="1">
                              <a:latin typeface="Cambria Math" panose="02040503050406030204" pitchFamily="18" charset="0"/>
                            </a:rPr>
                            <m:t>𝑻</m:t>
                          </m:r>
                        </m:sup>
                      </m:sSup>
                      <m:r>
                        <a:rPr lang="en-US" sz="3000" b="1" i="0" smtClean="0">
                          <a:latin typeface="Cambria Math" panose="02040503050406030204" pitchFamily="18" charset="0"/>
                        </a:rPr>
                        <m:t>𝐏</m:t>
                      </m:r>
                      <m:r>
                        <a:rPr lang="en-US" sz="3000" b="1" i="0">
                          <a:latin typeface="Cambria Math" panose="02040503050406030204" pitchFamily="18" charset="0"/>
                        </a:rPr>
                        <m:t> </m:t>
                      </m:r>
                      <m:r>
                        <a:rPr lang="en-US" sz="3000" b="1" i="1">
                          <a:latin typeface="Cambria Math" panose="02040503050406030204" pitchFamily="18" charset="0"/>
                        </a:rPr>
                        <m:t>𝑫</m:t>
                      </m:r>
                      <m:r>
                        <a:rPr lang="en-US" sz="3000" b="1" i="0">
                          <a:latin typeface="Cambria Math" panose="02040503050406030204" pitchFamily="18" charset="0"/>
                        </a:rPr>
                        <m:t> </m:t>
                      </m:r>
                      <m:sSup>
                        <m:sSupPr>
                          <m:ctrlPr>
                            <a:rPr lang="en-US" sz="3000" b="1" i="1">
                              <a:latin typeface="Cambria Math" panose="02040503050406030204" pitchFamily="18" charset="0"/>
                            </a:rPr>
                          </m:ctrlPr>
                        </m:sSupPr>
                        <m:e>
                          <m:r>
                            <a:rPr lang="en-US" sz="3000" b="1" i="0" smtClean="0">
                              <a:latin typeface="Cambria Math" panose="02040503050406030204" pitchFamily="18" charset="0"/>
                            </a:rPr>
                            <m:t>𝐏</m:t>
                          </m:r>
                        </m:e>
                        <m:sup>
                          <m:r>
                            <a:rPr lang="en-US" sz="3000" b="1" i="1">
                              <a:latin typeface="Cambria Math" panose="02040503050406030204" pitchFamily="18" charset="0"/>
                            </a:rPr>
                            <m:t>𝑻</m:t>
                          </m:r>
                        </m:sup>
                      </m:sSup>
                      <m:r>
                        <a:rPr lang="en-US" sz="3000" b="1" i="1">
                          <a:latin typeface="Cambria Math" panose="02040503050406030204" pitchFamily="18" charset="0"/>
                        </a:rPr>
                        <m:t>𝑳</m:t>
                      </m:r>
                    </m:oMath>
                  </m:oMathPara>
                </a14:m>
                <a:endParaRPr lang="en-US" sz="3000" b="1" dirty="0"/>
              </a:p>
            </p:txBody>
          </p:sp>
        </mc:Choice>
        <mc:Fallback xmlns="">
          <p:sp>
            <p:nvSpPr>
              <p:cNvPr id="14" name="Rectangle 13">
                <a:extLst>
                  <a:ext uri="{FF2B5EF4-FFF2-40B4-BE49-F238E27FC236}">
                    <a16:creationId xmlns:a16="http://schemas.microsoft.com/office/drawing/2014/main" id="{B9F2FCFE-D1BF-404F-84D8-32E8BBBBCB47}"/>
                  </a:ext>
                </a:extLst>
              </p:cNvPr>
              <p:cNvSpPr>
                <a:spLocks noRot="1" noChangeAspect="1" noMove="1" noResize="1" noEditPoints="1" noAdjustHandles="1" noChangeArrowheads="1" noChangeShapeType="1" noTextEdit="1"/>
              </p:cNvSpPr>
              <p:nvPr/>
            </p:nvSpPr>
            <p:spPr>
              <a:xfrm>
                <a:off x="6251058" y="4008294"/>
                <a:ext cx="4361899" cy="562205"/>
              </a:xfrm>
              <a:prstGeom prst="rect">
                <a:avLst/>
              </a:prstGeom>
              <a:blipFill>
                <a:blip r:embed="rId6"/>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3859C30-A780-4E4F-9F62-A97C877CB6DD}"/>
              </a:ext>
            </a:extLst>
          </p:cNvPr>
          <p:cNvCxnSpPr>
            <a:cxnSpLocks/>
          </p:cNvCxnSpPr>
          <p:nvPr/>
        </p:nvCxnSpPr>
        <p:spPr>
          <a:xfrm>
            <a:off x="2655482" y="4385897"/>
            <a:ext cx="3595576"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7CA32FD-337B-44E6-ADC1-EECBF702E043}"/>
                  </a:ext>
                </a:extLst>
              </p:cNvPr>
              <p:cNvSpPr/>
              <p:nvPr/>
            </p:nvSpPr>
            <p:spPr>
              <a:xfrm>
                <a:off x="2654048" y="3874917"/>
                <a:ext cx="3440364"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solidFill>
                            <a:srgbClr val="5B9BD5"/>
                          </a:solidFill>
                          <a:latin typeface="Cambria Math" panose="02040503050406030204" pitchFamily="18" charset="0"/>
                        </a:rPr>
                        <m:t>𝑫𝒊𝒂𝒈𝒐𝒏𝒂𝒍𝒊𝒛𝒊𝒏𝒈</m:t>
                      </m:r>
                      <m:r>
                        <a:rPr lang="en-US" sz="3000" b="1" i="1" smtClean="0">
                          <a:solidFill>
                            <a:srgbClr val="5B9BD5"/>
                          </a:solidFill>
                          <a:latin typeface="Cambria Math" panose="02040503050406030204" pitchFamily="18" charset="0"/>
                        </a:rPr>
                        <m:t>  </m:t>
                      </m:r>
                      <m:r>
                        <a:rPr lang="en-US" sz="3000" b="1">
                          <a:solidFill>
                            <a:srgbClr val="5B9BD5"/>
                          </a:solidFill>
                          <a:latin typeface="Cambria Math" panose="02040503050406030204" pitchFamily="18" charset="0"/>
                        </a:rPr>
                        <m:t>Ƹ</m:t>
                      </m:r>
                    </m:oMath>
                  </m:oMathPara>
                </a14:m>
                <a:endParaRPr lang="en-US" sz="3000" b="1" dirty="0">
                  <a:solidFill>
                    <a:srgbClr val="5B9BD5"/>
                  </a:solidFill>
                </a:endParaRPr>
              </a:p>
            </p:txBody>
          </p:sp>
        </mc:Choice>
        <mc:Fallback xmlns="">
          <p:sp>
            <p:nvSpPr>
              <p:cNvPr id="19" name="Rectangle 18">
                <a:extLst>
                  <a:ext uri="{FF2B5EF4-FFF2-40B4-BE49-F238E27FC236}">
                    <a16:creationId xmlns:a16="http://schemas.microsoft.com/office/drawing/2014/main" id="{F7CA32FD-337B-44E6-ADC1-EECBF702E043}"/>
                  </a:ext>
                </a:extLst>
              </p:cNvPr>
              <p:cNvSpPr>
                <a:spLocks noRot="1" noChangeAspect="1" noMove="1" noResize="1" noEditPoints="1" noAdjustHandles="1" noChangeArrowheads="1" noChangeShapeType="1" noTextEdit="1"/>
              </p:cNvSpPr>
              <p:nvPr/>
            </p:nvSpPr>
            <p:spPr>
              <a:xfrm>
                <a:off x="2654048" y="3874917"/>
                <a:ext cx="3440364" cy="55399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298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animBg="1"/>
      <p:bldP spid="10" grpId="0"/>
      <p:bldP spid="9" grpId="0"/>
      <p:bldP spid="1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7A2D31F-39A9-40AE-8A93-58402C23DA3E}"/>
              </a:ext>
            </a:extLst>
          </p:cNvPr>
          <p:cNvSpPr txBox="1">
            <a:spLocks/>
          </p:cNvSpPr>
          <p:nvPr/>
        </p:nvSpPr>
        <p:spPr>
          <a:xfrm>
            <a:off x="3198812" y="266700"/>
            <a:ext cx="10744199" cy="8381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dirty="0"/>
              <a:t>Face recognition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E1844-CB82-4ECC-B477-E02E273FB1C0}"/>
                  </a:ext>
                </a:extLst>
              </p:cNvPr>
              <p:cNvSpPr/>
              <p:nvPr/>
            </p:nvSpPr>
            <p:spPr>
              <a:xfrm>
                <a:off x="608012" y="1524000"/>
                <a:ext cx="14125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rPr>
                        <m:t>𝒔𝒕𝒆𝒑</m:t>
                      </m:r>
                      <m:r>
                        <a:rPr lang="en-US" sz="3000" b="1" i="1" smtClean="0">
                          <a:latin typeface="Cambria Math" panose="02040503050406030204" pitchFamily="18" charset="0"/>
                        </a:rPr>
                        <m:t> </m:t>
                      </m:r>
                      <m:r>
                        <a:rPr lang="en-US" sz="3000" b="1" i="1" smtClean="0">
                          <a:latin typeface="Cambria Math" panose="02040503050406030204" pitchFamily="18" charset="0"/>
                        </a:rPr>
                        <m:t>𝟏</m:t>
                      </m:r>
                    </m:oMath>
                  </m:oMathPara>
                </a14:m>
                <a:endParaRPr lang="en-US" sz="3000" b="1" dirty="0"/>
              </a:p>
            </p:txBody>
          </p:sp>
        </mc:Choice>
        <mc:Fallback xmlns="">
          <p:sp>
            <p:nvSpPr>
              <p:cNvPr id="3" name="Rectangle 2">
                <a:extLst>
                  <a:ext uri="{FF2B5EF4-FFF2-40B4-BE49-F238E27FC236}">
                    <a16:creationId xmlns:a16="http://schemas.microsoft.com/office/drawing/2014/main" id="{6D2E1844-CB82-4ECC-B477-E02E273FB1C0}"/>
                  </a:ext>
                </a:extLst>
              </p:cNvPr>
              <p:cNvSpPr>
                <a:spLocks noRot="1" noChangeAspect="1" noMove="1" noResize="1" noEditPoints="1" noAdjustHandles="1" noChangeArrowheads="1" noChangeShapeType="1" noTextEdit="1"/>
              </p:cNvSpPr>
              <p:nvPr/>
            </p:nvSpPr>
            <p:spPr>
              <a:xfrm>
                <a:off x="608012" y="1524000"/>
                <a:ext cx="1412566" cy="553998"/>
              </a:xfrm>
              <a:prstGeom prst="rect">
                <a:avLst/>
              </a:prstGeom>
              <a:blipFill>
                <a:blip r:embed="rId2"/>
                <a:stretch>
                  <a:fillRect/>
                </a:stretch>
              </a:blipFill>
            </p:spPr>
            <p:txBody>
              <a:bodyPr/>
              <a:lstStyle/>
              <a:p>
                <a:r>
                  <a:rPr lang="en-US">
                    <a:noFill/>
                  </a:rPr>
                  <a:t> </a:t>
                </a:r>
              </a:p>
            </p:txBody>
          </p:sp>
        </mc:Fallback>
      </mc:AlternateContent>
      <p:sp>
        <p:nvSpPr>
          <p:cNvPr id="5" name="Subtitle 4">
            <a:extLst>
              <a:ext uri="{FF2B5EF4-FFF2-40B4-BE49-F238E27FC236}">
                <a16:creationId xmlns:a16="http://schemas.microsoft.com/office/drawing/2014/main" id="{02DAC9B9-116B-41CA-BA40-336F110BF75C}"/>
              </a:ext>
            </a:extLst>
          </p:cNvPr>
          <p:cNvSpPr txBox="1">
            <a:spLocks/>
          </p:cNvSpPr>
          <p:nvPr/>
        </p:nvSpPr>
        <p:spPr>
          <a:xfrm>
            <a:off x="1979433" y="1656640"/>
            <a:ext cx="6228652" cy="6712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200" b="1" dirty="0"/>
              <a:t>Collecting the dataset</a:t>
            </a:r>
          </a:p>
        </p:txBody>
      </p:sp>
      <p:pic>
        <p:nvPicPr>
          <p:cNvPr id="7" name="Picture 6">
            <a:extLst>
              <a:ext uri="{FF2B5EF4-FFF2-40B4-BE49-F238E27FC236}">
                <a16:creationId xmlns:a16="http://schemas.microsoft.com/office/drawing/2014/main" id="{D2870061-197E-48AC-82CF-A52F3A8AB7E0}"/>
              </a:ext>
            </a:extLst>
          </p:cNvPr>
          <p:cNvPicPr>
            <a:picLocks noChangeAspect="1"/>
          </p:cNvPicPr>
          <p:nvPr/>
        </p:nvPicPr>
        <p:blipFill rotWithShape="1">
          <a:blip r:embed="rId3"/>
          <a:srcRect b="81259"/>
          <a:stretch/>
        </p:blipFill>
        <p:spPr>
          <a:xfrm>
            <a:off x="1012824" y="3257557"/>
            <a:ext cx="7306695" cy="671287"/>
          </a:xfrm>
          <a:prstGeom prst="rect">
            <a:avLst/>
          </a:prstGeom>
        </p:spPr>
      </p:pic>
      <p:pic>
        <p:nvPicPr>
          <p:cNvPr id="8" name="Picture 7">
            <a:extLst>
              <a:ext uri="{FF2B5EF4-FFF2-40B4-BE49-F238E27FC236}">
                <a16:creationId xmlns:a16="http://schemas.microsoft.com/office/drawing/2014/main" id="{F6B951FF-0DC6-4427-A893-D1FE3559DA39}"/>
              </a:ext>
            </a:extLst>
          </p:cNvPr>
          <p:cNvPicPr>
            <a:picLocks noChangeAspect="1"/>
          </p:cNvPicPr>
          <p:nvPr/>
        </p:nvPicPr>
        <p:blipFill rotWithShape="1">
          <a:blip r:embed="rId3"/>
          <a:srcRect t="24959" b="55271"/>
          <a:stretch/>
        </p:blipFill>
        <p:spPr>
          <a:xfrm>
            <a:off x="1012824" y="3857764"/>
            <a:ext cx="7306695" cy="790436"/>
          </a:xfrm>
          <a:prstGeom prst="rect">
            <a:avLst/>
          </a:prstGeom>
        </p:spPr>
      </p:pic>
      <p:pic>
        <p:nvPicPr>
          <p:cNvPr id="9" name="Picture 8">
            <a:extLst>
              <a:ext uri="{FF2B5EF4-FFF2-40B4-BE49-F238E27FC236}">
                <a16:creationId xmlns:a16="http://schemas.microsoft.com/office/drawing/2014/main" id="{373F66FC-C0FC-4B92-84DB-3E78F3683914}"/>
              </a:ext>
            </a:extLst>
          </p:cNvPr>
          <p:cNvPicPr>
            <a:picLocks noChangeAspect="1"/>
          </p:cNvPicPr>
          <p:nvPr/>
        </p:nvPicPr>
        <p:blipFill rotWithShape="1">
          <a:blip r:embed="rId3"/>
          <a:srcRect t="53535" b="27724"/>
          <a:stretch/>
        </p:blipFill>
        <p:spPr>
          <a:xfrm>
            <a:off x="989012" y="4650013"/>
            <a:ext cx="7306695" cy="671287"/>
          </a:xfrm>
          <a:prstGeom prst="rect">
            <a:avLst/>
          </a:prstGeom>
        </p:spPr>
      </p:pic>
      <p:pic>
        <p:nvPicPr>
          <p:cNvPr id="10" name="Picture 9">
            <a:extLst>
              <a:ext uri="{FF2B5EF4-FFF2-40B4-BE49-F238E27FC236}">
                <a16:creationId xmlns:a16="http://schemas.microsoft.com/office/drawing/2014/main" id="{7DDA9F36-ACC0-44F7-89BD-2E2DD370CC23}"/>
              </a:ext>
            </a:extLst>
          </p:cNvPr>
          <p:cNvPicPr>
            <a:picLocks noChangeAspect="1"/>
          </p:cNvPicPr>
          <p:nvPr/>
        </p:nvPicPr>
        <p:blipFill rotWithShape="1">
          <a:blip r:embed="rId3"/>
          <a:srcRect t="81259"/>
          <a:stretch/>
        </p:blipFill>
        <p:spPr>
          <a:xfrm>
            <a:off x="991620" y="5321300"/>
            <a:ext cx="7304087" cy="671288"/>
          </a:xfrm>
          <a:prstGeom prst="rect">
            <a:avLst/>
          </a:prstGeom>
        </p:spPr>
      </p:pic>
      <p:sp>
        <p:nvSpPr>
          <p:cNvPr id="11" name="Subtitle 4">
            <a:extLst>
              <a:ext uri="{FF2B5EF4-FFF2-40B4-BE49-F238E27FC236}">
                <a16:creationId xmlns:a16="http://schemas.microsoft.com/office/drawing/2014/main" id="{5453CE22-E0A1-48FB-B6D2-732E7E8366BB}"/>
              </a:ext>
            </a:extLst>
          </p:cNvPr>
          <p:cNvSpPr txBox="1">
            <a:spLocks/>
          </p:cNvSpPr>
          <p:nvPr/>
        </p:nvSpPr>
        <p:spPr>
          <a:xfrm>
            <a:off x="2020578" y="2127880"/>
            <a:ext cx="6228652" cy="105678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marL="342900" indent="-342900">
              <a:buFontTx/>
              <a:buChar char="-"/>
            </a:pPr>
            <a:r>
              <a:rPr lang="en-US" sz="2200" dirty="0"/>
              <a:t>Different lighting conditions</a:t>
            </a:r>
          </a:p>
          <a:p>
            <a:pPr marL="342900" indent="-342900">
              <a:buFontTx/>
              <a:buChar char="-"/>
            </a:pPr>
            <a:r>
              <a:rPr lang="en-US" sz="2200" dirty="0"/>
              <a:t>Different expressions</a:t>
            </a:r>
          </a:p>
          <a:p>
            <a:pPr marL="342900" indent="-342900">
              <a:buFontTx/>
              <a:buChar char="-"/>
            </a:pPr>
            <a:r>
              <a:rPr lang="en-US" sz="2200" dirty="0"/>
              <a:t>alignment</a:t>
            </a:r>
          </a:p>
        </p:txBody>
      </p:sp>
    </p:spTree>
    <p:extLst>
      <p:ext uri="{BB962C8B-B14F-4D97-AF65-F5344CB8AC3E}">
        <p14:creationId xmlns:p14="http://schemas.microsoft.com/office/powerpoint/2010/main" val="281068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640</TotalTime>
  <Words>523</Words>
  <Application>Microsoft Office PowerPoint</Application>
  <PresentationFormat>Custom</PresentationFormat>
  <Paragraphs>131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Century Gothic</vt:lpstr>
      <vt:lpstr>Times New Roman</vt:lpstr>
      <vt:lpstr>World country report presentation</vt:lpstr>
      <vt:lpstr>  Face Recognition &amp; Image compression using PCA  </vt:lpstr>
      <vt:lpstr>Dimensionality reduction </vt:lpstr>
      <vt:lpstr>Dimensionality reduction approaches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&amp; Image compression using PCA</dc:title>
  <dc:creator>Gad Mohammed Gad</dc:creator>
  <cp:lastModifiedBy>Gad Mohammed Gad</cp:lastModifiedBy>
  <cp:revision>35</cp:revision>
  <dcterms:created xsi:type="dcterms:W3CDTF">2019-05-31T01:07:19Z</dcterms:created>
  <dcterms:modified xsi:type="dcterms:W3CDTF">2019-06-02T04:43:12Z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