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61" r:id="rId3"/>
    <p:sldId id="259" r:id="rId4"/>
    <p:sldId id="260" r:id="rId5"/>
    <p:sldId id="262" r:id="rId6"/>
    <p:sldId id="263" r:id="rId7"/>
    <p:sldId id="264"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p:scale>
          <a:sx n="68" d="100"/>
          <a:sy n="68" d="100"/>
        </p:scale>
        <p:origin x="1301"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4CC1D7-9938-4DF0-9370-899104F3B92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64EF0CD-142F-4CBB-A6A6-C509EB9C8E13}">
      <dgm:prSet/>
      <dgm:spPr/>
      <dgm:t>
        <a:bodyPr/>
        <a:lstStyle/>
        <a:p>
          <a:r>
            <a:rPr lang="en-US"/>
            <a:t>3.Test Deliverables Before Testing phase • Test plans document • Test cases documents • Test Design specifications </a:t>
          </a:r>
        </a:p>
      </dgm:t>
    </dgm:pt>
    <dgm:pt modelId="{42133BE1-956B-4814-8F5B-41ED00733DF4}" type="parTrans" cxnId="{08CA8CD5-B41C-4D3E-8C17-B68D349A2372}">
      <dgm:prSet/>
      <dgm:spPr/>
      <dgm:t>
        <a:bodyPr/>
        <a:lstStyle/>
        <a:p>
          <a:endParaRPr lang="en-US"/>
        </a:p>
      </dgm:t>
    </dgm:pt>
    <dgm:pt modelId="{397A4305-B15B-4496-853B-0902E39C8301}" type="sibTrans" cxnId="{08CA8CD5-B41C-4D3E-8C17-B68D349A2372}">
      <dgm:prSet/>
      <dgm:spPr/>
      <dgm:t>
        <a:bodyPr/>
        <a:lstStyle/>
        <a:p>
          <a:endParaRPr lang="en-US"/>
        </a:p>
      </dgm:t>
    </dgm:pt>
    <dgm:pt modelId="{4DB8AE4E-A03A-44EA-89D7-E4BC94488C9B}">
      <dgm:prSet/>
      <dgm:spPr/>
      <dgm:t>
        <a:bodyPr/>
        <a:lstStyle/>
        <a:p>
          <a:r>
            <a:rPr lang="en-US"/>
            <a:t>During testing phase • Test Data • Test Trace-ability Matrix - Error logs and execution logs</a:t>
          </a:r>
        </a:p>
      </dgm:t>
    </dgm:pt>
    <dgm:pt modelId="{69766B01-ABC3-451F-9C3E-0FBBDC1F82A1}" type="parTrans" cxnId="{836B7178-9D93-4BFF-BC41-65C3CB7C8021}">
      <dgm:prSet/>
      <dgm:spPr/>
      <dgm:t>
        <a:bodyPr/>
        <a:lstStyle/>
        <a:p>
          <a:endParaRPr lang="en-US"/>
        </a:p>
      </dgm:t>
    </dgm:pt>
    <dgm:pt modelId="{11A2FA22-E2B3-47C6-ADCF-11603FCB4BBA}" type="sibTrans" cxnId="{836B7178-9D93-4BFF-BC41-65C3CB7C8021}">
      <dgm:prSet/>
      <dgm:spPr/>
      <dgm:t>
        <a:bodyPr/>
        <a:lstStyle/>
        <a:p>
          <a:endParaRPr lang="en-US"/>
        </a:p>
      </dgm:t>
    </dgm:pt>
    <dgm:pt modelId="{9A321B1A-5D4F-4802-871B-369F35A638A8}">
      <dgm:prSet/>
      <dgm:spPr/>
      <dgm:t>
        <a:bodyPr/>
        <a:lstStyle/>
        <a:p>
          <a:r>
            <a:rPr lang="en-US"/>
            <a:t>After testing phase • Test reports • Release notes</a:t>
          </a:r>
        </a:p>
      </dgm:t>
    </dgm:pt>
    <dgm:pt modelId="{20759A86-CE19-4D41-A34D-D4BED7BCDECD}" type="parTrans" cxnId="{B2B2D8C7-2E3D-4B13-B87E-2447AB2B472A}">
      <dgm:prSet/>
      <dgm:spPr/>
      <dgm:t>
        <a:bodyPr/>
        <a:lstStyle/>
        <a:p>
          <a:endParaRPr lang="en-US"/>
        </a:p>
      </dgm:t>
    </dgm:pt>
    <dgm:pt modelId="{45378BD1-BE58-49CA-8633-8EA50209F738}" type="sibTrans" cxnId="{B2B2D8C7-2E3D-4B13-B87E-2447AB2B472A}">
      <dgm:prSet/>
      <dgm:spPr/>
      <dgm:t>
        <a:bodyPr/>
        <a:lstStyle/>
        <a:p>
          <a:endParaRPr lang="en-US"/>
        </a:p>
      </dgm:t>
    </dgm:pt>
    <dgm:pt modelId="{5F8856F0-B25B-4F97-9E18-6CA7009028F9}" type="pres">
      <dgm:prSet presAssocID="{A74CC1D7-9938-4DF0-9370-899104F3B924}" presName="linear" presStyleCnt="0">
        <dgm:presLayoutVars>
          <dgm:animLvl val="lvl"/>
          <dgm:resizeHandles val="exact"/>
        </dgm:presLayoutVars>
      </dgm:prSet>
      <dgm:spPr/>
    </dgm:pt>
    <dgm:pt modelId="{310FF050-AD88-4CE1-9009-16DB93F59053}" type="pres">
      <dgm:prSet presAssocID="{364EF0CD-142F-4CBB-A6A6-C509EB9C8E13}" presName="parentText" presStyleLbl="node1" presStyleIdx="0" presStyleCnt="3">
        <dgm:presLayoutVars>
          <dgm:chMax val="0"/>
          <dgm:bulletEnabled val="1"/>
        </dgm:presLayoutVars>
      </dgm:prSet>
      <dgm:spPr/>
    </dgm:pt>
    <dgm:pt modelId="{FF35B9BB-5302-4F7C-966F-26FD197DC79F}" type="pres">
      <dgm:prSet presAssocID="{397A4305-B15B-4496-853B-0902E39C8301}" presName="spacer" presStyleCnt="0"/>
      <dgm:spPr/>
    </dgm:pt>
    <dgm:pt modelId="{CB62959E-16F0-44A3-AF47-CFBECED9C3B0}" type="pres">
      <dgm:prSet presAssocID="{4DB8AE4E-A03A-44EA-89D7-E4BC94488C9B}" presName="parentText" presStyleLbl="node1" presStyleIdx="1" presStyleCnt="3">
        <dgm:presLayoutVars>
          <dgm:chMax val="0"/>
          <dgm:bulletEnabled val="1"/>
        </dgm:presLayoutVars>
      </dgm:prSet>
      <dgm:spPr/>
    </dgm:pt>
    <dgm:pt modelId="{0BAB8192-D32C-4767-80D8-BEF481C4FD18}" type="pres">
      <dgm:prSet presAssocID="{11A2FA22-E2B3-47C6-ADCF-11603FCB4BBA}" presName="spacer" presStyleCnt="0"/>
      <dgm:spPr/>
    </dgm:pt>
    <dgm:pt modelId="{F57FFDCB-97F1-4D63-8C20-71605B051624}" type="pres">
      <dgm:prSet presAssocID="{9A321B1A-5D4F-4802-871B-369F35A638A8}" presName="parentText" presStyleLbl="node1" presStyleIdx="2" presStyleCnt="3">
        <dgm:presLayoutVars>
          <dgm:chMax val="0"/>
          <dgm:bulletEnabled val="1"/>
        </dgm:presLayoutVars>
      </dgm:prSet>
      <dgm:spPr/>
    </dgm:pt>
  </dgm:ptLst>
  <dgm:cxnLst>
    <dgm:cxn modelId="{40F1C813-DA1B-41A6-B84E-7936FD95A344}" type="presOf" srcId="{4DB8AE4E-A03A-44EA-89D7-E4BC94488C9B}" destId="{CB62959E-16F0-44A3-AF47-CFBECED9C3B0}" srcOrd="0" destOrd="0" presId="urn:microsoft.com/office/officeart/2005/8/layout/vList2"/>
    <dgm:cxn modelId="{BC9D943F-728E-4C8E-ACB7-6A1CB081B0AC}" type="presOf" srcId="{364EF0CD-142F-4CBB-A6A6-C509EB9C8E13}" destId="{310FF050-AD88-4CE1-9009-16DB93F59053}" srcOrd="0" destOrd="0" presId="urn:microsoft.com/office/officeart/2005/8/layout/vList2"/>
    <dgm:cxn modelId="{DCB1DD4D-8860-4854-8E5C-740EF7079EFA}" type="presOf" srcId="{9A321B1A-5D4F-4802-871B-369F35A638A8}" destId="{F57FFDCB-97F1-4D63-8C20-71605B051624}" srcOrd="0" destOrd="0" presId="urn:microsoft.com/office/officeart/2005/8/layout/vList2"/>
    <dgm:cxn modelId="{836B7178-9D93-4BFF-BC41-65C3CB7C8021}" srcId="{A74CC1D7-9938-4DF0-9370-899104F3B924}" destId="{4DB8AE4E-A03A-44EA-89D7-E4BC94488C9B}" srcOrd="1" destOrd="0" parTransId="{69766B01-ABC3-451F-9C3E-0FBBDC1F82A1}" sibTransId="{11A2FA22-E2B3-47C6-ADCF-11603FCB4BBA}"/>
    <dgm:cxn modelId="{B2B2D8C7-2E3D-4B13-B87E-2447AB2B472A}" srcId="{A74CC1D7-9938-4DF0-9370-899104F3B924}" destId="{9A321B1A-5D4F-4802-871B-369F35A638A8}" srcOrd="2" destOrd="0" parTransId="{20759A86-CE19-4D41-A34D-D4BED7BCDECD}" sibTransId="{45378BD1-BE58-49CA-8633-8EA50209F738}"/>
    <dgm:cxn modelId="{08CA8CD5-B41C-4D3E-8C17-B68D349A2372}" srcId="{A74CC1D7-9938-4DF0-9370-899104F3B924}" destId="{364EF0CD-142F-4CBB-A6A6-C509EB9C8E13}" srcOrd="0" destOrd="0" parTransId="{42133BE1-956B-4814-8F5B-41ED00733DF4}" sibTransId="{397A4305-B15B-4496-853B-0902E39C8301}"/>
    <dgm:cxn modelId="{4CDE2EF3-4E3D-4B3E-875A-0BA1C8E3A67C}" type="presOf" srcId="{A74CC1D7-9938-4DF0-9370-899104F3B924}" destId="{5F8856F0-B25B-4F97-9E18-6CA7009028F9}" srcOrd="0" destOrd="0" presId="urn:microsoft.com/office/officeart/2005/8/layout/vList2"/>
    <dgm:cxn modelId="{CBD4768F-9CE7-4469-8C5F-FFE589195BAE}" type="presParOf" srcId="{5F8856F0-B25B-4F97-9E18-6CA7009028F9}" destId="{310FF050-AD88-4CE1-9009-16DB93F59053}" srcOrd="0" destOrd="0" presId="urn:microsoft.com/office/officeart/2005/8/layout/vList2"/>
    <dgm:cxn modelId="{339E3E4A-457C-422B-AE75-7A49C0E5BF3B}" type="presParOf" srcId="{5F8856F0-B25B-4F97-9E18-6CA7009028F9}" destId="{FF35B9BB-5302-4F7C-966F-26FD197DC79F}" srcOrd="1" destOrd="0" presId="urn:microsoft.com/office/officeart/2005/8/layout/vList2"/>
    <dgm:cxn modelId="{F5C071BB-BCFE-4251-9538-DA6E5F502DE5}" type="presParOf" srcId="{5F8856F0-B25B-4F97-9E18-6CA7009028F9}" destId="{CB62959E-16F0-44A3-AF47-CFBECED9C3B0}" srcOrd="2" destOrd="0" presId="urn:microsoft.com/office/officeart/2005/8/layout/vList2"/>
    <dgm:cxn modelId="{C762B5A1-307A-4E44-BBA6-D3A0BCF8B541}" type="presParOf" srcId="{5F8856F0-B25B-4F97-9E18-6CA7009028F9}" destId="{0BAB8192-D32C-4767-80D8-BEF481C4FD18}" srcOrd="3" destOrd="0" presId="urn:microsoft.com/office/officeart/2005/8/layout/vList2"/>
    <dgm:cxn modelId="{93314404-7EDB-4A9F-AF0F-9A2A511E4D49}" type="presParOf" srcId="{5F8856F0-B25B-4F97-9E18-6CA7009028F9}" destId="{F57FFDCB-97F1-4D63-8C20-71605B05162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FF050-AD88-4CE1-9009-16DB93F59053}">
      <dsp:nvSpPr>
        <dsp:cNvPr id="0" name=""/>
        <dsp:cNvSpPr/>
      </dsp:nvSpPr>
      <dsp:spPr>
        <a:xfrm>
          <a:off x="0" y="246224"/>
          <a:ext cx="5031485" cy="1516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3.Test Deliverables Before Testing phase • Test plans document • Test cases documents • Test Design specifications </a:t>
          </a:r>
        </a:p>
      </dsp:txBody>
      <dsp:txXfrm>
        <a:off x="74021" y="320245"/>
        <a:ext cx="4883443" cy="1368278"/>
      </dsp:txXfrm>
    </dsp:sp>
    <dsp:sp modelId="{CB62959E-16F0-44A3-AF47-CFBECED9C3B0}">
      <dsp:nvSpPr>
        <dsp:cNvPr id="0" name=""/>
        <dsp:cNvSpPr/>
      </dsp:nvSpPr>
      <dsp:spPr>
        <a:xfrm>
          <a:off x="0" y="1814384"/>
          <a:ext cx="5031485" cy="1516320"/>
        </a:xfrm>
        <a:prstGeom prst="roundRect">
          <a:avLst/>
        </a:prstGeom>
        <a:solidFill>
          <a:schemeClr val="accent2">
            <a:hueOff val="736328"/>
            <a:satOff val="2278"/>
            <a:lumOff val="362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During testing phase • Test Data • Test Trace-ability Matrix - Error logs and execution logs</a:t>
          </a:r>
        </a:p>
      </dsp:txBody>
      <dsp:txXfrm>
        <a:off x="74021" y="1888405"/>
        <a:ext cx="4883443" cy="1368278"/>
      </dsp:txXfrm>
    </dsp:sp>
    <dsp:sp modelId="{F57FFDCB-97F1-4D63-8C20-71605B051624}">
      <dsp:nvSpPr>
        <dsp:cNvPr id="0" name=""/>
        <dsp:cNvSpPr/>
      </dsp:nvSpPr>
      <dsp:spPr>
        <a:xfrm>
          <a:off x="0" y="3382544"/>
          <a:ext cx="5031485" cy="1516320"/>
        </a:xfrm>
        <a:prstGeom prst="roundRect">
          <a:avLst/>
        </a:prstGeom>
        <a:solidFill>
          <a:schemeClr val="accent2">
            <a:hueOff val="1472656"/>
            <a:satOff val="4556"/>
            <a:lumOff val="725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After testing phase • Test reports • Release notes</a:t>
          </a:r>
        </a:p>
      </dsp:txBody>
      <dsp:txXfrm>
        <a:off x="74021" y="3456565"/>
        <a:ext cx="4883443" cy="13682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3/27/2021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84394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3/27/2021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2543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3/27/2021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53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3/27/2021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4057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3/27/2021</a:t>
            </a:fld>
            <a:endParaRPr lang="en-US" dirty="0"/>
          </a:p>
        </p:txBody>
      </p:sp>
    </p:spTree>
    <p:extLst>
      <p:ext uri="{BB962C8B-B14F-4D97-AF65-F5344CB8AC3E}">
        <p14:creationId xmlns:p14="http://schemas.microsoft.com/office/powerpoint/2010/main" val="261859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3/27/2021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5126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3/27/2021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809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3/27/2021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2500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3/27/2021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52258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3/27/2021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6464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3/27/2021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7361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3/27/2021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6496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72" r:id="rId5"/>
    <p:sldLayoutId id="2147483677" r:id="rId6"/>
    <p:sldLayoutId id="2147483673" r:id="rId7"/>
    <p:sldLayoutId id="2147483674" r:id="rId8"/>
    <p:sldLayoutId id="2147483675" r:id="rId9"/>
    <p:sldLayoutId id="2147483676" r:id="rId10"/>
    <p:sldLayoutId id="214748367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slide" Target="slide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pediatricethicscope.org/article/cultural-sensitivity-and-positive-thinking/"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jrimcr.com/aim-and-scope/" TargetMode="External"/><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ag.ndsu.edu/gearupkindergarten/gearing-up-blog/your-childs-school-responsibilities" TargetMode="External"/><Relationship Id="rId7" Type="http://schemas.openxmlformats.org/officeDocument/2006/relationships/hyperlink" Target="https://creativecommons.org/licenses/by-sa/3.0/" TargetMode="Externa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hyperlink" Target="https://creativecommons.org/licenses/by-nc-sa/3.0/" TargetMode="External"/><Relationship Id="rId5" Type="http://schemas.openxmlformats.org/officeDocument/2006/relationships/hyperlink" Target="http://ux.stackexchange.com/questions/55351/can-you-be-a-web-and-ux-designer-or-a-web-designer-with-ux-skills"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kenscourses.com/tc1019fall2016/syndicated/software-testing-11/" TargetMode="External"/><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5E94-C951-4D85-8798-E11390247545}"/>
              </a:ext>
            </a:extLst>
          </p:cNvPr>
          <p:cNvSpPr>
            <a:spLocks noGrp="1"/>
          </p:cNvSpPr>
          <p:nvPr>
            <p:ph type="ctrTitle"/>
          </p:nvPr>
        </p:nvSpPr>
        <p:spPr>
          <a:xfrm>
            <a:off x="1180531" y="1346268"/>
            <a:ext cx="5274860" cy="3066706"/>
          </a:xfrm>
        </p:spPr>
        <p:txBody>
          <a:bodyPr anchor="b">
            <a:normAutofit/>
          </a:bodyPr>
          <a:lstStyle/>
          <a:p>
            <a:r>
              <a:rPr lang="en-IN"/>
              <a:t>FIRST AID </a:t>
            </a:r>
            <a:endParaRPr lang="en-CA"/>
          </a:p>
        </p:txBody>
      </p:sp>
      <p:sp>
        <p:nvSpPr>
          <p:cNvPr id="3" name="Subtitle 2">
            <a:extLst>
              <a:ext uri="{FF2B5EF4-FFF2-40B4-BE49-F238E27FC236}">
                <a16:creationId xmlns:a16="http://schemas.microsoft.com/office/drawing/2014/main" id="{38AF2B1E-2137-4067-AF0E-A67A96DD6B3C}"/>
              </a:ext>
            </a:extLst>
          </p:cNvPr>
          <p:cNvSpPr>
            <a:spLocks noGrp="1"/>
          </p:cNvSpPr>
          <p:nvPr>
            <p:ph type="subTitle" idx="1"/>
          </p:nvPr>
        </p:nvSpPr>
        <p:spPr>
          <a:xfrm>
            <a:off x="1201212" y="4412974"/>
            <a:ext cx="4524024" cy="1576188"/>
          </a:xfrm>
        </p:spPr>
        <p:txBody>
          <a:bodyPr anchor="t">
            <a:normAutofit/>
          </a:bodyPr>
          <a:lstStyle/>
          <a:p>
            <a:r>
              <a:rPr lang="en-IN" dirty="0"/>
              <a:t>AID TO SAVE LIFE</a:t>
            </a:r>
            <a:endParaRPr lang="en-CA" dirty="0"/>
          </a:p>
        </p:txBody>
      </p:sp>
      <p:pic>
        <p:nvPicPr>
          <p:cNvPr id="4" name="Picture 3" descr="Close-up unopened pill packets">
            <a:extLst>
              <a:ext uri="{FF2B5EF4-FFF2-40B4-BE49-F238E27FC236}">
                <a16:creationId xmlns:a16="http://schemas.microsoft.com/office/drawing/2014/main" id="{3A41A451-14BF-41C7-8636-54992166882E}"/>
              </a:ext>
            </a:extLst>
          </p:cNvPr>
          <p:cNvPicPr>
            <a:picLocks noChangeAspect="1"/>
          </p:cNvPicPr>
          <p:nvPr/>
        </p:nvPicPr>
        <p:blipFill rotWithShape="1">
          <a:blip r:embed="rId3"/>
          <a:srcRect l="29038" r="22986"/>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750B4594-FDE9-4927-8606-A032848B3B38}"/>
                  </a:ext>
                </a:extLst>
              </p:cNvPr>
              <p:cNvGraphicFramePr>
                <a:graphicFrameLocks noChangeAspect="1"/>
              </p:cNvGraphicFramePr>
              <p:nvPr>
                <p:extLst>
                  <p:ext uri="{D42A27DB-BD31-4B8C-83A1-F6EECF244321}">
                    <p14:modId xmlns:p14="http://schemas.microsoft.com/office/powerpoint/2010/main" val="273546863"/>
                  </p:ext>
                </p:extLst>
              </p:nvPr>
            </p:nvGraphicFramePr>
            <p:xfrm>
              <a:off x="-2500781" y="1005855"/>
              <a:ext cx="3048000" cy="1714500"/>
            </p:xfrm>
            <a:graphic>
              <a:graphicData uri="http://schemas.microsoft.com/office/powerpoint/2016/slidezoom">
                <pslz:sldZm>
                  <pslz:sldZmObj sldId="261" cId="638810434">
                    <pslz:zmPr id="{72853DD4-7235-4676-9E32-1A162F8C7635}"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6" name="Slide Zoom 5">
                <a:hlinkClick r:id="rId5" action="ppaction://hlinksldjump"/>
                <a:extLst>
                  <a:ext uri="{FF2B5EF4-FFF2-40B4-BE49-F238E27FC236}">
                    <a16:creationId xmlns:a16="http://schemas.microsoft.com/office/drawing/2014/main" id="{750B4594-FDE9-4927-8606-A032848B3B38}"/>
                  </a:ext>
                </a:extLst>
              </p:cNvPr>
              <p:cNvPicPr>
                <a:picLocks noGrp="1" noRot="1" noChangeAspect="1" noMove="1" noResize="1" noEditPoints="1" noAdjustHandles="1" noChangeArrowheads="1" noChangeShapeType="1"/>
              </p:cNvPicPr>
              <p:nvPr/>
            </p:nvPicPr>
            <p:blipFill>
              <a:blip r:embed="rId4"/>
              <a:stretch>
                <a:fillRect/>
              </a:stretch>
            </p:blipFill>
            <p:spPr>
              <a:xfrm>
                <a:off x="-2500781" y="1005855"/>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1574850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1" name="Straight Connector 1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2">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3" name="Freeform: Shape 14">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4" name="Freeform: Shape 16">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TextBox 2">
            <a:extLst>
              <a:ext uri="{FF2B5EF4-FFF2-40B4-BE49-F238E27FC236}">
                <a16:creationId xmlns:a16="http://schemas.microsoft.com/office/drawing/2014/main" id="{57832DE4-C369-470A-89B0-7CA8737D9C29}"/>
              </a:ext>
            </a:extLst>
          </p:cNvPr>
          <p:cNvSpPr txBox="1"/>
          <p:nvPr/>
        </p:nvSpPr>
        <p:spPr>
          <a:xfrm>
            <a:off x="914400" y="2496720"/>
            <a:ext cx="5181599" cy="3467518"/>
          </a:xfrm>
          <a:prstGeom prst="rect">
            <a:avLst/>
          </a:prstGeom>
        </p:spPr>
        <p:txBody>
          <a:bodyPr vert="horz" lIns="109728" tIns="109728" rIns="109728" bIns="91440" rtlCol="0" anchor="t">
            <a:normAutofit/>
          </a:bodyPr>
          <a:lstStyle/>
          <a:p>
            <a:pPr>
              <a:lnSpc>
                <a:spcPct val="130000"/>
              </a:lnSpc>
              <a:spcBef>
                <a:spcPts val="930"/>
              </a:spcBef>
              <a:buFont typeface="Corbel" panose="020B0503020204020204" pitchFamily="34" charset="0"/>
            </a:pPr>
            <a:r>
              <a:rPr lang="en-US" sz="1300" spc="150">
                <a:solidFill>
                  <a:schemeClr val="tx1">
                    <a:lumMod val="75000"/>
                    <a:lumOff val="25000"/>
                  </a:schemeClr>
                </a:solidFill>
              </a:rPr>
              <a:t>Test Plan for FirstAid </a:t>
            </a:r>
          </a:p>
          <a:p>
            <a:pPr>
              <a:lnSpc>
                <a:spcPct val="130000"/>
              </a:lnSpc>
              <a:spcBef>
                <a:spcPts val="930"/>
              </a:spcBef>
              <a:buFont typeface="Corbel" panose="020B0503020204020204" pitchFamily="34" charset="0"/>
            </a:pPr>
            <a:endParaRPr lang="en-US" sz="1300" spc="150">
              <a:solidFill>
                <a:schemeClr val="tx1">
                  <a:lumMod val="75000"/>
                  <a:lumOff val="25000"/>
                </a:schemeClr>
              </a:solidFill>
            </a:endParaRPr>
          </a:p>
          <a:p>
            <a:pPr indent="-342900">
              <a:lnSpc>
                <a:spcPct val="130000"/>
              </a:lnSpc>
              <a:spcBef>
                <a:spcPts val="930"/>
              </a:spcBef>
              <a:buFont typeface="Corbel" panose="020B0503020204020204" pitchFamily="34" charset="0"/>
              <a:buAutoNum type="arabicPeriod"/>
            </a:pPr>
            <a:r>
              <a:rPr lang="en-US" sz="1300" spc="150">
                <a:solidFill>
                  <a:schemeClr val="tx1">
                    <a:lumMod val="75000"/>
                    <a:lumOff val="25000"/>
                  </a:schemeClr>
                </a:solidFill>
              </a:rPr>
              <a:t>Introduction……………………………………………1               </a:t>
            </a:r>
          </a:p>
          <a:p>
            <a:pPr>
              <a:lnSpc>
                <a:spcPct val="130000"/>
              </a:lnSpc>
              <a:spcBef>
                <a:spcPts val="930"/>
              </a:spcBef>
              <a:buFont typeface="Corbel" panose="020B0503020204020204" pitchFamily="34" charset="0"/>
            </a:pPr>
            <a:r>
              <a:rPr lang="en-US" sz="1300" spc="150">
                <a:solidFill>
                  <a:schemeClr val="tx1">
                    <a:lumMod val="75000"/>
                    <a:lumOff val="25000"/>
                  </a:schemeClr>
                </a:solidFill>
              </a:rPr>
              <a:t>2. Test   Methodology………………………………………………3 3. Test deliverable…………………………………………………5 4. Resource and environment needs……………………………6 </a:t>
            </a:r>
          </a:p>
          <a:p>
            <a:pPr>
              <a:lnSpc>
                <a:spcPct val="130000"/>
              </a:lnSpc>
              <a:spcBef>
                <a:spcPts val="930"/>
              </a:spcBef>
              <a:buFont typeface="Corbel" panose="020B0503020204020204" pitchFamily="34" charset="0"/>
            </a:pPr>
            <a:r>
              <a:rPr lang="en-US" sz="1300" spc="150">
                <a:solidFill>
                  <a:schemeClr val="tx1">
                    <a:lumMod val="75000"/>
                    <a:lumOff val="25000"/>
                  </a:schemeClr>
                </a:solidFill>
              </a:rPr>
              <a:t>5.Terms………………………………………………6</a:t>
            </a:r>
          </a:p>
        </p:txBody>
      </p:sp>
      <p:sp>
        <p:nvSpPr>
          <p:cNvPr id="25" name="Freeform: Shape 18">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A doctor talking to a patient&#10;&#10;Description automatically generated with medium confidence">
            <a:extLst>
              <a:ext uri="{FF2B5EF4-FFF2-40B4-BE49-F238E27FC236}">
                <a16:creationId xmlns:a16="http://schemas.microsoft.com/office/drawing/2014/main" id="{37A80A6E-5766-40AB-B215-E3B1C84FC41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4378" r="6879" b="1"/>
          <a:stretch/>
        </p:blipFill>
        <p:spPr>
          <a:xfrm>
            <a:off x="6877878" y="294199"/>
            <a:ext cx="5150794" cy="5001370"/>
          </a:xfrm>
          <a:custGeom>
            <a:avLst/>
            <a:gdLst/>
            <a:ahLst/>
            <a:cxnLst/>
            <a:rect l="l" t="t" r="r" b="b"/>
            <a:pathLst>
              <a:path w="5044104" h="4896924">
                <a:moveTo>
                  <a:pt x="2886613" y="0"/>
                </a:moveTo>
                <a:cubicBezTo>
                  <a:pt x="3218269" y="0"/>
                  <a:pt x="3523512" y="65865"/>
                  <a:pt x="3794011" y="195584"/>
                </a:cubicBezTo>
                <a:cubicBezTo>
                  <a:pt x="4047516" y="317247"/>
                  <a:pt x="4270172" y="494825"/>
                  <a:pt x="4455804" y="723284"/>
                </a:cubicBezTo>
                <a:cubicBezTo>
                  <a:pt x="4835198" y="1190375"/>
                  <a:pt x="5044104" y="1854168"/>
                  <a:pt x="5044104" y="2592438"/>
                </a:cubicBezTo>
                <a:cubicBezTo>
                  <a:pt x="5044104" y="2886985"/>
                  <a:pt x="4963247" y="3123382"/>
                  <a:pt x="4782050" y="3358996"/>
                </a:cubicBezTo>
                <a:cubicBezTo>
                  <a:pt x="4592516" y="3605460"/>
                  <a:pt x="4307730" y="3832465"/>
                  <a:pt x="4006167" y="4072775"/>
                </a:cubicBezTo>
                <a:cubicBezTo>
                  <a:pt x="3950530" y="4117058"/>
                  <a:pt x="3893052" y="4162907"/>
                  <a:pt x="3835576" y="4209314"/>
                </a:cubicBezTo>
                <a:cubicBezTo>
                  <a:pt x="3321099" y="4624632"/>
                  <a:pt x="2945605" y="4896924"/>
                  <a:pt x="2433835" y="4896924"/>
                </a:cubicBezTo>
                <a:cubicBezTo>
                  <a:pt x="1654054" y="4896924"/>
                  <a:pt x="1101803" y="4562680"/>
                  <a:pt x="587325" y="3779234"/>
                </a:cubicBezTo>
                <a:cubicBezTo>
                  <a:pt x="519999" y="3676690"/>
                  <a:pt x="454187" y="3583430"/>
                  <a:pt x="390540" y="3493298"/>
                </a:cubicBezTo>
                <a:cubicBezTo>
                  <a:pt x="126752" y="3119579"/>
                  <a:pt x="0" y="2925228"/>
                  <a:pt x="0" y="2592438"/>
                </a:cubicBezTo>
                <a:cubicBezTo>
                  <a:pt x="0" y="2261996"/>
                  <a:pt x="79450" y="1935577"/>
                  <a:pt x="235969" y="1622244"/>
                </a:cubicBezTo>
                <a:cubicBezTo>
                  <a:pt x="389133" y="1315731"/>
                  <a:pt x="608107" y="1035165"/>
                  <a:pt x="886724" y="788590"/>
                </a:cubicBezTo>
                <a:cubicBezTo>
                  <a:pt x="1160578" y="546153"/>
                  <a:pt x="1485846" y="346211"/>
                  <a:pt x="1827568" y="210454"/>
                </a:cubicBezTo>
                <a:cubicBezTo>
                  <a:pt x="2178491" y="70787"/>
                  <a:pt x="2534934" y="0"/>
                  <a:pt x="2886613" y="0"/>
                </a:cubicBezTo>
                <a:close/>
              </a:path>
            </a:pathLst>
          </a:custGeom>
        </p:spPr>
      </p:pic>
      <p:sp>
        <p:nvSpPr>
          <p:cNvPr id="6" name="TextBox 5">
            <a:extLst>
              <a:ext uri="{FF2B5EF4-FFF2-40B4-BE49-F238E27FC236}">
                <a16:creationId xmlns:a16="http://schemas.microsoft.com/office/drawing/2014/main" id="{19DBF018-8958-4EC2-8680-F75F9A731175}"/>
              </a:ext>
            </a:extLst>
          </p:cNvPr>
          <p:cNvSpPr txBox="1"/>
          <p:nvPr/>
        </p:nvSpPr>
        <p:spPr>
          <a:xfrm>
            <a:off x="9253375" y="6657945"/>
            <a:ext cx="2938625"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pediatricethicscope.org/article/cultural-sensitivity-and-positive-thinking/">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CA" sz="700">
              <a:solidFill>
                <a:srgbClr val="FFFFFF"/>
              </a:solidFill>
            </a:endParaRPr>
          </a:p>
        </p:txBody>
      </p:sp>
    </p:spTree>
    <p:extLst>
      <p:ext uri="{BB962C8B-B14F-4D97-AF65-F5344CB8AC3E}">
        <p14:creationId xmlns:p14="http://schemas.microsoft.com/office/powerpoint/2010/main" val="63881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1" name="Straight Connector 1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2">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A picture containing person, indoor, hospital room, preparing&#10;&#10;Description automatically generated">
            <a:extLst>
              <a:ext uri="{FF2B5EF4-FFF2-40B4-BE49-F238E27FC236}">
                <a16:creationId xmlns:a16="http://schemas.microsoft.com/office/drawing/2014/main" id="{D2113D29-CEEC-424B-91BF-89603CD0120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061" r="15847"/>
          <a:stretch/>
        </p:blipFill>
        <p:spPr>
          <a:xfrm>
            <a:off x="1524" y="10"/>
            <a:ext cx="12188952" cy="6857990"/>
          </a:xfrm>
          <a:prstGeom prst="rect">
            <a:avLst/>
          </a:prstGeom>
        </p:spPr>
      </p:pic>
      <p:sp>
        <p:nvSpPr>
          <p:cNvPr id="23" name="Freeform: Shape 14">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6">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18">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extBox 2">
            <a:extLst>
              <a:ext uri="{FF2B5EF4-FFF2-40B4-BE49-F238E27FC236}">
                <a16:creationId xmlns:a16="http://schemas.microsoft.com/office/drawing/2014/main" id="{627E1277-2A5E-4EBD-99B1-C6239BEA12C9}"/>
              </a:ext>
            </a:extLst>
          </p:cNvPr>
          <p:cNvSpPr txBox="1"/>
          <p:nvPr/>
        </p:nvSpPr>
        <p:spPr>
          <a:xfrm>
            <a:off x="1920875" y="2107096"/>
            <a:ext cx="8391967" cy="2846567"/>
          </a:xfrm>
          <a:prstGeom prst="rect">
            <a:avLst/>
          </a:prstGeom>
        </p:spPr>
        <p:txBody>
          <a:bodyPr vert="horz" lIns="109728" tIns="109728" rIns="109728" bIns="91440" rtlCol="0">
            <a:normAutofit/>
          </a:bodyPr>
          <a:lstStyle/>
          <a:p>
            <a:pPr>
              <a:lnSpc>
                <a:spcPct val="130000"/>
              </a:lnSpc>
              <a:spcBef>
                <a:spcPts val="930"/>
              </a:spcBef>
              <a:buFont typeface="Corbel" panose="020B0503020204020204" pitchFamily="34" charset="0"/>
            </a:pPr>
            <a:r>
              <a:rPr lang="en-US" sz="900" spc="150">
                <a:solidFill>
                  <a:schemeClr val="tx1">
                    <a:lumMod val="75000"/>
                    <a:lumOff val="25000"/>
                  </a:schemeClr>
                </a:solidFill>
              </a:rPr>
              <a:t>                           1.Introduction</a:t>
            </a:r>
          </a:p>
          <a:p>
            <a:pPr>
              <a:lnSpc>
                <a:spcPct val="130000"/>
              </a:lnSpc>
              <a:spcBef>
                <a:spcPts val="930"/>
              </a:spcBef>
              <a:buFont typeface="Corbel" panose="020B0503020204020204" pitchFamily="34" charset="0"/>
            </a:pPr>
            <a:endParaRPr lang="en-US" sz="900" spc="150">
              <a:solidFill>
                <a:schemeClr val="tx1">
                  <a:lumMod val="75000"/>
                  <a:lumOff val="25000"/>
                </a:schemeClr>
              </a:solidFill>
            </a:endParaRPr>
          </a:p>
          <a:p>
            <a:pPr>
              <a:lnSpc>
                <a:spcPct val="130000"/>
              </a:lnSpc>
              <a:spcBef>
                <a:spcPts val="930"/>
              </a:spcBef>
              <a:buFont typeface="Corbel" panose="020B0503020204020204" pitchFamily="34" charset="0"/>
            </a:pPr>
            <a:r>
              <a:rPr lang="en-US" sz="900" spc="150">
                <a:solidFill>
                  <a:schemeClr val="tx1">
                    <a:lumMod val="75000"/>
                    <a:lumOff val="25000"/>
                  </a:schemeClr>
                </a:solidFill>
              </a:rPr>
              <a:t> This test document includes test methodology, test deliverable, resource and environment and Terms for testing task. In this system testing we will be going to test the admin system of the Firstaid.</a:t>
            </a:r>
          </a:p>
          <a:p>
            <a:pPr>
              <a:lnSpc>
                <a:spcPct val="130000"/>
              </a:lnSpc>
              <a:spcBef>
                <a:spcPts val="930"/>
              </a:spcBef>
              <a:buFont typeface="Corbel" panose="020B0503020204020204" pitchFamily="34" charset="0"/>
            </a:pPr>
            <a:r>
              <a:rPr lang="en-US" sz="900" spc="150">
                <a:solidFill>
                  <a:schemeClr val="tx1">
                    <a:lumMod val="75000"/>
                    <a:lumOff val="25000"/>
                  </a:schemeClr>
                </a:solidFill>
              </a:rPr>
              <a:t>Scope - In Scope In this testing we are going to test functionally of SUT. • New salary calculator • Function for updating salary record. • Employee record tracking system • Function for updating employees’ record. • Allocation of paid and volunteering work – </a:t>
            </a:r>
          </a:p>
          <a:p>
            <a:pPr>
              <a:lnSpc>
                <a:spcPct val="130000"/>
              </a:lnSpc>
              <a:spcBef>
                <a:spcPts val="930"/>
              </a:spcBef>
              <a:buFont typeface="Corbel" panose="020B0503020204020204" pitchFamily="34" charset="0"/>
            </a:pPr>
            <a:r>
              <a:rPr lang="en-US" sz="900" spc="150">
                <a:solidFill>
                  <a:schemeClr val="tx1">
                    <a:lumMod val="75000"/>
                    <a:lumOff val="25000"/>
                  </a:schemeClr>
                </a:solidFill>
              </a:rPr>
              <a:t>Out Scope Following aspect are out of scope for this testing. • Load Capacity • Security • Scalability </a:t>
            </a:r>
          </a:p>
          <a:p>
            <a:pPr>
              <a:lnSpc>
                <a:spcPct val="130000"/>
              </a:lnSpc>
              <a:spcBef>
                <a:spcPts val="930"/>
              </a:spcBef>
              <a:buFont typeface="Corbel" panose="020B0503020204020204" pitchFamily="34" charset="0"/>
            </a:pPr>
            <a:r>
              <a:rPr lang="en-US" sz="900" spc="150">
                <a:solidFill>
                  <a:schemeClr val="tx1">
                    <a:lumMod val="75000"/>
                    <a:lumOff val="25000"/>
                  </a:schemeClr>
                </a:solidFill>
              </a:rPr>
              <a:t>2. Quality Objective Our main objective of this testing is to make sure admin can track the records of employees and they do not have to calculate the salaries manually. New system should be able to do the both the activities automatically.</a:t>
            </a:r>
          </a:p>
        </p:txBody>
      </p:sp>
      <p:sp>
        <p:nvSpPr>
          <p:cNvPr id="6" name="TextBox 5">
            <a:extLst>
              <a:ext uri="{FF2B5EF4-FFF2-40B4-BE49-F238E27FC236}">
                <a16:creationId xmlns:a16="http://schemas.microsoft.com/office/drawing/2014/main" id="{C5E6DFF5-B6A5-4051-9DCD-7702BCE4CCFF}"/>
              </a:ext>
            </a:extLst>
          </p:cNvPr>
          <p:cNvSpPr txBox="1"/>
          <p:nvPr/>
        </p:nvSpPr>
        <p:spPr>
          <a:xfrm>
            <a:off x="9578864" y="6657945"/>
            <a:ext cx="2611612"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ijrimcr.com/aim-and-scope/">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CA" sz="700">
              <a:solidFill>
                <a:srgbClr val="FFFFFF"/>
              </a:solidFill>
            </a:endParaRPr>
          </a:p>
        </p:txBody>
      </p:sp>
    </p:spTree>
    <p:extLst>
      <p:ext uri="{BB962C8B-B14F-4D97-AF65-F5344CB8AC3E}">
        <p14:creationId xmlns:p14="http://schemas.microsoft.com/office/powerpoint/2010/main" val="299882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extBox 2">
            <a:extLst>
              <a:ext uri="{FF2B5EF4-FFF2-40B4-BE49-F238E27FC236}">
                <a16:creationId xmlns:a16="http://schemas.microsoft.com/office/drawing/2014/main" id="{22DFB8C5-E408-4EC3-9B8F-ECF95EBEFE52}"/>
              </a:ext>
            </a:extLst>
          </p:cNvPr>
          <p:cNvSpPr txBox="1"/>
          <p:nvPr/>
        </p:nvSpPr>
        <p:spPr>
          <a:xfrm>
            <a:off x="992518" y="2312988"/>
            <a:ext cx="5368525" cy="3651250"/>
          </a:xfrm>
          <a:prstGeom prst="rect">
            <a:avLst/>
          </a:prstGeom>
        </p:spPr>
        <p:txBody>
          <a:bodyPr vert="horz" lIns="109728" tIns="109728" rIns="109728" bIns="91440" rtlCol="0">
            <a:normAutofit/>
          </a:bodyPr>
          <a:lstStyle/>
          <a:p>
            <a:pPr>
              <a:lnSpc>
                <a:spcPct val="130000"/>
              </a:lnSpc>
              <a:spcBef>
                <a:spcPts val="930"/>
              </a:spcBef>
              <a:buFont typeface="Corbel" panose="020B0503020204020204" pitchFamily="34" charset="0"/>
            </a:pPr>
            <a:r>
              <a:rPr lang="en-US" sz="700" spc="150">
                <a:solidFill>
                  <a:schemeClr val="tx1">
                    <a:lumMod val="75000"/>
                    <a:lumOff val="25000"/>
                  </a:schemeClr>
                </a:solidFill>
              </a:rPr>
              <a:t>               3. Role and Responsibility Sr No. Name Responsibility </a:t>
            </a:r>
          </a:p>
          <a:p>
            <a:pPr>
              <a:lnSpc>
                <a:spcPct val="130000"/>
              </a:lnSpc>
              <a:spcBef>
                <a:spcPts val="930"/>
              </a:spcBef>
              <a:buFont typeface="Corbel" panose="020B0503020204020204" pitchFamily="34" charset="0"/>
            </a:pPr>
            <a:r>
              <a:rPr lang="en-US" sz="700" spc="150">
                <a:solidFill>
                  <a:schemeClr val="tx1">
                    <a:lumMod val="75000"/>
                    <a:lumOff val="25000"/>
                  </a:schemeClr>
                </a:solidFill>
              </a:rPr>
              <a:t>1 Dhwani Review test case and review and approve issues </a:t>
            </a:r>
          </a:p>
          <a:p>
            <a:pPr>
              <a:lnSpc>
                <a:spcPct val="130000"/>
              </a:lnSpc>
              <a:spcBef>
                <a:spcPts val="930"/>
              </a:spcBef>
              <a:buFont typeface="Corbel" panose="020B0503020204020204" pitchFamily="34" charset="0"/>
            </a:pPr>
            <a:r>
              <a:rPr lang="en-US" sz="700" spc="150">
                <a:solidFill>
                  <a:schemeClr val="tx1">
                    <a:lumMod val="75000"/>
                    <a:lumOff val="25000"/>
                  </a:schemeClr>
                </a:solidFill>
              </a:rPr>
              <a:t>2 Chinab Prepare test scenarios </a:t>
            </a:r>
          </a:p>
          <a:p>
            <a:pPr>
              <a:lnSpc>
                <a:spcPct val="130000"/>
              </a:lnSpc>
              <a:spcBef>
                <a:spcPts val="930"/>
              </a:spcBef>
              <a:buFont typeface="Corbel" panose="020B0503020204020204" pitchFamily="34" charset="0"/>
            </a:pPr>
            <a:r>
              <a:rPr lang="en-US" sz="700" spc="150">
                <a:solidFill>
                  <a:schemeClr val="tx1">
                    <a:lumMod val="75000"/>
                    <a:lumOff val="25000"/>
                  </a:schemeClr>
                </a:solidFill>
              </a:rPr>
              <a:t>3 Dheeraj Prepare test cases and environment </a:t>
            </a:r>
          </a:p>
          <a:p>
            <a:pPr>
              <a:lnSpc>
                <a:spcPct val="130000"/>
              </a:lnSpc>
              <a:spcBef>
                <a:spcPts val="930"/>
              </a:spcBef>
              <a:buFont typeface="Corbel" panose="020B0503020204020204" pitchFamily="34" charset="0"/>
            </a:pPr>
            <a:r>
              <a:rPr lang="en-US" sz="700" spc="150">
                <a:solidFill>
                  <a:schemeClr val="tx1">
                    <a:lumMod val="75000"/>
                    <a:lumOff val="25000"/>
                  </a:schemeClr>
                </a:solidFill>
              </a:rPr>
              <a:t>4 Sagar Execute test case and report the issues</a:t>
            </a:r>
          </a:p>
          <a:p>
            <a:pPr>
              <a:lnSpc>
                <a:spcPct val="130000"/>
              </a:lnSpc>
              <a:spcBef>
                <a:spcPts val="930"/>
              </a:spcBef>
              <a:buFont typeface="Corbel" panose="020B0503020204020204" pitchFamily="34" charset="0"/>
            </a:pPr>
            <a:endParaRPr lang="en-US" sz="700" spc="150">
              <a:solidFill>
                <a:schemeClr val="tx1">
                  <a:lumMod val="75000"/>
                  <a:lumOff val="25000"/>
                </a:schemeClr>
              </a:solidFill>
            </a:endParaRPr>
          </a:p>
          <a:p>
            <a:pPr>
              <a:lnSpc>
                <a:spcPct val="130000"/>
              </a:lnSpc>
              <a:spcBef>
                <a:spcPts val="930"/>
              </a:spcBef>
              <a:buFont typeface="Corbel" panose="020B0503020204020204" pitchFamily="34" charset="0"/>
            </a:pPr>
            <a:r>
              <a:rPr lang="en-US" sz="700" spc="150">
                <a:solidFill>
                  <a:schemeClr val="tx1">
                    <a:lumMod val="75000"/>
                    <a:lumOff val="25000"/>
                  </a:schemeClr>
                </a:solidFill>
              </a:rPr>
              <a:t>2.Test Methodology </a:t>
            </a:r>
          </a:p>
          <a:p>
            <a:pPr>
              <a:lnSpc>
                <a:spcPct val="130000"/>
              </a:lnSpc>
              <a:spcBef>
                <a:spcPts val="930"/>
              </a:spcBef>
              <a:buFont typeface="Corbel" panose="020B0503020204020204" pitchFamily="34" charset="0"/>
            </a:pPr>
            <a:endParaRPr lang="en-US" sz="700" spc="150">
              <a:solidFill>
                <a:schemeClr val="tx1">
                  <a:lumMod val="75000"/>
                  <a:lumOff val="25000"/>
                </a:schemeClr>
              </a:solidFill>
            </a:endParaRPr>
          </a:p>
          <a:p>
            <a:pPr>
              <a:lnSpc>
                <a:spcPct val="130000"/>
              </a:lnSpc>
              <a:spcBef>
                <a:spcPts val="930"/>
              </a:spcBef>
              <a:buFont typeface="Corbel" panose="020B0503020204020204" pitchFamily="34" charset="0"/>
            </a:pPr>
            <a:r>
              <a:rPr lang="en-US" sz="700" spc="150">
                <a:solidFill>
                  <a:schemeClr val="tx1">
                    <a:lumMod val="75000"/>
                    <a:lumOff val="25000"/>
                  </a:schemeClr>
                </a:solidFill>
              </a:rPr>
              <a:t>1.Test Level Functional Testing Unit Integration System Acceptance Testing Non-Functional Testing Performance Usability Testing Testing In Functional testing we are going to test all the functions the systems. After that in integration testing and system testing. After completing all testing, we will going to do the Acceptance Testing. In non-functional testing we will going to test the performance of the system in certain conditions and we will also going to test the usability if the system. We will be using selenium with chrome web drivers to perform test cases for testing</a:t>
            </a:r>
          </a:p>
        </p:txBody>
      </p:sp>
      <p:pic>
        <p:nvPicPr>
          <p:cNvPr id="5" name="Picture 4" descr="Text&#10;&#10;Description automatically generated">
            <a:extLst>
              <a:ext uri="{FF2B5EF4-FFF2-40B4-BE49-F238E27FC236}">
                <a16:creationId xmlns:a16="http://schemas.microsoft.com/office/drawing/2014/main" id="{24BB180C-7A52-4A4E-8897-6382576FB52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02212" y="964568"/>
            <a:ext cx="2860188" cy="2303565"/>
          </a:xfrm>
          <a:prstGeom prst="rect">
            <a:avLst/>
          </a:prstGeom>
        </p:spPr>
      </p:pic>
      <p:pic>
        <p:nvPicPr>
          <p:cNvPr id="8" name="Picture 7" descr="Diagram&#10;&#10;Description automatically generated">
            <a:extLst>
              <a:ext uri="{FF2B5EF4-FFF2-40B4-BE49-F238E27FC236}">
                <a16:creationId xmlns:a16="http://schemas.microsoft.com/office/drawing/2014/main" id="{DFA642B3-F1DB-47EE-8886-65604EDF0BE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37967" y="3744177"/>
            <a:ext cx="2988679" cy="1994943"/>
          </a:xfrm>
          <a:prstGeom prst="rect">
            <a:avLst/>
          </a:prstGeom>
        </p:spPr>
      </p:pic>
      <p:sp>
        <p:nvSpPr>
          <p:cNvPr id="6" name="TextBox 5">
            <a:extLst>
              <a:ext uri="{FF2B5EF4-FFF2-40B4-BE49-F238E27FC236}">
                <a16:creationId xmlns:a16="http://schemas.microsoft.com/office/drawing/2014/main" id="{67B28F61-4437-4925-B1B4-53A3C3055C89}"/>
              </a:ext>
            </a:extLst>
          </p:cNvPr>
          <p:cNvSpPr txBox="1"/>
          <p:nvPr/>
        </p:nvSpPr>
        <p:spPr>
          <a:xfrm>
            <a:off x="9253375" y="6657945"/>
            <a:ext cx="2938625"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www.ag.ndsu.edu/gearupkindergarten/gearing-up-blog/your-childs-school-responsibilities">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6" tooltip="https://creativecommons.org/licenses/by-nc-sa/3.0/">
                  <a:extLst>
                    <a:ext uri="{A12FA001-AC4F-418D-AE19-62706E023703}">
                      <ahyp:hlinkClr xmlns:ahyp="http://schemas.microsoft.com/office/drawing/2018/hyperlinkcolor" val="tx"/>
                    </a:ext>
                  </a:extLst>
                </a:hlinkClick>
              </a:rPr>
              <a:t>CC BY-SA-NC</a:t>
            </a:r>
            <a:endParaRPr lang="en-CA" sz="700">
              <a:solidFill>
                <a:srgbClr val="FFFFFF"/>
              </a:solidFill>
            </a:endParaRPr>
          </a:p>
        </p:txBody>
      </p:sp>
      <p:sp>
        <p:nvSpPr>
          <p:cNvPr id="9" name="TextBox 8">
            <a:extLst>
              <a:ext uri="{FF2B5EF4-FFF2-40B4-BE49-F238E27FC236}">
                <a16:creationId xmlns:a16="http://schemas.microsoft.com/office/drawing/2014/main" id="{44DB7DD5-33E8-4EDF-825A-B220E9C1A59B}"/>
              </a:ext>
            </a:extLst>
          </p:cNvPr>
          <p:cNvSpPr txBox="1"/>
          <p:nvPr/>
        </p:nvSpPr>
        <p:spPr>
          <a:xfrm>
            <a:off x="8456337" y="5539065"/>
            <a:ext cx="2770309"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5" tooltip="http://ux.stackexchange.com/questions/55351/can-you-be-a-web-and-ux-designer-or-a-web-designer-with-ux-skills">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7"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262701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TextBox 4">
            <a:extLst>
              <a:ext uri="{FF2B5EF4-FFF2-40B4-BE49-F238E27FC236}">
                <a16:creationId xmlns:a16="http://schemas.microsoft.com/office/drawing/2014/main" id="{9C120F72-8DAF-4B18-87C2-B97379D0C4EA}"/>
              </a:ext>
            </a:extLst>
          </p:cNvPr>
          <p:cNvSpPr txBox="1"/>
          <p:nvPr/>
        </p:nvSpPr>
        <p:spPr>
          <a:xfrm>
            <a:off x="992519" y="2312988"/>
            <a:ext cx="5296964" cy="3651250"/>
          </a:xfrm>
          <a:prstGeom prst="rect">
            <a:avLst/>
          </a:prstGeom>
        </p:spPr>
        <p:txBody>
          <a:bodyPr vert="horz" lIns="109728" tIns="109728" rIns="109728" bIns="91440" rtlCol="0">
            <a:normAutofit/>
          </a:bodyPr>
          <a:lstStyle/>
          <a:p>
            <a:pPr>
              <a:lnSpc>
                <a:spcPct val="130000"/>
              </a:lnSpc>
              <a:spcBef>
                <a:spcPts val="930"/>
              </a:spcBef>
              <a:buFont typeface="Corbel" panose="020B0503020204020204" pitchFamily="34" charset="0"/>
            </a:pPr>
            <a:r>
              <a:rPr lang="en-US" sz="1100" spc="150">
                <a:solidFill>
                  <a:schemeClr val="tx1">
                    <a:lumMod val="75000"/>
                    <a:lumOff val="25000"/>
                  </a:schemeClr>
                </a:solidFill>
              </a:rPr>
              <a:t>2. Suspension Criteria and Resumption Requirements – </a:t>
            </a:r>
          </a:p>
          <a:p>
            <a:pPr>
              <a:lnSpc>
                <a:spcPct val="130000"/>
              </a:lnSpc>
              <a:spcBef>
                <a:spcPts val="930"/>
              </a:spcBef>
              <a:buFont typeface="Corbel" panose="020B0503020204020204" pitchFamily="34" charset="0"/>
            </a:pPr>
            <a:r>
              <a:rPr lang="en-US" sz="1100" spc="150">
                <a:solidFill>
                  <a:schemeClr val="tx1">
                    <a:lumMod val="75000"/>
                    <a:lumOff val="25000"/>
                  </a:schemeClr>
                </a:solidFill>
              </a:rPr>
              <a:t>Suspension Criteria: Test will be suspend ended if the we are not getting the required output for the unit tests. Other scenario is if the system is giving constant error while doing integration testing. - Resumption Criteria: Testing will be resumed after fixing the problems with unit testing and integration testing </a:t>
            </a:r>
          </a:p>
          <a:p>
            <a:pPr>
              <a:lnSpc>
                <a:spcPct val="130000"/>
              </a:lnSpc>
              <a:spcBef>
                <a:spcPts val="930"/>
              </a:spcBef>
              <a:buFont typeface="Corbel" panose="020B0503020204020204" pitchFamily="34" charset="0"/>
            </a:pPr>
            <a:r>
              <a:rPr lang="en-US" sz="1100" spc="150">
                <a:solidFill>
                  <a:schemeClr val="tx1">
                    <a:lumMod val="75000"/>
                    <a:lumOff val="25000"/>
                  </a:schemeClr>
                </a:solidFill>
              </a:rPr>
              <a:t>3. Test completeness Criteria for test completeness: • 100% defined test coverage • All test case execution • All bugs are fixed </a:t>
            </a:r>
          </a:p>
          <a:p>
            <a:pPr>
              <a:lnSpc>
                <a:spcPct val="130000"/>
              </a:lnSpc>
              <a:spcBef>
                <a:spcPts val="930"/>
              </a:spcBef>
              <a:buFont typeface="Corbel" panose="020B0503020204020204" pitchFamily="34" charset="0"/>
            </a:pPr>
            <a:r>
              <a:rPr lang="en-US" sz="1100" spc="150">
                <a:solidFill>
                  <a:schemeClr val="tx1">
                    <a:lumMod val="75000"/>
                    <a:lumOff val="25000"/>
                  </a:schemeClr>
                </a:solidFill>
              </a:rPr>
              <a:t>4. Project task and estimation and schedule TASK Estimated effort (a) Create the test specification 100 mh (b) Perform test execution 50 mh (c) Test report 10 mh (d) Test delivery 10 mh TOTAL 170 mh</a:t>
            </a:r>
          </a:p>
        </p:txBody>
      </p:sp>
      <p:pic>
        <p:nvPicPr>
          <p:cNvPr id="13" name="Picture 12" descr="Diagram&#10;&#10;Description automatically generated">
            <a:extLst>
              <a:ext uri="{FF2B5EF4-FFF2-40B4-BE49-F238E27FC236}">
                <a16:creationId xmlns:a16="http://schemas.microsoft.com/office/drawing/2014/main" id="{277A02D1-7A50-4378-8A3C-6F34402AEE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37967" y="1693333"/>
            <a:ext cx="3953880" cy="3386664"/>
          </a:xfrm>
          <a:prstGeom prst="rect">
            <a:avLst/>
          </a:prstGeom>
        </p:spPr>
      </p:pic>
      <p:sp>
        <p:nvSpPr>
          <p:cNvPr id="14" name="TextBox 13">
            <a:extLst>
              <a:ext uri="{FF2B5EF4-FFF2-40B4-BE49-F238E27FC236}">
                <a16:creationId xmlns:a16="http://schemas.microsoft.com/office/drawing/2014/main" id="{6A4B9877-5B0E-4E91-B0CF-AFB979C57250}"/>
              </a:ext>
            </a:extLst>
          </p:cNvPr>
          <p:cNvSpPr txBox="1"/>
          <p:nvPr/>
        </p:nvSpPr>
        <p:spPr>
          <a:xfrm>
            <a:off x="8456337" y="3856567"/>
            <a:ext cx="2770309"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kenscourses.com/tc1019fall2016/syndicated/software-testing-11/">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383499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3" name="Group 12">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4" name="Freeform: Shape 13">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aphicFrame>
        <p:nvGraphicFramePr>
          <p:cNvPr id="5" name="TextBox 2">
            <a:extLst>
              <a:ext uri="{FF2B5EF4-FFF2-40B4-BE49-F238E27FC236}">
                <a16:creationId xmlns:a16="http://schemas.microsoft.com/office/drawing/2014/main" id="{778CB751-8507-4F12-94E4-D9AECC61BF78}"/>
              </a:ext>
            </a:extLst>
          </p:cNvPr>
          <p:cNvGraphicFramePr/>
          <p:nvPr>
            <p:extLst>
              <p:ext uri="{D42A27DB-BD31-4B8C-83A1-F6EECF244321}">
                <p14:modId xmlns:p14="http://schemas.microsoft.com/office/powerpoint/2010/main" val="1578680125"/>
              </p:ext>
            </p:extLst>
          </p:nvPr>
        </p:nvGraphicFramePr>
        <p:xfrm>
          <a:off x="5972174" y="819150"/>
          <a:ext cx="5031485" cy="5145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2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2" name="Group 11">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3" name="Freeform: Shape 12">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TextBox 2">
            <a:extLst>
              <a:ext uri="{FF2B5EF4-FFF2-40B4-BE49-F238E27FC236}">
                <a16:creationId xmlns:a16="http://schemas.microsoft.com/office/drawing/2014/main" id="{25BBD6D2-D735-4657-854C-19766F249E9B}"/>
              </a:ext>
            </a:extLst>
          </p:cNvPr>
          <p:cNvSpPr txBox="1"/>
          <p:nvPr/>
        </p:nvSpPr>
        <p:spPr>
          <a:xfrm>
            <a:off x="1920875" y="2312988"/>
            <a:ext cx="6857365" cy="3651250"/>
          </a:xfrm>
          <a:prstGeom prst="rect">
            <a:avLst/>
          </a:prstGeom>
        </p:spPr>
        <p:txBody>
          <a:bodyPr vert="horz" lIns="109728" tIns="109728" rIns="109728" bIns="91440" rtlCol="0">
            <a:normAutofit/>
          </a:bodyPr>
          <a:lstStyle/>
          <a:p>
            <a:pPr>
              <a:lnSpc>
                <a:spcPct val="130000"/>
              </a:lnSpc>
              <a:spcBef>
                <a:spcPts val="930"/>
              </a:spcBef>
              <a:buFont typeface="Corbel" panose="020B0503020204020204" pitchFamily="34" charset="0"/>
            </a:pPr>
            <a:r>
              <a:rPr lang="en-US" sz="1500" spc="150">
                <a:solidFill>
                  <a:schemeClr val="tx1">
                    <a:lumMod val="75000"/>
                    <a:lumOff val="25000"/>
                  </a:schemeClr>
                </a:solidFill>
              </a:rPr>
              <a:t>4.Resource and environment Needs Testing Tools No Tool Description 1 Computer 3 computer with Windows 10, RAM 4 GB </a:t>
            </a:r>
          </a:p>
          <a:p>
            <a:pPr>
              <a:lnSpc>
                <a:spcPct val="130000"/>
              </a:lnSpc>
              <a:spcBef>
                <a:spcPts val="930"/>
              </a:spcBef>
              <a:buFont typeface="Corbel" panose="020B0503020204020204" pitchFamily="34" charset="0"/>
            </a:pPr>
            <a:r>
              <a:rPr lang="en-US" sz="1500" spc="150">
                <a:solidFill>
                  <a:schemeClr val="tx1">
                    <a:lumMod val="75000"/>
                    <a:lumOff val="25000"/>
                  </a:schemeClr>
                </a:solidFill>
              </a:rPr>
              <a:t>Test Environment Test Computer Setup: • Installation of visual studio • Installation of selenium • Installation of chrome drivers for selenium • Internet Connection Bug report setup: • Microsoft excel and word</a:t>
            </a:r>
          </a:p>
          <a:p>
            <a:pPr>
              <a:lnSpc>
                <a:spcPct val="130000"/>
              </a:lnSpc>
              <a:spcBef>
                <a:spcPts val="930"/>
              </a:spcBef>
              <a:buFont typeface="Corbel" panose="020B0503020204020204" pitchFamily="34" charset="0"/>
            </a:pPr>
            <a:r>
              <a:rPr lang="en-US" sz="1500" spc="150">
                <a:solidFill>
                  <a:schemeClr val="tx1">
                    <a:lumMod val="75000"/>
                    <a:lumOff val="25000"/>
                  </a:schemeClr>
                </a:solidFill>
              </a:rPr>
              <a:t>5.Terms/Acronyms No Term Description</a:t>
            </a:r>
          </a:p>
          <a:p>
            <a:pPr>
              <a:lnSpc>
                <a:spcPct val="130000"/>
              </a:lnSpc>
              <a:spcBef>
                <a:spcPts val="930"/>
              </a:spcBef>
              <a:buFont typeface="Corbel" panose="020B0503020204020204" pitchFamily="34" charset="0"/>
            </a:pPr>
            <a:r>
              <a:rPr lang="en-US" sz="1500" spc="150">
                <a:solidFill>
                  <a:schemeClr val="tx1">
                    <a:lumMod val="75000"/>
                    <a:lumOff val="25000"/>
                  </a:schemeClr>
                </a:solidFill>
              </a:rPr>
              <a:t> SRS Software requirment Specification 2 SUT Software under test</a:t>
            </a:r>
          </a:p>
        </p:txBody>
      </p:sp>
    </p:spTree>
    <p:extLst>
      <p:ext uri="{BB962C8B-B14F-4D97-AF65-F5344CB8AC3E}">
        <p14:creationId xmlns:p14="http://schemas.microsoft.com/office/powerpoint/2010/main" val="3109034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4" name="Straight Connector 53">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6" name="Rectangle 55">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8" name="Freeform: Shape 57">
            <a:extLst>
              <a:ext uri="{FF2B5EF4-FFF2-40B4-BE49-F238E27FC236}">
                <a16:creationId xmlns:a16="http://schemas.microsoft.com/office/drawing/2014/main" id="{9F87E4D0-D347-4DA8-81D7-104733308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59">
            <a:extLst>
              <a:ext uri="{FF2B5EF4-FFF2-40B4-BE49-F238E27FC236}">
                <a16:creationId xmlns:a16="http://schemas.microsoft.com/office/drawing/2014/main" id="{9DC9CEF6-58E1-4D78-BBBE-76F779AD9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Shape 61">
            <a:extLst>
              <a:ext uri="{FF2B5EF4-FFF2-40B4-BE49-F238E27FC236}">
                <a16:creationId xmlns:a16="http://schemas.microsoft.com/office/drawing/2014/main" id="{47AF1248-67F7-4FEF-8D1D-FE33661A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7" name="Picture 36" descr="Antique cash register keys">
            <a:extLst>
              <a:ext uri="{FF2B5EF4-FFF2-40B4-BE49-F238E27FC236}">
                <a16:creationId xmlns:a16="http://schemas.microsoft.com/office/drawing/2014/main" id="{301B7658-F747-4A2E-BCED-4A77DF372D4C}"/>
              </a:ext>
            </a:extLst>
          </p:cNvPr>
          <p:cNvPicPr>
            <a:picLocks noChangeAspect="1"/>
          </p:cNvPicPr>
          <p:nvPr/>
        </p:nvPicPr>
        <p:blipFill rotWithShape="1">
          <a:blip r:embed="rId2"/>
          <a:srcRect l="14061" r="17420" b="-3"/>
          <a:stretch/>
        </p:blipFill>
        <p:spPr>
          <a:xfrm>
            <a:off x="1033670" y="1288109"/>
            <a:ext cx="4349282" cy="4221274"/>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p:spPr>
      </p:pic>
      <p:sp>
        <p:nvSpPr>
          <p:cNvPr id="35" name="TextBox 4">
            <a:extLst>
              <a:ext uri="{FF2B5EF4-FFF2-40B4-BE49-F238E27FC236}">
                <a16:creationId xmlns:a16="http://schemas.microsoft.com/office/drawing/2014/main" id="{E9125797-BB29-4062-AEA9-97E040EFBB05}"/>
              </a:ext>
            </a:extLst>
          </p:cNvPr>
          <p:cNvSpPr txBox="1"/>
          <p:nvPr/>
        </p:nvSpPr>
        <p:spPr>
          <a:xfrm>
            <a:off x="6162260" y="2721030"/>
            <a:ext cx="4691478" cy="3243207"/>
          </a:xfrm>
          <a:prstGeom prst="rect">
            <a:avLst/>
          </a:prstGeom>
        </p:spPr>
        <p:txBody>
          <a:bodyPr vert="horz" lIns="109728" tIns="109728" rIns="109728" bIns="91440" rtlCol="0">
            <a:normAutofit/>
          </a:bodyPr>
          <a:lstStyle/>
          <a:p>
            <a:pPr>
              <a:lnSpc>
                <a:spcPct val="130000"/>
              </a:lnSpc>
              <a:spcBef>
                <a:spcPts val="930"/>
              </a:spcBef>
              <a:buFont typeface="Corbel" panose="020B0503020204020204" pitchFamily="34" charset="0"/>
            </a:pPr>
            <a:r>
              <a:rPr lang="en-US" sz="600" spc="150">
                <a:solidFill>
                  <a:schemeClr val="tx1">
                    <a:lumMod val="75000"/>
                    <a:lumOff val="25000"/>
                  </a:schemeClr>
                </a:solidFill>
              </a:rPr>
              <a:t>BUSINESS REQUIRMENTS </a:t>
            </a:r>
          </a:p>
          <a:p>
            <a:pPr>
              <a:lnSpc>
                <a:spcPct val="130000"/>
              </a:lnSpc>
              <a:spcBef>
                <a:spcPts val="930"/>
              </a:spcBef>
              <a:buFont typeface="Corbel" panose="020B0503020204020204" pitchFamily="34" charset="0"/>
            </a:pPr>
            <a:r>
              <a:rPr lang="en-US" sz="600" spc="150">
                <a:solidFill>
                  <a:schemeClr val="tx1">
                    <a:lumMod val="75000"/>
                    <a:lumOff val="25000"/>
                  </a:schemeClr>
                </a:solidFill>
              </a:rPr>
              <a:t>BR-1 Customer want to introduce new employee recode keeping </a:t>
            </a:r>
          </a:p>
          <a:p>
            <a:pPr>
              <a:lnSpc>
                <a:spcPct val="130000"/>
              </a:lnSpc>
              <a:spcBef>
                <a:spcPts val="930"/>
              </a:spcBef>
              <a:buFont typeface="Corbel" panose="020B0503020204020204" pitchFamily="34" charset="0"/>
            </a:pPr>
            <a:r>
              <a:rPr lang="en-US" sz="600" spc="150">
                <a:solidFill>
                  <a:schemeClr val="tx1">
                    <a:lumMod val="75000"/>
                    <a:lumOff val="25000"/>
                  </a:schemeClr>
                </a:solidFill>
              </a:rPr>
              <a:t>BR-2 They need payroll calculator </a:t>
            </a:r>
          </a:p>
          <a:p>
            <a:pPr>
              <a:lnSpc>
                <a:spcPct val="130000"/>
              </a:lnSpc>
              <a:spcBef>
                <a:spcPts val="930"/>
              </a:spcBef>
              <a:buFont typeface="Corbel" panose="020B0503020204020204" pitchFamily="34" charset="0"/>
            </a:pPr>
            <a:r>
              <a:rPr lang="en-US" sz="600" spc="150">
                <a:solidFill>
                  <a:schemeClr val="tx1">
                    <a:lumMod val="75000"/>
                    <a:lumOff val="25000"/>
                  </a:schemeClr>
                </a:solidFill>
              </a:rPr>
              <a:t>BR-3 They need function which can correct payroll errors rapidly </a:t>
            </a:r>
          </a:p>
          <a:p>
            <a:pPr>
              <a:lnSpc>
                <a:spcPct val="130000"/>
              </a:lnSpc>
              <a:spcBef>
                <a:spcPts val="930"/>
              </a:spcBef>
              <a:buFont typeface="Corbel" panose="020B0503020204020204" pitchFamily="34" charset="0"/>
            </a:pPr>
            <a:r>
              <a:rPr lang="en-US" sz="600" spc="150">
                <a:solidFill>
                  <a:schemeClr val="tx1">
                    <a:lumMod val="75000"/>
                    <a:lumOff val="25000"/>
                  </a:schemeClr>
                </a:solidFill>
              </a:rPr>
              <a:t>BR-4 They need to know employee’s time contribution with sister charity </a:t>
            </a:r>
          </a:p>
          <a:p>
            <a:pPr>
              <a:lnSpc>
                <a:spcPct val="130000"/>
              </a:lnSpc>
              <a:spcBef>
                <a:spcPts val="930"/>
              </a:spcBef>
              <a:buFont typeface="Corbel" panose="020B0503020204020204" pitchFamily="34" charset="0"/>
            </a:pPr>
            <a:endParaRPr lang="en-US" sz="600" spc="150">
              <a:solidFill>
                <a:schemeClr val="tx1">
                  <a:lumMod val="75000"/>
                  <a:lumOff val="25000"/>
                </a:schemeClr>
              </a:solidFill>
            </a:endParaRPr>
          </a:p>
          <a:p>
            <a:pPr>
              <a:lnSpc>
                <a:spcPct val="130000"/>
              </a:lnSpc>
              <a:spcBef>
                <a:spcPts val="930"/>
              </a:spcBef>
              <a:buFont typeface="Corbel" panose="020B0503020204020204" pitchFamily="34" charset="0"/>
            </a:pPr>
            <a:r>
              <a:rPr lang="en-US" sz="600" spc="150">
                <a:solidFill>
                  <a:schemeClr val="tx1">
                    <a:lumMod val="75000"/>
                    <a:lumOff val="25000"/>
                  </a:schemeClr>
                </a:solidFill>
              </a:rPr>
              <a:t>FUNCTIONAL REQUIRMENTS FR-1 Easy employee record keeping model like lotaCo’s Record keeping Model FR-2 Build Record modification Function FR-3 Build Payroll Calculator with employee ID, Hours , Hourly salary FR-4 Integrate Paid work and volunteering work option in payroll calculator FR-5 Build Payroll modification Function FR-5 Integrate report dashboard for employee’s contribution (paid and volunteer )</a:t>
            </a:r>
          </a:p>
          <a:p>
            <a:pPr>
              <a:lnSpc>
                <a:spcPct val="130000"/>
              </a:lnSpc>
              <a:spcBef>
                <a:spcPts val="930"/>
              </a:spcBef>
              <a:buFont typeface="Corbel" panose="020B0503020204020204" pitchFamily="34" charset="0"/>
            </a:pPr>
            <a:endParaRPr lang="en-US" sz="600" spc="150">
              <a:solidFill>
                <a:schemeClr val="tx1">
                  <a:lumMod val="75000"/>
                  <a:lumOff val="25000"/>
                </a:schemeClr>
              </a:solidFill>
            </a:endParaRPr>
          </a:p>
          <a:p>
            <a:pPr>
              <a:lnSpc>
                <a:spcPct val="130000"/>
              </a:lnSpc>
              <a:spcBef>
                <a:spcPts val="930"/>
              </a:spcBef>
              <a:buFont typeface="Corbel" panose="020B0503020204020204" pitchFamily="34" charset="0"/>
            </a:pPr>
            <a:r>
              <a:rPr lang="en-US" sz="600" spc="150">
                <a:solidFill>
                  <a:schemeClr val="tx1">
                    <a:lumMod val="75000"/>
                    <a:lumOff val="25000"/>
                  </a:schemeClr>
                </a:solidFill>
              </a:rPr>
              <a:t> NON-FUNCTIONAL REQUIRMENTS NFR-1 Payroll and record modification should apply the changes instantly</a:t>
            </a:r>
          </a:p>
        </p:txBody>
      </p:sp>
    </p:spTree>
    <p:extLst>
      <p:ext uri="{BB962C8B-B14F-4D97-AF65-F5344CB8AC3E}">
        <p14:creationId xmlns:p14="http://schemas.microsoft.com/office/powerpoint/2010/main" val="1459958999"/>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243141"/>
      </a:dk2>
      <a:lt2>
        <a:srgbClr val="E8E2E4"/>
      </a:lt2>
      <a:accent1>
        <a:srgbClr val="81AA9C"/>
      </a:accent1>
      <a:accent2>
        <a:srgbClr val="76A8AD"/>
      </a:accent2>
      <a:accent3>
        <a:srgbClr val="89A4BF"/>
      </a:accent3>
      <a:accent4>
        <a:srgbClr val="7F84BA"/>
      </a:accent4>
      <a:accent5>
        <a:srgbClr val="A696C6"/>
      </a:accent5>
      <a:accent6>
        <a:srgbClr val="AB7FBA"/>
      </a:accent6>
      <a:hlink>
        <a:srgbClr val="AE6980"/>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Override1.xml><?xml version="1.0" encoding="utf-8"?>
<a:themeOverride xmlns:a="http://schemas.openxmlformats.org/drawingml/2006/main">
  <a:clrScheme name="AnalogousFromLightSeedRightStep">
    <a:dk1>
      <a:srgbClr val="000000"/>
    </a:dk1>
    <a:lt1>
      <a:srgbClr val="FFFFFF"/>
    </a:lt1>
    <a:dk2>
      <a:srgbClr val="243141"/>
    </a:dk2>
    <a:lt2>
      <a:srgbClr val="E8E2E4"/>
    </a:lt2>
    <a:accent1>
      <a:srgbClr val="81AA9C"/>
    </a:accent1>
    <a:accent2>
      <a:srgbClr val="76A8AD"/>
    </a:accent2>
    <a:accent3>
      <a:srgbClr val="89A4BF"/>
    </a:accent3>
    <a:accent4>
      <a:srgbClr val="7F84BA"/>
    </a:accent4>
    <a:accent5>
      <a:srgbClr val="A696C6"/>
    </a:accent5>
    <a:accent6>
      <a:srgbClr val="AB7FBA"/>
    </a:accent6>
    <a:hlink>
      <a:srgbClr val="AE6980"/>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80</TotalTime>
  <Words>744</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Meiryo</vt:lpstr>
      <vt:lpstr>Corbel</vt:lpstr>
      <vt:lpstr>SketchLinesVTI</vt:lpstr>
      <vt:lpstr>FIRST AID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AID </dc:title>
  <dc:creator>Amarnath Reddy</dc:creator>
  <cp:lastModifiedBy>Amarnath Reddy</cp:lastModifiedBy>
  <cp:revision>9</cp:revision>
  <dcterms:created xsi:type="dcterms:W3CDTF">2021-03-27T15:25:46Z</dcterms:created>
  <dcterms:modified xsi:type="dcterms:W3CDTF">2021-03-27T16:46:12Z</dcterms:modified>
</cp:coreProperties>
</file>