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2"/>
  </p:notesMasterIdLst>
  <p:sldIdLst>
    <p:sldId id="263" r:id="rId2"/>
    <p:sldId id="266" r:id="rId3"/>
    <p:sldId id="306" r:id="rId4"/>
    <p:sldId id="268" r:id="rId5"/>
    <p:sldId id="307" r:id="rId6"/>
    <p:sldId id="276" r:id="rId7"/>
    <p:sldId id="308" r:id="rId8"/>
    <p:sldId id="310" r:id="rId9"/>
    <p:sldId id="376" r:id="rId10"/>
    <p:sldId id="375" r:id="rId11"/>
    <p:sldId id="316" r:id="rId12"/>
    <p:sldId id="267" r:id="rId13"/>
    <p:sldId id="311" r:id="rId14"/>
    <p:sldId id="312" r:id="rId15"/>
    <p:sldId id="380" r:id="rId16"/>
    <p:sldId id="381" r:id="rId17"/>
    <p:sldId id="378" r:id="rId18"/>
    <p:sldId id="382" r:id="rId19"/>
    <p:sldId id="383" r:id="rId20"/>
    <p:sldId id="379" r:id="rId21"/>
    <p:sldId id="385" r:id="rId22"/>
    <p:sldId id="386" r:id="rId23"/>
    <p:sldId id="387" r:id="rId24"/>
    <p:sldId id="389" r:id="rId25"/>
    <p:sldId id="390" r:id="rId26"/>
    <p:sldId id="315" r:id="rId27"/>
    <p:sldId id="391" r:id="rId28"/>
    <p:sldId id="392" r:id="rId29"/>
    <p:sldId id="314" r:id="rId30"/>
    <p:sldId id="305" r:id="rId31"/>
  </p:sldIdLst>
  <p:sldSz cx="9144000" cy="5143500" type="screen16x9"/>
  <p:notesSz cx="6858000" cy="9144000"/>
  <p:embeddedFontLst>
    <p:embeddedFont>
      <p:font typeface="Bitter" pitchFamily="2" charset="77"/>
      <p:regular r:id="rId33"/>
      <p:bold r:id="rId34"/>
      <p:italic r:id="rId35"/>
      <p:boldItalic r:id="rId36"/>
    </p:embeddedFont>
    <p:embeddedFont>
      <p:font typeface="Inter" panose="02000503000000020004" pitchFamily="2" charset="0"/>
      <p:regular r:id="rId37"/>
      <p:bold r:id="rId38"/>
      <p:italic r:id="rId39"/>
      <p:boldItalic r:id="rId40"/>
    </p:embeddedFont>
    <p:embeddedFont>
      <p:font typeface="Inter Light" panose="02000503000000020004" pitchFamily="2" charset="0"/>
      <p:regular r:id="rId41"/>
      <p:bold r:id="rId42"/>
    </p:embeddedFont>
    <p:embeddedFont>
      <p:font typeface="Inter SemiBold" panose="02000503000000020004"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E71EBC-A6F5-4E6E-804A-390D55CE29A4}">
  <a:tblStyle styleId="{C1E71EBC-A6F5-4E6E-804A-390D55CE29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E9932A-D7CC-43CC-8AB3-2393305471C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6"/>
    <p:restoredTop sz="70357"/>
  </p:normalViewPr>
  <p:slideViewPr>
    <p:cSldViewPr snapToGrid="0">
      <p:cViewPr>
        <p:scale>
          <a:sx n="132" d="100"/>
          <a:sy n="132" d="100"/>
        </p:scale>
        <p:origin x="220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Shamir%27s_Secret_Shar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onsul.io/"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3bb6c224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c3bb6c224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3"/>
        <p:cNvGrpSpPr/>
        <p:nvPr/>
      </p:nvGrpSpPr>
      <p:grpSpPr>
        <a:xfrm>
          <a:off x="0" y="0"/>
          <a:ext cx="0" cy="0"/>
          <a:chOff x="0" y="0"/>
          <a:chExt cx="0" cy="0"/>
        </a:xfrm>
      </p:grpSpPr>
      <p:sp>
        <p:nvSpPr>
          <p:cNvPr id="4384" name="Google Shape;4384;g22251f2e513cda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5" name="Google Shape;4385;g22251f2e513cda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Whenever vault is started it does know where the secrets are stored but cannot decrypt them.</a:t>
            </a:r>
          </a:p>
          <a:p>
            <a:pPr marL="171450" lvl="0" indent="-171450" algn="l" rtl="0">
              <a:spcBef>
                <a:spcPts val="0"/>
              </a:spcBef>
              <a:spcAft>
                <a:spcPts val="0"/>
              </a:spcAft>
            </a:pPr>
            <a:r>
              <a:rPr lang="en-IN" sz="1100" b="0" i="0" u="none" strike="noStrike" cap="none" dirty="0">
                <a:solidFill>
                  <a:srgbClr val="000000"/>
                </a:solidFill>
                <a:effectLst/>
                <a:latin typeface="Arial"/>
                <a:ea typeface="Arial"/>
                <a:cs typeface="Arial"/>
                <a:sym typeface="Arial"/>
              </a:rPr>
              <a:t>The data stored by Vault is encrypted. Vault needs the </a:t>
            </a:r>
            <a:r>
              <a:rPr lang="en-IN" sz="1100" b="0" i="1" u="none" strike="noStrike" cap="none" dirty="0">
                <a:solidFill>
                  <a:srgbClr val="000000"/>
                </a:solidFill>
                <a:effectLst/>
                <a:latin typeface="Arial"/>
                <a:ea typeface="Arial"/>
                <a:cs typeface="Arial"/>
                <a:sym typeface="Arial"/>
              </a:rPr>
              <a:t>encryption key</a:t>
            </a:r>
            <a:r>
              <a:rPr lang="en-IN" sz="1100" b="0" i="0" u="none" strike="noStrike" cap="none" dirty="0">
                <a:solidFill>
                  <a:srgbClr val="000000"/>
                </a:solidFill>
                <a:effectLst/>
                <a:latin typeface="Arial"/>
                <a:ea typeface="Arial"/>
                <a:cs typeface="Arial"/>
                <a:sym typeface="Arial"/>
              </a:rPr>
              <a:t> in order to decrypt the data. The encryption key is also stored with the data (in the </a:t>
            </a:r>
            <a:r>
              <a:rPr lang="en-IN" sz="1100" b="0" i="1" u="none" strike="noStrike" cap="none" dirty="0">
                <a:solidFill>
                  <a:srgbClr val="000000"/>
                </a:solidFill>
                <a:effectLst/>
                <a:latin typeface="Arial"/>
                <a:ea typeface="Arial"/>
                <a:cs typeface="Arial"/>
                <a:sym typeface="Arial"/>
              </a:rPr>
              <a:t>keyring</a:t>
            </a:r>
            <a:r>
              <a:rPr lang="en-IN" sz="1100" b="0" i="0" u="none" strike="noStrike" cap="none" dirty="0">
                <a:solidFill>
                  <a:srgbClr val="000000"/>
                </a:solidFill>
                <a:effectLst/>
                <a:latin typeface="Arial"/>
                <a:ea typeface="Arial"/>
                <a:cs typeface="Arial"/>
                <a:sym typeface="Arial"/>
              </a:rPr>
              <a:t>), but encrypted with another encryption key known as the </a:t>
            </a:r>
            <a:r>
              <a:rPr lang="en-IN" sz="1100" b="0" i="1" u="none" strike="noStrike" cap="none" dirty="0">
                <a:solidFill>
                  <a:srgbClr val="000000"/>
                </a:solidFill>
                <a:effectLst/>
                <a:latin typeface="Arial"/>
                <a:ea typeface="Arial"/>
                <a:cs typeface="Arial"/>
                <a:sym typeface="Arial"/>
              </a:rPr>
              <a:t>root key</a:t>
            </a:r>
            <a:r>
              <a:rPr lang="en-IN" sz="1100" b="0" i="0" u="none" strike="noStrike" cap="none" dirty="0">
                <a:solidFill>
                  <a:srgbClr val="000000"/>
                </a:solidFill>
                <a:effectLst/>
                <a:latin typeface="Arial"/>
                <a:ea typeface="Arial"/>
                <a:cs typeface="Arial"/>
                <a:sym typeface="Arial"/>
              </a:rPr>
              <a:t>.</a:t>
            </a:r>
          </a:p>
          <a:p>
            <a:pPr marL="171450" lvl="0" indent="-171450" algn="l" rtl="0">
              <a:spcBef>
                <a:spcPts val="0"/>
              </a:spcBef>
              <a:spcAft>
                <a:spcPts val="0"/>
              </a:spcAft>
            </a:pPr>
            <a:r>
              <a:rPr lang="en-IN" sz="1100" b="0" i="0" u="none" strike="noStrike" cap="none" dirty="0">
                <a:solidFill>
                  <a:srgbClr val="000000"/>
                </a:solidFill>
                <a:effectLst/>
                <a:latin typeface="Arial"/>
                <a:ea typeface="Arial"/>
                <a:cs typeface="Arial"/>
                <a:sym typeface="Arial"/>
              </a:rPr>
              <a:t>most Vault data is encrypted using the encryption key in the keyring; the keyring is encrypted by the root key; and the root key is encrypted by the unseal key.</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br>
              <a:rPr lang="en-IN" dirty="0"/>
            </a:br>
            <a:r>
              <a:rPr lang="en-IN" sz="1100" b="0" i="0" u="none" strike="noStrike" cap="none" dirty="0">
                <a:solidFill>
                  <a:srgbClr val="000000"/>
                </a:solidFill>
                <a:effectLst/>
                <a:latin typeface="Arial"/>
                <a:ea typeface="Arial"/>
                <a:cs typeface="Arial"/>
                <a:sym typeface="Arial"/>
              </a:rPr>
              <a:t>The default Vault config uses a Shamir seal. Instead of distributing the unseal key as a single key to an operator, Vault uses an algorithm known as </a:t>
            </a:r>
            <a:r>
              <a:rPr lang="en-IN" sz="1100" b="0" i="0" u="none" strike="noStrike" cap="none" dirty="0">
                <a:solidFill>
                  <a:srgbClr val="000000"/>
                </a:solidFill>
                <a:effectLst/>
                <a:latin typeface="Arial"/>
                <a:ea typeface="Arial"/>
                <a:cs typeface="Arial"/>
                <a:sym typeface="Arial"/>
                <a:hlinkClick r:id="rId3"/>
              </a:rPr>
              <a:t>Shamir's Secret Sharing</a:t>
            </a:r>
            <a:r>
              <a:rPr lang="en-IN" sz="1100" b="0" i="0" u="none" strike="noStrike" cap="none" dirty="0">
                <a:solidFill>
                  <a:srgbClr val="000000"/>
                </a:solidFill>
                <a:effectLst/>
                <a:latin typeface="Arial"/>
                <a:ea typeface="Arial"/>
                <a:cs typeface="Arial"/>
                <a:sym typeface="Arial"/>
              </a:rPr>
              <a:t> to split the key into shards</a:t>
            </a:r>
            <a:endParaRPr dirty="0"/>
          </a:p>
        </p:txBody>
      </p:sp>
    </p:spTree>
    <p:extLst>
      <p:ext uri="{BB962C8B-B14F-4D97-AF65-F5344CB8AC3E}">
        <p14:creationId xmlns:p14="http://schemas.microsoft.com/office/powerpoint/2010/main" val="181588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bb6c2245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bb6c2245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91806cdd8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91806cdd8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52839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3576627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1931779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3592932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2272289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341626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3bb6c224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3bb6c224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2689819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1120418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13380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905804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2775327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117716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c3bb6c2245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c3bb6c2245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7383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1486406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fa740f7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fa740f7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the Annotation the pod definition is changed and a </a:t>
            </a:r>
            <a:r>
              <a:rPr lang="en-US" dirty="0" err="1"/>
              <a:t>init</a:t>
            </a:r>
            <a:r>
              <a:rPr lang="en-US" dirty="0"/>
              <a:t> container or side car container is added.</a:t>
            </a:r>
            <a:endParaRPr dirty="0"/>
          </a:p>
        </p:txBody>
      </p:sp>
    </p:spTree>
    <p:extLst>
      <p:ext uri="{BB962C8B-B14F-4D97-AF65-F5344CB8AC3E}">
        <p14:creationId xmlns:p14="http://schemas.microsoft.com/office/powerpoint/2010/main" val="413900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91806cdd8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91806cdd8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0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3bb6c224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3bb6c224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8158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e0d2666f43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e0d2666f43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91806cdd8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91806cdd8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c4c754eb5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c4c754eb5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15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3bb6c224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3bb6c224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c3bb6c2245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c3bb6c2245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sz="1100" b="0" i="0" u="none" strike="noStrike" cap="none" dirty="0">
                <a:solidFill>
                  <a:srgbClr val="000000"/>
                </a:solidFill>
                <a:effectLst/>
                <a:latin typeface="Arial"/>
                <a:ea typeface="Arial"/>
                <a:cs typeface="Arial"/>
                <a:sym typeface="Arial"/>
              </a:rPr>
              <a:t>The key features of Vault are:</a:t>
            </a:r>
          </a:p>
          <a:p>
            <a:r>
              <a:rPr lang="en-IN" sz="1100" b="1" i="0" u="none" strike="noStrike" cap="none" dirty="0">
                <a:solidFill>
                  <a:srgbClr val="000000"/>
                </a:solidFill>
                <a:effectLst/>
                <a:latin typeface="Arial"/>
                <a:ea typeface="Arial"/>
                <a:cs typeface="Arial"/>
                <a:sym typeface="Arial"/>
              </a:rPr>
              <a:t>Secure Secret Storage</a:t>
            </a:r>
            <a:r>
              <a:rPr lang="en-IN" sz="1100" b="0" i="0" u="none" strike="noStrike" cap="none" dirty="0">
                <a:solidFill>
                  <a:srgbClr val="000000"/>
                </a:solidFill>
                <a:effectLst/>
                <a:latin typeface="Arial"/>
                <a:ea typeface="Arial"/>
                <a:cs typeface="Arial"/>
                <a:sym typeface="Arial"/>
              </a:rPr>
              <a:t>: Arbitrary key/value secrets can be stored in Vault. Vault encrypts these secrets prior to writing them to persistent storage, so gaining access to the raw storage isn't enough to access your secrets. Vault can write to disk, </a:t>
            </a:r>
            <a:r>
              <a:rPr lang="en-IN" sz="1100" b="0" i="0" u="none" strike="noStrike" cap="none" dirty="0">
                <a:solidFill>
                  <a:srgbClr val="000000"/>
                </a:solidFill>
                <a:effectLst/>
                <a:latin typeface="Arial"/>
                <a:ea typeface="Arial"/>
                <a:cs typeface="Arial"/>
                <a:sym typeface="Arial"/>
                <a:hlinkClick r:id="rId3"/>
              </a:rPr>
              <a:t>Consul</a:t>
            </a:r>
            <a:r>
              <a:rPr lang="en-IN" sz="1100" b="0" i="0" u="none" strike="noStrike" cap="none" dirty="0">
                <a:solidFill>
                  <a:srgbClr val="000000"/>
                </a:solidFill>
                <a:effectLst/>
                <a:latin typeface="Arial"/>
                <a:ea typeface="Arial"/>
                <a:cs typeface="Arial"/>
                <a:sym typeface="Arial"/>
              </a:rPr>
              <a:t>, and more.</a:t>
            </a:r>
          </a:p>
          <a:p>
            <a:r>
              <a:rPr lang="en-IN" sz="1100" b="1" i="0" u="none" strike="noStrike" cap="none" dirty="0">
                <a:solidFill>
                  <a:srgbClr val="000000"/>
                </a:solidFill>
                <a:effectLst/>
                <a:latin typeface="Arial"/>
                <a:ea typeface="Arial"/>
                <a:cs typeface="Arial"/>
                <a:sym typeface="Arial"/>
              </a:rPr>
              <a:t>Dynamic Secrets</a:t>
            </a:r>
            <a:r>
              <a:rPr lang="en-IN" sz="1100" b="0" i="0" u="none" strike="noStrike" cap="none" dirty="0">
                <a:solidFill>
                  <a:srgbClr val="000000"/>
                </a:solidFill>
                <a:effectLst/>
                <a:latin typeface="Arial"/>
                <a:ea typeface="Arial"/>
                <a:cs typeface="Arial"/>
                <a:sym typeface="Arial"/>
              </a:rPr>
              <a:t>: Vault can generate secrets on-demand for some systems, such as AWS or SQL databases. For example, when an application needs to access an S3 bucket, it asks Vault for credentials, and Vault will generate an AWS keypair with valid permissions on demand. After creating these dynamic secrets, Vault will also automatically revoke them after the lease is up.</a:t>
            </a:r>
          </a:p>
          <a:p>
            <a:r>
              <a:rPr lang="en-IN" sz="1100" b="1" i="0" u="none" strike="noStrike" cap="none" dirty="0">
                <a:solidFill>
                  <a:srgbClr val="000000"/>
                </a:solidFill>
                <a:effectLst/>
                <a:latin typeface="Arial"/>
                <a:ea typeface="Arial"/>
                <a:cs typeface="Arial"/>
                <a:sym typeface="Arial"/>
              </a:rPr>
              <a:t>Data Encryption</a:t>
            </a:r>
            <a:r>
              <a:rPr lang="en-IN" sz="1100" b="0" i="0" u="none" strike="noStrike" cap="none" dirty="0">
                <a:solidFill>
                  <a:srgbClr val="000000"/>
                </a:solidFill>
                <a:effectLst/>
                <a:latin typeface="Arial"/>
                <a:ea typeface="Arial"/>
                <a:cs typeface="Arial"/>
                <a:sym typeface="Arial"/>
              </a:rPr>
              <a:t>: Vault can encrypt and decrypt data without storing it. This allows security teams to define encryption parameters and developers to store encrypted data in a location such as a SQL database without having to design their own encryption methods.</a:t>
            </a:r>
          </a:p>
          <a:p>
            <a:r>
              <a:rPr lang="en-IN" sz="1100" b="1" i="0" u="none" strike="noStrike" cap="none" dirty="0">
                <a:solidFill>
                  <a:srgbClr val="000000"/>
                </a:solidFill>
                <a:effectLst/>
                <a:latin typeface="Arial"/>
                <a:ea typeface="Arial"/>
                <a:cs typeface="Arial"/>
                <a:sym typeface="Arial"/>
              </a:rPr>
              <a:t>Leasing and Renewal</a:t>
            </a:r>
            <a:r>
              <a:rPr lang="en-IN" sz="1100" b="0" i="0" u="none" strike="noStrike" cap="none" dirty="0">
                <a:solidFill>
                  <a:srgbClr val="000000"/>
                </a:solidFill>
                <a:effectLst/>
                <a:latin typeface="Arial"/>
                <a:ea typeface="Arial"/>
                <a:cs typeface="Arial"/>
                <a:sym typeface="Arial"/>
              </a:rPr>
              <a:t>: All secrets in Vault have a </a:t>
            </a:r>
            <a:r>
              <a:rPr lang="en-IN" sz="1100" b="0" i="1" u="none" strike="noStrike" cap="none" dirty="0">
                <a:solidFill>
                  <a:srgbClr val="000000"/>
                </a:solidFill>
                <a:effectLst/>
                <a:latin typeface="Arial"/>
                <a:ea typeface="Arial"/>
                <a:cs typeface="Arial"/>
                <a:sym typeface="Arial"/>
              </a:rPr>
              <a:t>lease</a:t>
            </a:r>
            <a:r>
              <a:rPr lang="en-IN" sz="1100" b="0" i="0" u="none" strike="noStrike" cap="none" dirty="0">
                <a:solidFill>
                  <a:srgbClr val="000000"/>
                </a:solidFill>
                <a:effectLst/>
                <a:latin typeface="Arial"/>
                <a:ea typeface="Arial"/>
                <a:cs typeface="Arial"/>
                <a:sym typeface="Arial"/>
              </a:rPr>
              <a:t> associated with them. At the end of the lease, Vault will automatically revoke that secret. Clients are able to renew leases via built-in renew APIs.</a:t>
            </a:r>
          </a:p>
          <a:p>
            <a:r>
              <a:rPr lang="en-IN" sz="1100" b="1" i="0" u="none" strike="noStrike" cap="none" dirty="0">
                <a:solidFill>
                  <a:srgbClr val="000000"/>
                </a:solidFill>
                <a:effectLst/>
                <a:latin typeface="Arial"/>
                <a:ea typeface="Arial"/>
                <a:cs typeface="Arial"/>
                <a:sym typeface="Arial"/>
              </a:rPr>
              <a:t>Revocation</a:t>
            </a:r>
            <a:r>
              <a:rPr lang="en-IN" sz="1100" b="0" i="0" u="none" strike="noStrike" cap="none" dirty="0">
                <a:solidFill>
                  <a:srgbClr val="000000"/>
                </a:solidFill>
                <a:effectLst/>
                <a:latin typeface="Arial"/>
                <a:ea typeface="Arial"/>
                <a:cs typeface="Arial"/>
                <a:sym typeface="Arial"/>
              </a:rPr>
              <a:t>: Vault has built-in support for secret revocation. Vault can revoke not only single secrets, but a tree of secrets, for example all secrets read by a specific user, or all secrets of a particular type. Revocation assists in key rolling as well as locking down systems in the case of an intrusion.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3739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91806cdd8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91806cdd8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03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4171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69000" y="365700"/>
            <a:ext cx="8463300" cy="1723200"/>
          </a:xfrm>
          <a:prstGeom prst="rect">
            <a:avLst/>
          </a:prstGeom>
        </p:spPr>
        <p:txBody>
          <a:bodyPr spcFirstLastPara="1" wrap="square" lIns="0" tIns="0" rIns="0" bIns="0" anchor="b" anchorCtr="0">
            <a:noAutofit/>
          </a:bodyPr>
          <a:lstStyle>
            <a:lvl1pPr lvl="0">
              <a:spcBef>
                <a:spcPts val="0"/>
              </a:spcBef>
              <a:spcAft>
                <a:spcPts val="0"/>
              </a:spcAft>
              <a:buClr>
                <a:srgbClr val="FFFFFF"/>
              </a:buClr>
              <a:buSzPts val="4400"/>
              <a:buNone/>
              <a:defRPr sz="44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69000" y="2257425"/>
            <a:ext cx="8463300" cy="7926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2"/>
              </a:buClr>
              <a:buSzPts val="2200"/>
              <a:buFont typeface="Inter SemiBold"/>
              <a:buNone/>
              <a:defRPr sz="2200">
                <a:solidFill>
                  <a:schemeClr val="accent2"/>
                </a:solidFill>
                <a:latin typeface="Inter SemiBold"/>
                <a:ea typeface="Inter SemiBold"/>
                <a:cs typeface="Inter SemiBold"/>
                <a:sym typeface="Inter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parator">
  <p:cSld name="TITLE_2">
    <p:bg>
      <p:bgPr>
        <a:solidFill>
          <a:schemeClr val="accent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69000" y="365700"/>
            <a:ext cx="8463300" cy="3925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200"/>
              <a:buNone/>
              <a:defRPr sz="32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800">
                <a:solidFill>
                  <a:srgbClr val="999999"/>
                </a:solidFill>
                <a:latin typeface="Inter Light"/>
                <a:ea typeface="Inter Light"/>
                <a:cs typeface="Inter Light"/>
                <a:sym typeface="Inter Light"/>
              </a:defRPr>
            </a:lvl1pPr>
            <a:lvl2pPr lvl="1" algn="r" rtl="0">
              <a:buNone/>
              <a:defRPr sz="800">
                <a:solidFill>
                  <a:srgbClr val="999999"/>
                </a:solidFill>
                <a:latin typeface="Inter Light"/>
                <a:ea typeface="Inter Light"/>
                <a:cs typeface="Inter Light"/>
                <a:sym typeface="Inter Light"/>
              </a:defRPr>
            </a:lvl2pPr>
            <a:lvl3pPr lvl="2" algn="r" rtl="0">
              <a:buNone/>
              <a:defRPr sz="800">
                <a:solidFill>
                  <a:srgbClr val="999999"/>
                </a:solidFill>
                <a:latin typeface="Inter Light"/>
                <a:ea typeface="Inter Light"/>
                <a:cs typeface="Inter Light"/>
                <a:sym typeface="Inter Light"/>
              </a:defRPr>
            </a:lvl3pPr>
            <a:lvl4pPr lvl="3" algn="r" rtl="0">
              <a:buNone/>
              <a:defRPr sz="800">
                <a:solidFill>
                  <a:srgbClr val="999999"/>
                </a:solidFill>
                <a:latin typeface="Inter Light"/>
                <a:ea typeface="Inter Light"/>
                <a:cs typeface="Inter Light"/>
                <a:sym typeface="Inter Light"/>
              </a:defRPr>
            </a:lvl4pPr>
            <a:lvl5pPr lvl="4" algn="r" rtl="0">
              <a:buNone/>
              <a:defRPr sz="800">
                <a:solidFill>
                  <a:srgbClr val="999999"/>
                </a:solidFill>
                <a:latin typeface="Inter Light"/>
                <a:ea typeface="Inter Light"/>
                <a:cs typeface="Inter Light"/>
                <a:sym typeface="Inter Light"/>
              </a:defRPr>
            </a:lvl5pPr>
            <a:lvl6pPr lvl="5" algn="r" rtl="0">
              <a:buNone/>
              <a:defRPr sz="800">
                <a:solidFill>
                  <a:srgbClr val="999999"/>
                </a:solidFill>
                <a:latin typeface="Inter Light"/>
                <a:ea typeface="Inter Light"/>
                <a:cs typeface="Inter Light"/>
                <a:sym typeface="Inter Light"/>
              </a:defRPr>
            </a:lvl6pPr>
            <a:lvl7pPr lvl="6" algn="r" rtl="0">
              <a:buNone/>
              <a:defRPr sz="800">
                <a:solidFill>
                  <a:srgbClr val="999999"/>
                </a:solidFill>
                <a:latin typeface="Inter Light"/>
                <a:ea typeface="Inter Light"/>
                <a:cs typeface="Inter Light"/>
                <a:sym typeface="Inter Light"/>
              </a:defRPr>
            </a:lvl7pPr>
            <a:lvl8pPr lvl="7" algn="r" rtl="0">
              <a:buNone/>
              <a:defRPr sz="800">
                <a:solidFill>
                  <a:srgbClr val="999999"/>
                </a:solidFill>
                <a:latin typeface="Inter Light"/>
                <a:ea typeface="Inter Light"/>
                <a:cs typeface="Inter Light"/>
                <a:sym typeface="Inter Light"/>
              </a:defRPr>
            </a:lvl8pPr>
            <a:lvl9pPr lvl="8" algn="r" rtl="0">
              <a:buNone/>
              <a:defRPr sz="800">
                <a:solidFill>
                  <a:srgbClr val="999999"/>
                </a:solidFill>
                <a:latin typeface="Inter Light"/>
                <a:ea typeface="Inter Light"/>
                <a:cs typeface="Inter Light"/>
                <a:sym typeface="Inter Light"/>
              </a:defRPr>
            </a:lvl9pPr>
          </a:lstStyle>
          <a:p>
            <a:pPr marL="0" lvl="0" indent="0" algn="r" rtl="0">
              <a:spcBef>
                <a:spcPts val="0"/>
              </a:spcBef>
              <a:spcAft>
                <a:spcPts val="0"/>
              </a:spcAft>
              <a:buNone/>
            </a:pPr>
            <a:fld id="{00000000-1234-1234-1234-123412341234}" type="slidenum">
              <a:rPr lang="en"/>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69000" y="2150850"/>
            <a:ext cx="84060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and body" type="tx">
  <p:cSld name="TITLE_AND_BODY">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369000" y="1361400"/>
            <a:ext cx="8406000" cy="34164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subTitle" idx="2"/>
          </p:nvPr>
        </p:nvSpPr>
        <p:spPr>
          <a:xfrm>
            <a:off x="374450" y="857600"/>
            <a:ext cx="8406000" cy="426600"/>
          </a:xfrm>
          <a:prstGeom prst="rect">
            <a:avLst/>
          </a:prstGeom>
        </p:spPr>
        <p:txBody>
          <a:bodyPr spcFirstLastPara="1" wrap="square" lIns="0" tIns="0" rIns="0" bIns="0" anchor="t" anchorCtr="0">
            <a:noAutofit/>
          </a:bodyPr>
          <a:lstStyle>
            <a:lvl1pPr lv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ft column content">
  <p:cSld name="ONE_COLUMN_TEXT">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2"/>
          <p:cNvSpPr txBox="1">
            <a:spLocks noGrp="1"/>
          </p:cNvSpPr>
          <p:nvPr>
            <p:ph type="title"/>
          </p:nvPr>
        </p:nvSpPr>
        <p:spPr>
          <a:xfrm>
            <a:off x="369000" y="365700"/>
            <a:ext cx="3836700" cy="9660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2"/>
          <p:cNvSpPr txBox="1">
            <a:spLocks noGrp="1"/>
          </p:cNvSpPr>
          <p:nvPr>
            <p:ph type="body" idx="1"/>
          </p:nvPr>
        </p:nvSpPr>
        <p:spPr>
          <a:xfrm>
            <a:off x="369000" y="1754875"/>
            <a:ext cx="3834300" cy="30228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6" name="Google Shape;56;p12"/>
          <p:cNvSpPr txBox="1">
            <a:spLocks noGrp="1"/>
          </p:cNvSpPr>
          <p:nvPr>
            <p:ph type="subTitle" idx="2"/>
          </p:nvPr>
        </p:nvSpPr>
        <p:spPr>
          <a:xfrm>
            <a:off x="371469" y="1251075"/>
            <a:ext cx="3834300" cy="426600"/>
          </a:xfrm>
          <a:prstGeom prst="rect">
            <a:avLst/>
          </a:prstGeom>
        </p:spPr>
        <p:txBody>
          <a:bodyPr spcFirstLastPara="1" wrap="square" lIns="0" tIns="0" rIns="0" bIns="0" anchor="t" anchorCtr="0">
            <a:noAutofit/>
          </a:bodyPr>
          <a:lstStyle>
            <a:lvl1pPr lvl="0" rtl="0">
              <a:spcBef>
                <a:spcPts val="0"/>
              </a:spcBef>
              <a:spcAft>
                <a:spcPts val="0"/>
              </a:spcAft>
              <a:buSzPts val="1600"/>
              <a:buFont typeface="Inter SemiBold"/>
              <a:buNone/>
              <a:defRPr sz="1600">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split">
  <p:cSld name="ONE_COLUMN_TEXT_1">
    <p:spTree>
      <p:nvGrpSpPr>
        <p:cNvPr id="1" name="Shape 57"/>
        <p:cNvGrpSpPr/>
        <p:nvPr/>
      </p:nvGrpSpPr>
      <p:grpSpPr>
        <a:xfrm>
          <a:off x="0" y="0"/>
          <a:ext cx="0" cy="0"/>
          <a:chOff x="0" y="0"/>
          <a:chExt cx="0" cy="0"/>
        </a:xfrm>
      </p:grpSpPr>
      <p:sp>
        <p:nvSpPr>
          <p:cNvPr id="58" name="Google Shape;5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3"/>
          <p:cNvSpPr txBox="1">
            <a:spLocks noGrp="1"/>
          </p:cNvSpPr>
          <p:nvPr>
            <p:ph type="title"/>
          </p:nvPr>
        </p:nvSpPr>
        <p:spPr>
          <a:xfrm>
            <a:off x="369000" y="365700"/>
            <a:ext cx="3836700" cy="9660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3"/>
          <p:cNvSpPr txBox="1">
            <a:spLocks noGrp="1"/>
          </p:cNvSpPr>
          <p:nvPr>
            <p:ph type="body" idx="1"/>
          </p:nvPr>
        </p:nvSpPr>
        <p:spPr>
          <a:xfrm>
            <a:off x="369000" y="1754875"/>
            <a:ext cx="3834300" cy="30228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1" name="Google Shape;61;p13"/>
          <p:cNvSpPr txBox="1">
            <a:spLocks noGrp="1"/>
          </p:cNvSpPr>
          <p:nvPr>
            <p:ph type="subTitle" idx="2"/>
          </p:nvPr>
        </p:nvSpPr>
        <p:spPr>
          <a:xfrm>
            <a:off x="371469" y="1251075"/>
            <a:ext cx="3834300" cy="426600"/>
          </a:xfrm>
          <a:prstGeom prst="rect">
            <a:avLst/>
          </a:prstGeom>
        </p:spPr>
        <p:txBody>
          <a:bodyPr spcFirstLastPara="1" wrap="square" lIns="0" tIns="0" rIns="0" bIns="0" anchor="t" anchorCtr="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2" name="Google Shape;62;p13"/>
          <p:cNvSpPr txBox="1">
            <a:spLocks noGrp="1"/>
          </p:cNvSpPr>
          <p:nvPr>
            <p:ph type="body" idx="3"/>
          </p:nvPr>
        </p:nvSpPr>
        <p:spPr>
          <a:xfrm>
            <a:off x="4940700" y="1331700"/>
            <a:ext cx="3834300" cy="2480100"/>
          </a:xfrm>
          <a:prstGeom prst="rect">
            <a:avLst/>
          </a:prstGeom>
        </p:spPr>
        <p:txBody>
          <a:bodyPr spcFirstLastPara="1" wrap="square" lIns="0" tIns="0" rIns="0" bIns="0" anchor="ctr" anchorCtr="0">
            <a:noAutofit/>
          </a:bodyPr>
          <a:lstStyle>
            <a:lvl1pPr marL="457200" lvl="0" indent="-330200" rtl="0">
              <a:spcBef>
                <a:spcPts val="0"/>
              </a:spcBef>
              <a:spcAft>
                <a:spcPts val="0"/>
              </a:spcAft>
              <a:buSzPts val="1600"/>
              <a:buChar char="●"/>
              <a:defRPr sz="16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9000" y="365700"/>
            <a:ext cx="8463300" cy="5727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2800"/>
              <a:buFont typeface="Bitter"/>
              <a:buNone/>
              <a:defRPr sz="2800" b="1">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69000" y="1361400"/>
            <a:ext cx="8406000" cy="3416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0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800">
                <a:solidFill>
                  <a:srgbClr val="999999"/>
                </a:solidFill>
                <a:latin typeface="Inter Light"/>
                <a:ea typeface="Inter Light"/>
                <a:cs typeface="Inter Light"/>
                <a:sym typeface="Inter Light"/>
              </a:defRPr>
            </a:lvl1pPr>
            <a:lvl2pPr lvl="1" algn="r" rtl="0">
              <a:buNone/>
              <a:defRPr sz="800">
                <a:solidFill>
                  <a:srgbClr val="999999"/>
                </a:solidFill>
                <a:latin typeface="Inter Light"/>
                <a:ea typeface="Inter Light"/>
                <a:cs typeface="Inter Light"/>
                <a:sym typeface="Inter Light"/>
              </a:defRPr>
            </a:lvl2pPr>
            <a:lvl3pPr lvl="2" algn="r" rtl="0">
              <a:buNone/>
              <a:defRPr sz="800">
                <a:solidFill>
                  <a:srgbClr val="999999"/>
                </a:solidFill>
                <a:latin typeface="Inter Light"/>
                <a:ea typeface="Inter Light"/>
                <a:cs typeface="Inter Light"/>
                <a:sym typeface="Inter Light"/>
              </a:defRPr>
            </a:lvl3pPr>
            <a:lvl4pPr lvl="3" algn="r" rtl="0">
              <a:buNone/>
              <a:defRPr sz="800">
                <a:solidFill>
                  <a:srgbClr val="999999"/>
                </a:solidFill>
                <a:latin typeface="Inter Light"/>
                <a:ea typeface="Inter Light"/>
                <a:cs typeface="Inter Light"/>
                <a:sym typeface="Inter Light"/>
              </a:defRPr>
            </a:lvl4pPr>
            <a:lvl5pPr lvl="4" algn="r" rtl="0">
              <a:buNone/>
              <a:defRPr sz="800">
                <a:solidFill>
                  <a:srgbClr val="999999"/>
                </a:solidFill>
                <a:latin typeface="Inter Light"/>
                <a:ea typeface="Inter Light"/>
                <a:cs typeface="Inter Light"/>
                <a:sym typeface="Inter Light"/>
              </a:defRPr>
            </a:lvl5pPr>
            <a:lvl6pPr lvl="5" algn="r" rtl="0">
              <a:buNone/>
              <a:defRPr sz="800">
                <a:solidFill>
                  <a:srgbClr val="999999"/>
                </a:solidFill>
                <a:latin typeface="Inter Light"/>
                <a:ea typeface="Inter Light"/>
                <a:cs typeface="Inter Light"/>
                <a:sym typeface="Inter Light"/>
              </a:defRPr>
            </a:lvl6pPr>
            <a:lvl7pPr lvl="6" algn="r" rtl="0">
              <a:buNone/>
              <a:defRPr sz="800">
                <a:solidFill>
                  <a:srgbClr val="999999"/>
                </a:solidFill>
                <a:latin typeface="Inter Light"/>
                <a:ea typeface="Inter Light"/>
                <a:cs typeface="Inter Light"/>
                <a:sym typeface="Inter Light"/>
              </a:defRPr>
            </a:lvl7pPr>
            <a:lvl8pPr lvl="7" algn="r" rtl="0">
              <a:buNone/>
              <a:defRPr sz="800">
                <a:solidFill>
                  <a:srgbClr val="999999"/>
                </a:solidFill>
                <a:latin typeface="Inter Light"/>
                <a:ea typeface="Inter Light"/>
                <a:cs typeface="Inter Light"/>
                <a:sym typeface="Inter Light"/>
              </a:defRPr>
            </a:lvl8pPr>
            <a:lvl9pPr lvl="8" algn="r" rtl="0">
              <a:buNone/>
              <a:defRPr sz="800">
                <a:solidFill>
                  <a:srgbClr val="999999"/>
                </a:solidFill>
                <a:latin typeface="Inter Light"/>
                <a:ea typeface="Inter Light"/>
                <a:cs typeface="Inter Light"/>
                <a:sym typeface="Inter Light"/>
              </a:defRPr>
            </a:lvl9pPr>
          </a:lstStyle>
          <a:p>
            <a:pPr marL="0" lvl="0" indent="0" algn="r" rtl="0">
              <a:spcBef>
                <a:spcPts val="0"/>
              </a:spcBef>
              <a:spcAft>
                <a:spcPts val="0"/>
              </a:spcAft>
              <a:buNone/>
            </a:pPr>
            <a:fld id="{00000000-1234-1234-1234-123412341234}" type="slidenum">
              <a:rPr lang="en"/>
              <a:t>‹#›</a:t>
            </a:fld>
            <a:endParaRPr sz="700"/>
          </a:p>
        </p:txBody>
      </p:sp>
      <p:sp>
        <p:nvSpPr>
          <p:cNvPr id="9" name="Google Shape;9;p1"/>
          <p:cNvSpPr txBox="1"/>
          <p:nvPr/>
        </p:nvSpPr>
        <p:spPr>
          <a:xfrm>
            <a:off x="368524" y="4759718"/>
            <a:ext cx="3937800" cy="176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00"/>
              <a:buFont typeface="Arial"/>
              <a:buNone/>
            </a:pPr>
            <a:r>
              <a:rPr lang="en" sz="600" i="0" u="none" strike="noStrike" cap="none">
                <a:solidFill>
                  <a:srgbClr val="999999"/>
                </a:solidFill>
                <a:latin typeface="Inter"/>
                <a:ea typeface="Inter"/>
                <a:cs typeface="Inter"/>
                <a:sym typeface="Inter"/>
              </a:rPr>
              <a:t>© </a:t>
            </a:r>
            <a:r>
              <a:rPr lang="en" sz="600">
                <a:solidFill>
                  <a:srgbClr val="999999"/>
                </a:solidFill>
                <a:latin typeface="Inter"/>
                <a:ea typeface="Inter"/>
                <a:cs typeface="Inter"/>
                <a:sym typeface="Inter"/>
              </a:rPr>
              <a:t>2022 </a:t>
            </a:r>
            <a:r>
              <a:rPr lang="en" sz="600" i="0" u="none" strike="noStrike" cap="none">
                <a:solidFill>
                  <a:srgbClr val="999999"/>
                </a:solidFill>
                <a:latin typeface="Inter"/>
                <a:ea typeface="Inter"/>
                <a:cs typeface="Inter"/>
                <a:sym typeface="Inter"/>
              </a:rPr>
              <a:t>Thought</a:t>
            </a:r>
            <a:r>
              <a:rPr lang="en" sz="600">
                <a:solidFill>
                  <a:srgbClr val="999999"/>
                </a:solidFill>
                <a:latin typeface="Inter"/>
                <a:ea typeface="Inter"/>
                <a:cs typeface="Inter"/>
                <a:sym typeface="Inter"/>
              </a:rPr>
              <a:t>w</a:t>
            </a:r>
            <a:r>
              <a:rPr lang="en" sz="600" i="0" u="none" strike="noStrike" cap="none">
                <a:solidFill>
                  <a:srgbClr val="999999"/>
                </a:solidFill>
                <a:latin typeface="Inter"/>
                <a:ea typeface="Inter"/>
                <a:cs typeface="Inter"/>
                <a:sym typeface="Inter"/>
              </a:rPr>
              <a:t>orks   |   Confidential </a:t>
            </a:r>
            <a:endParaRPr sz="600" i="0" u="none" strike="noStrike" cap="none">
              <a:solidFill>
                <a:srgbClr val="999999"/>
              </a:solidFill>
              <a:latin typeface="Inter"/>
              <a:ea typeface="Inter"/>
              <a:cs typeface="Inter"/>
              <a:sym typeface="Inte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6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29.xml"/><Relationship Id="rId4" Type="http://schemas.openxmlformats.org/officeDocument/2006/relationships/slide" Target="slide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ctrTitle"/>
          </p:nvPr>
        </p:nvSpPr>
        <p:spPr>
          <a:xfrm>
            <a:off x="369000" y="365700"/>
            <a:ext cx="8463300" cy="1723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HASHICORP - VAULT</a:t>
            </a:r>
            <a:endParaRPr dirty="0"/>
          </a:p>
        </p:txBody>
      </p:sp>
      <p:sp>
        <p:nvSpPr>
          <p:cNvPr id="245" name="Google Shape;245;p24"/>
          <p:cNvSpPr txBox="1">
            <a:spLocks noGrp="1"/>
          </p:cNvSpPr>
          <p:nvPr>
            <p:ph type="subTitle" idx="1"/>
          </p:nvPr>
        </p:nvSpPr>
        <p:spPr>
          <a:xfrm>
            <a:off x="369000" y="2257425"/>
            <a:ext cx="8463300" cy="79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RISE OF THE CONTAINERS</a:t>
            </a:r>
            <a:endParaRPr dirty="0"/>
          </a:p>
        </p:txBody>
      </p:sp>
      <p:pic>
        <p:nvPicPr>
          <p:cNvPr id="2" name="Picture 1">
            <a:extLst>
              <a:ext uri="{FF2B5EF4-FFF2-40B4-BE49-F238E27FC236}">
                <a16:creationId xmlns:a16="http://schemas.microsoft.com/office/drawing/2014/main" id="{59006FA4-8885-BE4E-1195-C87ABD0BDB17}"/>
              </a:ext>
            </a:extLst>
          </p:cNvPr>
          <p:cNvPicPr>
            <a:picLocks noChangeAspect="1"/>
          </p:cNvPicPr>
          <p:nvPr/>
        </p:nvPicPr>
        <p:blipFill>
          <a:blip r:embed="rId3"/>
          <a:stretch>
            <a:fillRect/>
          </a:stretch>
        </p:blipFill>
        <p:spPr>
          <a:xfrm>
            <a:off x="7084679" y="1867830"/>
            <a:ext cx="1490329" cy="14078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6"/>
        <p:cNvGrpSpPr/>
        <p:nvPr/>
      </p:nvGrpSpPr>
      <p:grpSpPr>
        <a:xfrm>
          <a:off x="0" y="0"/>
          <a:ext cx="0" cy="0"/>
          <a:chOff x="0" y="0"/>
          <a:chExt cx="0" cy="0"/>
        </a:xfrm>
      </p:grpSpPr>
      <p:sp>
        <p:nvSpPr>
          <p:cNvPr id="4387" name="Google Shape;4387;p170"/>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Vault – Seal / Unseal - 1</a:t>
            </a:r>
            <a:endParaRPr dirty="0"/>
          </a:p>
        </p:txBody>
      </p:sp>
      <p:sp>
        <p:nvSpPr>
          <p:cNvPr id="4388" name="Google Shape;4388;p1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pSp>
        <p:nvGrpSpPr>
          <p:cNvPr id="4390" name="Google Shape;4390;p170"/>
          <p:cNvGrpSpPr/>
          <p:nvPr/>
        </p:nvGrpSpPr>
        <p:grpSpPr>
          <a:xfrm>
            <a:off x="665595" y="1654141"/>
            <a:ext cx="1022564" cy="1022562"/>
            <a:chOff x="678997" y="1562013"/>
            <a:chExt cx="1470903" cy="1470900"/>
          </a:xfrm>
        </p:grpSpPr>
        <p:sp>
          <p:nvSpPr>
            <p:cNvPr id="4391" name="Google Shape;4391;p170"/>
            <p:cNvSpPr/>
            <p:nvPr/>
          </p:nvSpPr>
          <p:spPr>
            <a:xfrm>
              <a:off x="678997" y="1562013"/>
              <a:ext cx="1470900" cy="14709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endParaRPr sz="1000" b="1">
                <a:solidFill>
                  <a:schemeClr val="lt1"/>
                </a:solidFill>
                <a:latin typeface="Inter"/>
                <a:ea typeface="Inter"/>
                <a:cs typeface="Inter"/>
                <a:sym typeface="Inter"/>
              </a:endParaRPr>
            </a:p>
          </p:txBody>
        </p:sp>
        <p:sp>
          <p:nvSpPr>
            <p:cNvPr id="4392" name="Google Shape;4392;p170"/>
            <p:cNvSpPr txBox="1"/>
            <p:nvPr/>
          </p:nvSpPr>
          <p:spPr>
            <a:xfrm>
              <a:off x="679000" y="1974213"/>
              <a:ext cx="1470900" cy="64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lt1"/>
                  </a:solidFill>
                  <a:latin typeface="Inter"/>
                  <a:ea typeface="Inter"/>
                  <a:cs typeface="Inter"/>
                  <a:sym typeface="Inter"/>
                </a:rPr>
                <a:t>VAULT DATA</a:t>
              </a:r>
              <a:endParaRPr sz="1100" b="1" dirty="0">
                <a:solidFill>
                  <a:schemeClr val="lt1"/>
                </a:solidFill>
                <a:latin typeface="Inter"/>
                <a:ea typeface="Inter"/>
                <a:cs typeface="Inter"/>
                <a:sym typeface="Inter"/>
              </a:endParaRPr>
            </a:p>
          </p:txBody>
        </p:sp>
      </p:grpSp>
      <p:grpSp>
        <p:nvGrpSpPr>
          <p:cNvPr id="4393" name="Google Shape;4393;p170"/>
          <p:cNvGrpSpPr/>
          <p:nvPr/>
        </p:nvGrpSpPr>
        <p:grpSpPr>
          <a:xfrm>
            <a:off x="2774716" y="1632922"/>
            <a:ext cx="1022564" cy="1022562"/>
            <a:chOff x="3498947" y="1562013"/>
            <a:chExt cx="1470903" cy="1470900"/>
          </a:xfrm>
        </p:grpSpPr>
        <p:sp>
          <p:nvSpPr>
            <p:cNvPr id="4394" name="Google Shape;4394;p170"/>
            <p:cNvSpPr/>
            <p:nvPr/>
          </p:nvSpPr>
          <p:spPr>
            <a:xfrm>
              <a:off x="3498947" y="1562013"/>
              <a:ext cx="1470900" cy="1470900"/>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000">
                <a:solidFill>
                  <a:schemeClr val="lt1"/>
                </a:solidFill>
                <a:latin typeface="Inter"/>
                <a:ea typeface="Inter"/>
                <a:cs typeface="Inter"/>
                <a:sym typeface="Inter"/>
              </a:endParaRPr>
            </a:p>
          </p:txBody>
        </p:sp>
        <p:sp>
          <p:nvSpPr>
            <p:cNvPr id="4395" name="Google Shape;4395;p170"/>
            <p:cNvSpPr txBox="1"/>
            <p:nvPr/>
          </p:nvSpPr>
          <p:spPr>
            <a:xfrm>
              <a:off x="3498950" y="1897263"/>
              <a:ext cx="14709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lt1"/>
                  </a:solidFill>
                  <a:latin typeface="Inter"/>
                  <a:ea typeface="Inter"/>
                  <a:cs typeface="Inter"/>
                  <a:sym typeface="Inter"/>
                </a:rPr>
                <a:t>Encryption Key</a:t>
              </a:r>
              <a:endParaRPr sz="1100" dirty="0">
                <a:solidFill>
                  <a:schemeClr val="lt1"/>
                </a:solidFill>
                <a:latin typeface="Inter"/>
                <a:ea typeface="Inter"/>
                <a:cs typeface="Inter"/>
                <a:sym typeface="Inter"/>
              </a:endParaRPr>
            </a:p>
          </p:txBody>
        </p:sp>
      </p:grpSp>
      <p:grpSp>
        <p:nvGrpSpPr>
          <p:cNvPr id="4396" name="Google Shape;4396;p170"/>
          <p:cNvGrpSpPr/>
          <p:nvPr/>
        </p:nvGrpSpPr>
        <p:grpSpPr>
          <a:xfrm>
            <a:off x="1373779" y="1611151"/>
            <a:ext cx="1697746" cy="1101693"/>
            <a:chOff x="1603322" y="1505100"/>
            <a:chExt cx="2442114" cy="1584725"/>
          </a:xfrm>
        </p:grpSpPr>
        <p:sp>
          <p:nvSpPr>
            <p:cNvPr id="4397" name="Google Shape;4397;p170"/>
            <p:cNvSpPr txBox="1"/>
            <p:nvPr/>
          </p:nvSpPr>
          <p:spPr>
            <a:xfrm>
              <a:off x="2088925" y="1928013"/>
              <a:ext cx="1470900" cy="73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Inter"/>
                  <a:ea typeface="Inter"/>
                  <a:cs typeface="Inter"/>
                  <a:sym typeface="Inter"/>
                </a:rPr>
                <a:t>ENCRYPTED BY</a:t>
              </a:r>
              <a:endParaRPr sz="1100" dirty="0">
                <a:latin typeface="Inter"/>
                <a:ea typeface="Inter"/>
                <a:cs typeface="Inter"/>
                <a:sym typeface="Inter"/>
              </a:endParaRPr>
            </a:p>
          </p:txBody>
        </p:sp>
        <p:grpSp>
          <p:nvGrpSpPr>
            <p:cNvPr id="4398" name="Google Shape;4398;p170"/>
            <p:cNvGrpSpPr/>
            <p:nvPr/>
          </p:nvGrpSpPr>
          <p:grpSpPr>
            <a:xfrm>
              <a:off x="1603322" y="1505100"/>
              <a:ext cx="2442114" cy="1584725"/>
              <a:chOff x="1124000" y="1505095"/>
              <a:chExt cx="3400800" cy="1584725"/>
            </a:xfrm>
          </p:grpSpPr>
          <p:sp>
            <p:nvSpPr>
              <p:cNvPr id="4399" name="Google Shape;4399;p170"/>
              <p:cNvSpPr/>
              <p:nvPr/>
            </p:nvSpPr>
            <p:spPr>
              <a:xfrm rot="5400000">
                <a:off x="2065550" y="563545"/>
                <a:ext cx="1517700" cy="3400800"/>
              </a:xfrm>
              <a:prstGeom prst="arc">
                <a:avLst>
                  <a:gd name="adj1" fmla="val 7329360"/>
                  <a:gd name="adj2" fmla="val 14282117"/>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70"/>
              <p:cNvSpPr/>
              <p:nvPr/>
            </p:nvSpPr>
            <p:spPr>
              <a:xfrm rot="-5400000">
                <a:off x="2065550" y="630570"/>
                <a:ext cx="1517700" cy="3400800"/>
              </a:xfrm>
              <a:prstGeom prst="arc">
                <a:avLst>
                  <a:gd name="adj1" fmla="val 7329360"/>
                  <a:gd name="adj2" fmla="val 14282117"/>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01" name="Google Shape;4401;p170"/>
          <p:cNvGrpSpPr/>
          <p:nvPr/>
        </p:nvGrpSpPr>
        <p:grpSpPr>
          <a:xfrm>
            <a:off x="3511512" y="1632922"/>
            <a:ext cx="1697746" cy="1101693"/>
            <a:chOff x="4729547" y="1505100"/>
            <a:chExt cx="2442114" cy="1584725"/>
          </a:xfrm>
        </p:grpSpPr>
        <p:sp>
          <p:nvSpPr>
            <p:cNvPr id="4402" name="Google Shape;4402;p170"/>
            <p:cNvSpPr txBox="1"/>
            <p:nvPr/>
          </p:nvSpPr>
          <p:spPr>
            <a:xfrm>
              <a:off x="5215150" y="1835763"/>
              <a:ext cx="1470900" cy="9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Inter"/>
                  <a:ea typeface="Inter"/>
                  <a:cs typeface="Inter"/>
                  <a:sym typeface="Inter"/>
                </a:rPr>
                <a:t>ENCRYPTED BY</a:t>
              </a:r>
              <a:endParaRPr sz="1100" dirty="0">
                <a:latin typeface="Inter"/>
                <a:ea typeface="Inter"/>
                <a:cs typeface="Inter"/>
                <a:sym typeface="Inter"/>
              </a:endParaRPr>
            </a:p>
          </p:txBody>
        </p:sp>
        <p:grpSp>
          <p:nvGrpSpPr>
            <p:cNvPr id="4403" name="Google Shape;4403;p170"/>
            <p:cNvGrpSpPr/>
            <p:nvPr/>
          </p:nvGrpSpPr>
          <p:grpSpPr>
            <a:xfrm>
              <a:off x="4729547" y="1505100"/>
              <a:ext cx="2442114" cy="1584725"/>
              <a:chOff x="1124000" y="1505095"/>
              <a:chExt cx="3400800" cy="1584725"/>
            </a:xfrm>
          </p:grpSpPr>
          <p:sp>
            <p:nvSpPr>
              <p:cNvPr id="4404" name="Google Shape;4404;p170"/>
              <p:cNvSpPr/>
              <p:nvPr/>
            </p:nvSpPr>
            <p:spPr>
              <a:xfrm rot="5400000">
                <a:off x="2065550" y="563545"/>
                <a:ext cx="1517700" cy="3400800"/>
              </a:xfrm>
              <a:prstGeom prst="arc">
                <a:avLst>
                  <a:gd name="adj1" fmla="val 7329360"/>
                  <a:gd name="adj2" fmla="val 14282117"/>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70"/>
              <p:cNvSpPr/>
              <p:nvPr/>
            </p:nvSpPr>
            <p:spPr>
              <a:xfrm rot="-5400000">
                <a:off x="2065550" y="630570"/>
                <a:ext cx="1517700" cy="3400800"/>
              </a:xfrm>
              <a:prstGeom prst="arc">
                <a:avLst>
                  <a:gd name="adj1" fmla="val 7329360"/>
                  <a:gd name="adj2" fmla="val 14282117"/>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06" name="Google Shape;4406;p170"/>
          <p:cNvGrpSpPr/>
          <p:nvPr/>
        </p:nvGrpSpPr>
        <p:grpSpPr>
          <a:xfrm>
            <a:off x="4913328" y="1643742"/>
            <a:ext cx="1035253" cy="1022562"/>
            <a:chOff x="6625172" y="1562013"/>
            <a:chExt cx="1489155" cy="1470900"/>
          </a:xfrm>
        </p:grpSpPr>
        <p:sp>
          <p:nvSpPr>
            <p:cNvPr id="4407" name="Google Shape;4407;p170"/>
            <p:cNvSpPr/>
            <p:nvPr/>
          </p:nvSpPr>
          <p:spPr>
            <a:xfrm>
              <a:off x="6625172" y="1562013"/>
              <a:ext cx="1470900" cy="1470900"/>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000">
                <a:solidFill>
                  <a:schemeClr val="lt1"/>
                </a:solidFill>
                <a:latin typeface="Inter"/>
                <a:ea typeface="Inter"/>
                <a:cs typeface="Inter"/>
                <a:sym typeface="Inter"/>
              </a:endParaRPr>
            </a:p>
          </p:txBody>
        </p:sp>
        <p:sp>
          <p:nvSpPr>
            <p:cNvPr id="4408" name="Google Shape;4408;p170"/>
            <p:cNvSpPr txBox="1"/>
            <p:nvPr/>
          </p:nvSpPr>
          <p:spPr>
            <a:xfrm>
              <a:off x="6643427" y="2023551"/>
              <a:ext cx="1470900" cy="3539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solidFill>
                    <a:schemeClr val="lt1"/>
                  </a:solidFill>
                  <a:latin typeface="Inter"/>
                  <a:ea typeface="Inter"/>
                  <a:cs typeface="Inter"/>
                  <a:sym typeface="Inter"/>
                </a:rPr>
                <a:t>ROOT KEY</a:t>
              </a:r>
              <a:endParaRPr sz="1100" dirty="0">
                <a:solidFill>
                  <a:schemeClr val="lt1"/>
                </a:solidFill>
                <a:latin typeface="Inter"/>
                <a:ea typeface="Inter"/>
                <a:cs typeface="Inter"/>
                <a:sym typeface="Inter"/>
              </a:endParaRPr>
            </a:p>
          </p:txBody>
        </p:sp>
      </p:grpSp>
      <p:grpSp>
        <p:nvGrpSpPr>
          <p:cNvPr id="2" name="Google Shape;4401;p170">
            <a:extLst>
              <a:ext uri="{FF2B5EF4-FFF2-40B4-BE49-F238E27FC236}">
                <a16:creationId xmlns:a16="http://schemas.microsoft.com/office/drawing/2014/main" id="{A8871898-A379-996A-EF14-8D777AD6F47B}"/>
              </a:ext>
            </a:extLst>
          </p:cNvPr>
          <p:cNvGrpSpPr/>
          <p:nvPr/>
        </p:nvGrpSpPr>
        <p:grpSpPr>
          <a:xfrm>
            <a:off x="5754453" y="1611150"/>
            <a:ext cx="1697746" cy="1101693"/>
            <a:chOff x="4729547" y="1505100"/>
            <a:chExt cx="2442114" cy="1584725"/>
          </a:xfrm>
        </p:grpSpPr>
        <p:sp>
          <p:nvSpPr>
            <p:cNvPr id="3" name="Google Shape;4402;p170">
              <a:extLst>
                <a:ext uri="{FF2B5EF4-FFF2-40B4-BE49-F238E27FC236}">
                  <a16:creationId xmlns:a16="http://schemas.microsoft.com/office/drawing/2014/main" id="{505B35FA-54AB-A060-21EB-3215D3846F6E}"/>
                </a:ext>
              </a:extLst>
            </p:cNvPr>
            <p:cNvSpPr txBox="1"/>
            <p:nvPr/>
          </p:nvSpPr>
          <p:spPr>
            <a:xfrm>
              <a:off x="5215150" y="1835763"/>
              <a:ext cx="1470900" cy="9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Inter"/>
                  <a:ea typeface="Inter"/>
                  <a:cs typeface="Inter"/>
                  <a:sym typeface="Inter"/>
                </a:rPr>
                <a:t>ENCRYPTED BY</a:t>
              </a:r>
              <a:endParaRPr sz="1100" dirty="0">
                <a:latin typeface="Inter"/>
                <a:ea typeface="Inter"/>
                <a:cs typeface="Inter"/>
                <a:sym typeface="Inter"/>
              </a:endParaRPr>
            </a:p>
          </p:txBody>
        </p:sp>
        <p:grpSp>
          <p:nvGrpSpPr>
            <p:cNvPr id="4" name="Google Shape;4403;p170">
              <a:extLst>
                <a:ext uri="{FF2B5EF4-FFF2-40B4-BE49-F238E27FC236}">
                  <a16:creationId xmlns:a16="http://schemas.microsoft.com/office/drawing/2014/main" id="{53C2CE3E-1D53-F3D2-0CD7-6B46A765C7E1}"/>
                </a:ext>
              </a:extLst>
            </p:cNvPr>
            <p:cNvGrpSpPr/>
            <p:nvPr/>
          </p:nvGrpSpPr>
          <p:grpSpPr>
            <a:xfrm>
              <a:off x="4729547" y="1505100"/>
              <a:ext cx="2442114" cy="1584725"/>
              <a:chOff x="1124000" y="1505095"/>
              <a:chExt cx="3400800" cy="1584725"/>
            </a:xfrm>
          </p:grpSpPr>
          <p:sp>
            <p:nvSpPr>
              <p:cNvPr id="5" name="Google Shape;4404;p170">
                <a:extLst>
                  <a:ext uri="{FF2B5EF4-FFF2-40B4-BE49-F238E27FC236}">
                    <a16:creationId xmlns:a16="http://schemas.microsoft.com/office/drawing/2014/main" id="{5C6FA92F-3F59-DC84-5D0E-8B10C2F7A9C1}"/>
                  </a:ext>
                </a:extLst>
              </p:cNvPr>
              <p:cNvSpPr/>
              <p:nvPr/>
            </p:nvSpPr>
            <p:spPr>
              <a:xfrm rot="5400000">
                <a:off x="2065550" y="563545"/>
                <a:ext cx="1517700" cy="3400800"/>
              </a:xfrm>
              <a:prstGeom prst="arc">
                <a:avLst>
                  <a:gd name="adj1" fmla="val 7329360"/>
                  <a:gd name="adj2" fmla="val 14282117"/>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405;p170">
                <a:extLst>
                  <a:ext uri="{FF2B5EF4-FFF2-40B4-BE49-F238E27FC236}">
                    <a16:creationId xmlns:a16="http://schemas.microsoft.com/office/drawing/2014/main" id="{52483F87-B973-C1E7-3D66-C0C27220A442}"/>
                  </a:ext>
                </a:extLst>
              </p:cNvPr>
              <p:cNvSpPr/>
              <p:nvPr/>
            </p:nvSpPr>
            <p:spPr>
              <a:xfrm rot="-5400000">
                <a:off x="2065550" y="630570"/>
                <a:ext cx="1517700" cy="3400800"/>
              </a:xfrm>
              <a:prstGeom prst="arc">
                <a:avLst>
                  <a:gd name="adj1" fmla="val 7329360"/>
                  <a:gd name="adj2" fmla="val 14282117"/>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4406;p170">
            <a:extLst>
              <a:ext uri="{FF2B5EF4-FFF2-40B4-BE49-F238E27FC236}">
                <a16:creationId xmlns:a16="http://schemas.microsoft.com/office/drawing/2014/main" id="{BE4B49A4-E1BB-5AC4-2632-C54F4DC3EE2C}"/>
              </a:ext>
            </a:extLst>
          </p:cNvPr>
          <p:cNvGrpSpPr/>
          <p:nvPr/>
        </p:nvGrpSpPr>
        <p:grpSpPr>
          <a:xfrm>
            <a:off x="7208097" y="1643742"/>
            <a:ext cx="1035253" cy="1022562"/>
            <a:chOff x="6625172" y="1562013"/>
            <a:chExt cx="1489155" cy="1470900"/>
          </a:xfrm>
        </p:grpSpPr>
        <p:sp>
          <p:nvSpPr>
            <p:cNvPr id="8" name="Google Shape;4407;p170">
              <a:extLst>
                <a:ext uri="{FF2B5EF4-FFF2-40B4-BE49-F238E27FC236}">
                  <a16:creationId xmlns:a16="http://schemas.microsoft.com/office/drawing/2014/main" id="{F794D58E-1EE0-16E2-20CB-DE6B6AC0C140}"/>
                </a:ext>
              </a:extLst>
            </p:cNvPr>
            <p:cNvSpPr/>
            <p:nvPr/>
          </p:nvSpPr>
          <p:spPr>
            <a:xfrm>
              <a:off x="6625172" y="1562013"/>
              <a:ext cx="1470900" cy="1470900"/>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000" dirty="0">
                <a:solidFill>
                  <a:schemeClr val="lt1"/>
                </a:solidFill>
                <a:latin typeface="Inter"/>
                <a:ea typeface="Inter"/>
                <a:cs typeface="Inter"/>
                <a:sym typeface="Inter"/>
              </a:endParaRPr>
            </a:p>
          </p:txBody>
        </p:sp>
        <p:sp>
          <p:nvSpPr>
            <p:cNvPr id="9" name="Google Shape;4408;p170">
              <a:extLst>
                <a:ext uri="{FF2B5EF4-FFF2-40B4-BE49-F238E27FC236}">
                  <a16:creationId xmlns:a16="http://schemas.microsoft.com/office/drawing/2014/main" id="{E94AC27D-569F-BA75-0182-B5AB8DE313C2}"/>
                </a:ext>
              </a:extLst>
            </p:cNvPr>
            <p:cNvSpPr txBox="1"/>
            <p:nvPr/>
          </p:nvSpPr>
          <p:spPr>
            <a:xfrm>
              <a:off x="6643427" y="1924366"/>
              <a:ext cx="1470900" cy="75258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solidFill>
                    <a:schemeClr val="lt1"/>
                  </a:solidFill>
                  <a:latin typeface="Inter"/>
                  <a:ea typeface="Inter"/>
                  <a:cs typeface="Inter"/>
                  <a:sym typeface="Inter"/>
                </a:rPr>
                <a:t>UNSEAL KEY</a:t>
              </a:r>
              <a:endParaRPr sz="1100" dirty="0">
                <a:solidFill>
                  <a:schemeClr val="lt1"/>
                </a:solidFill>
                <a:latin typeface="Inter"/>
                <a:ea typeface="Inter"/>
                <a:cs typeface="Inter"/>
                <a:sym typeface="Inter"/>
              </a:endParaRPr>
            </a:p>
          </p:txBody>
        </p:sp>
      </p:grpSp>
      <p:sp>
        <p:nvSpPr>
          <p:cNvPr id="12" name="TextBox 11">
            <a:extLst>
              <a:ext uri="{FF2B5EF4-FFF2-40B4-BE49-F238E27FC236}">
                <a16:creationId xmlns:a16="http://schemas.microsoft.com/office/drawing/2014/main" id="{C93F981C-88F8-0608-2E9F-9093B200D61E}"/>
              </a:ext>
            </a:extLst>
          </p:cNvPr>
          <p:cNvSpPr txBox="1"/>
          <p:nvPr/>
        </p:nvSpPr>
        <p:spPr>
          <a:xfrm>
            <a:off x="2350172" y="3255018"/>
            <a:ext cx="4572000" cy="1169551"/>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Most Vault data is encrypted using the encryption key in the keyring</a:t>
            </a:r>
            <a:endParaRPr lang="en-IN" dirty="0"/>
          </a:p>
          <a:p>
            <a:pPr marL="285750" lvl="0" indent="-285750" algn="l" rtl="0">
              <a:spcBef>
                <a:spcPts val="0"/>
              </a:spcBef>
              <a:spcAft>
                <a:spcPts val="0"/>
              </a:spcAft>
              <a:buFont typeface="Arial" panose="020B0604020202020204" pitchFamily="34" charset="0"/>
              <a:buChar char="•"/>
            </a:pPr>
            <a:r>
              <a:rPr lang="en-IN" dirty="0"/>
              <a:t>T</a:t>
            </a:r>
            <a:r>
              <a:rPr lang="en-IN" sz="1400" b="0" i="0" u="none" strike="noStrike" cap="none" dirty="0">
                <a:solidFill>
                  <a:srgbClr val="000000"/>
                </a:solidFill>
                <a:effectLst/>
                <a:latin typeface="Arial"/>
                <a:ea typeface="Arial"/>
                <a:cs typeface="Arial"/>
                <a:sym typeface="Arial"/>
              </a:rPr>
              <a:t>he keyring is encrypted by the root key</a:t>
            </a:r>
            <a:endParaRPr lang="en-IN" dirty="0"/>
          </a:p>
          <a:p>
            <a:pPr marL="285750" lvl="0" indent="-285750" algn="l" rtl="0">
              <a:spcBef>
                <a:spcPts val="0"/>
              </a:spcBef>
              <a:spcAft>
                <a:spcPts val="0"/>
              </a:spcAft>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The root key is encrypted by the unseal key.</a:t>
            </a:r>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lvl="0"/>
            <a:r>
              <a:rPr lang="en" dirty="0"/>
              <a:t>Vault – Seal / Unseal - 2</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471F3877-EA33-4C63-87E8-E1AEFEE8B129}"/>
              </a:ext>
            </a:extLst>
          </p:cNvPr>
          <p:cNvPicPr>
            <a:picLocks noChangeAspect="1"/>
          </p:cNvPicPr>
          <p:nvPr/>
        </p:nvPicPr>
        <p:blipFill>
          <a:blip r:embed="rId3"/>
          <a:stretch>
            <a:fillRect/>
          </a:stretch>
        </p:blipFill>
        <p:spPr>
          <a:xfrm>
            <a:off x="789785" y="1084689"/>
            <a:ext cx="7564430" cy="3285281"/>
          </a:xfrm>
          <a:prstGeom prst="rect">
            <a:avLst/>
          </a:prstGeom>
        </p:spPr>
      </p:pic>
    </p:spTree>
    <p:extLst>
      <p:ext uri="{BB962C8B-B14F-4D97-AF65-F5344CB8AC3E}">
        <p14:creationId xmlns:p14="http://schemas.microsoft.com/office/powerpoint/2010/main" val="83095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Q</a:t>
            </a:r>
            <a:r>
              <a:rPr lang="en-IN" dirty="0"/>
              <a:t>u</a:t>
            </a:r>
            <a:r>
              <a:rPr lang="en" dirty="0"/>
              <a:t>ick Summary of Part -1</a:t>
            </a:r>
            <a:endParaRPr dirty="0"/>
          </a:p>
        </p:txBody>
      </p:sp>
      <p:graphicFrame>
        <p:nvGraphicFramePr>
          <p:cNvPr id="282" name="Google Shape;282;p28"/>
          <p:cNvGraphicFramePr/>
          <p:nvPr>
            <p:extLst>
              <p:ext uri="{D42A27DB-BD31-4B8C-83A1-F6EECF244321}">
                <p14:modId xmlns:p14="http://schemas.microsoft.com/office/powerpoint/2010/main" val="4012612329"/>
              </p:ext>
            </p:extLst>
          </p:nvPr>
        </p:nvGraphicFramePr>
        <p:xfrm>
          <a:off x="374450" y="1383900"/>
          <a:ext cx="7674325" cy="2076000"/>
        </p:xfrm>
        <a:graphic>
          <a:graphicData uri="http://schemas.openxmlformats.org/drawingml/2006/table">
            <a:tbl>
              <a:tblPr>
                <a:noFill/>
                <a:tableStyleId>{C1E71EBC-A6F5-4E6E-804A-390D55CE29A4}</a:tableStyleId>
              </a:tblPr>
              <a:tblGrid>
                <a:gridCol w="7674325">
                  <a:extLst>
                    <a:ext uri="{9D8B030D-6E8A-4147-A177-3AD203B41FA5}">
                      <a16:colId xmlns:a16="http://schemas.microsoft.com/office/drawing/2014/main" val="20000"/>
                    </a:ext>
                  </a:extLst>
                </a:gridCol>
              </a:tblGrid>
              <a:tr h="346000">
                <a:tc>
                  <a:txBody>
                    <a:bodyPr/>
                    <a:lstStyle/>
                    <a:p>
                      <a:pPr marL="0" marR="0" lvl="0" indent="0" algn="l" rtl="0">
                        <a:lnSpc>
                          <a:spcPct val="115000"/>
                        </a:lnSpc>
                        <a:spcBef>
                          <a:spcPts val="0"/>
                        </a:spcBef>
                        <a:spcAft>
                          <a:spcPts val="1200"/>
                        </a:spcAft>
                        <a:buNone/>
                      </a:pPr>
                      <a:r>
                        <a:rPr lang="en" sz="1200" dirty="0">
                          <a:solidFill>
                            <a:schemeClr val="dk1"/>
                          </a:solidFill>
                          <a:latin typeface="Inter"/>
                          <a:ea typeface="Inter"/>
                          <a:cs typeface="Inter"/>
                          <a:sym typeface="Inter"/>
                        </a:rPr>
                        <a:t>Created Secrets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0"/>
                  </a:ext>
                </a:extLst>
              </a:tr>
              <a:tr h="346000">
                <a:tc>
                  <a:txBody>
                    <a:bodyPr/>
                    <a:lstStyle/>
                    <a:p>
                      <a:pPr marL="0" lvl="0" indent="0" algn="l" rtl="0">
                        <a:lnSpc>
                          <a:spcPct val="115000"/>
                        </a:lnSpc>
                        <a:spcBef>
                          <a:spcPts val="0"/>
                        </a:spcBef>
                        <a:spcAft>
                          <a:spcPts val="1200"/>
                        </a:spcAft>
                        <a:buClr>
                          <a:schemeClr val="dk1"/>
                        </a:buClr>
                        <a:buSzPts val="1100"/>
                        <a:buFont typeface="Arial"/>
                        <a:buNone/>
                      </a:pPr>
                      <a:r>
                        <a:rPr lang="en" sz="1200" dirty="0">
                          <a:solidFill>
                            <a:schemeClr val="dk1"/>
                          </a:solidFill>
                          <a:latin typeface="Inter"/>
                          <a:ea typeface="Inter"/>
                          <a:cs typeface="Inter"/>
                          <a:sym typeface="Inter"/>
                        </a:rPr>
                        <a:t>Fetched Secrets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1"/>
                  </a:ext>
                </a:extLst>
              </a:tr>
              <a:tr h="346000">
                <a:tc>
                  <a:txBody>
                    <a:bodyPr/>
                    <a:lstStyle/>
                    <a:p>
                      <a:pPr marL="0" lvl="0" indent="0" algn="l" rtl="0">
                        <a:lnSpc>
                          <a:spcPct val="115000"/>
                        </a:lnSpc>
                        <a:spcBef>
                          <a:spcPts val="0"/>
                        </a:spcBef>
                        <a:spcAft>
                          <a:spcPts val="1200"/>
                        </a:spcAft>
                        <a:buClr>
                          <a:schemeClr val="dk1"/>
                        </a:buClr>
                        <a:buSzPts val="1100"/>
                        <a:buFont typeface="Arial"/>
                        <a:buNone/>
                      </a:pPr>
                      <a:r>
                        <a:rPr lang="en" sz="1200" dirty="0">
                          <a:solidFill>
                            <a:schemeClr val="dk1"/>
                          </a:solidFill>
                          <a:latin typeface="Inter"/>
                          <a:ea typeface="Inter"/>
                          <a:cs typeface="Inter"/>
                          <a:sym typeface="Inter"/>
                        </a:rPr>
                        <a:t>Created Token</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2"/>
                  </a:ext>
                </a:extLst>
              </a:tr>
              <a:tr h="346000">
                <a:tc>
                  <a:txBody>
                    <a:bodyPr/>
                    <a:lstStyle/>
                    <a:p>
                      <a:pPr marL="0" lvl="0" indent="0" algn="l" rtl="0">
                        <a:lnSpc>
                          <a:spcPct val="115000"/>
                        </a:lnSpc>
                        <a:spcBef>
                          <a:spcPts val="0"/>
                        </a:spcBef>
                        <a:spcAft>
                          <a:spcPts val="1200"/>
                        </a:spcAft>
                        <a:buClr>
                          <a:schemeClr val="dk1"/>
                        </a:buClr>
                        <a:buSzPts val="1100"/>
                        <a:buFont typeface="Arial"/>
                        <a:buNone/>
                      </a:pPr>
                      <a:r>
                        <a:rPr lang="en" sz="1200" dirty="0">
                          <a:solidFill>
                            <a:schemeClr val="dk1"/>
                          </a:solidFill>
                          <a:latin typeface="Inter"/>
                          <a:ea typeface="Inter"/>
                          <a:cs typeface="Inter"/>
                          <a:sym typeface="Inter"/>
                        </a:rPr>
                        <a:t>Created Policies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3"/>
                  </a:ext>
                </a:extLst>
              </a:tr>
              <a:tr h="346000">
                <a:tc>
                  <a:txBody>
                    <a:bodyPr/>
                    <a:lstStyle/>
                    <a:p>
                      <a:pPr marL="0" lvl="0" indent="0" algn="l" rtl="0">
                        <a:lnSpc>
                          <a:spcPct val="115000"/>
                        </a:lnSpc>
                        <a:spcBef>
                          <a:spcPts val="0"/>
                        </a:spcBef>
                        <a:spcAft>
                          <a:spcPts val="1200"/>
                        </a:spcAft>
                        <a:buClr>
                          <a:schemeClr val="dk1"/>
                        </a:buClr>
                        <a:buSzPts val="1100"/>
                        <a:buFont typeface="Arial"/>
                        <a:buNone/>
                      </a:pPr>
                      <a:r>
                        <a:rPr lang="en" sz="1200" dirty="0">
                          <a:solidFill>
                            <a:schemeClr val="dk1"/>
                          </a:solidFill>
                          <a:latin typeface="Inter"/>
                          <a:ea typeface="Inter"/>
                          <a:cs typeface="Inter"/>
                          <a:sym typeface="Inter"/>
                        </a:rPr>
                        <a:t>Assigned Policies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4"/>
                  </a:ext>
                </a:extLst>
              </a:tr>
              <a:tr h="346000">
                <a:tc>
                  <a:txBody>
                    <a:bodyPr/>
                    <a:lstStyle/>
                    <a:p>
                      <a:pPr marL="0" marR="0" lvl="0" indent="0" algn="l" rtl="0">
                        <a:lnSpc>
                          <a:spcPct val="115000"/>
                        </a:lnSpc>
                        <a:spcBef>
                          <a:spcPts val="0"/>
                        </a:spcBef>
                        <a:spcAft>
                          <a:spcPts val="1200"/>
                        </a:spcAft>
                        <a:buNone/>
                      </a:pPr>
                      <a:r>
                        <a:rPr lang="en" sz="1200" dirty="0">
                          <a:solidFill>
                            <a:schemeClr val="dk1"/>
                          </a:solidFill>
                          <a:latin typeface="Inter"/>
                          <a:ea typeface="Inter"/>
                          <a:cs typeface="Inter"/>
                          <a:sym typeface="Inter"/>
                        </a:rPr>
                        <a:t>Understood the concept of unseal key</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5"/>
                  </a:ext>
                </a:extLst>
              </a:tr>
            </a:tbl>
          </a:graphicData>
        </a:graphic>
      </p:graphicFrame>
      <p:sp>
        <p:nvSpPr>
          <p:cNvPr id="283" name="Google Shape;28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ctrTitle"/>
          </p:nvPr>
        </p:nvSpPr>
        <p:spPr>
          <a:xfrm>
            <a:off x="369000" y="365700"/>
            <a:ext cx="8463300" cy="3925800"/>
          </a:xfrm>
          <a:prstGeom prst="rect">
            <a:avLst/>
          </a:prstGeom>
        </p:spPr>
        <p:txBody>
          <a:bodyPr spcFirstLastPara="1" wrap="square" lIns="0" tIns="0" rIns="0" bIns="0" anchor="ctr" anchorCtr="0">
            <a:noAutofit/>
          </a:bodyPr>
          <a:lstStyle/>
          <a:p>
            <a:pPr lvl="0"/>
            <a:r>
              <a:rPr lang="en" dirty="0">
                <a:solidFill>
                  <a:schemeClr val="lt1"/>
                </a:solidFill>
              </a:rPr>
              <a:t>Part-2 – </a:t>
            </a:r>
            <a:r>
              <a:rPr lang="en" dirty="0"/>
              <a:t>Using Vault in Kubernetes</a:t>
            </a:r>
            <a:endParaRPr dirty="0">
              <a:solidFill>
                <a:schemeClr val="lt1"/>
              </a:solidFill>
            </a:endParaRPr>
          </a:p>
        </p:txBody>
      </p:sp>
      <p:sp>
        <p:nvSpPr>
          <p:cNvPr id="289" name="Google Shape;2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sz="700"/>
          </a:p>
        </p:txBody>
      </p:sp>
    </p:spTree>
    <p:extLst>
      <p:ext uri="{BB962C8B-B14F-4D97-AF65-F5344CB8AC3E}">
        <p14:creationId xmlns:p14="http://schemas.microsoft.com/office/powerpoint/2010/main" val="290332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3260"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18" name="Google Shape;2138;p104">
            <a:extLst>
              <a:ext uri="{FF2B5EF4-FFF2-40B4-BE49-F238E27FC236}">
                <a16:creationId xmlns:a16="http://schemas.microsoft.com/office/drawing/2014/main" id="{D170AF99-0095-144C-A819-8554428003B1}"/>
              </a:ext>
            </a:extLst>
          </p:cNvPr>
          <p:cNvSpPr/>
          <p:nvPr/>
        </p:nvSpPr>
        <p:spPr>
          <a:xfrm>
            <a:off x="740422"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7753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7178" y="1470568"/>
            <a:ext cx="5396400" cy="2202364"/>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624;p94">
            <a:extLst>
              <a:ext uri="{FF2B5EF4-FFF2-40B4-BE49-F238E27FC236}">
                <a16:creationId xmlns:a16="http://schemas.microsoft.com/office/drawing/2014/main" id="{BCA3C7DD-CC44-D780-3902-2CEA6A33BF3A}"/>
              </a:ext>
            </a:extLst>
          </p:cNvPr>
          <p:cNvSpPr/>
          <p:nvPr/>
        </p:nvSpPr>
        <p:spPr>
          <a:xfrm>
            <a:off x="3199653"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3260"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6815"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0422"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628"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89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grpSp>
        <p:nvGrpSpPr>
          <p:cNvPr id="33" name="Group 32">
            <a:extLst>
              <a:ext uri="{FF2B5EF4-FFF2-40B4-BE49-F238E27FC236}">
                <a16:creationId xmlns:a16="http://schemas.microsoft.com/office/drawing/2014/main" id="{77F86F49-BAB5-0C42-324C-C83B8EF71C12}"/>
              </a:ext>
            </a:extLst>
          </p:cNvPr>
          <p:cNvGrpSpPr/>
          <p:nvPr/>
        </p:nvGrpSpPr>
        <p:grpSpPr>
          <a:xfrm>
            <a:off x="740422" y="1470568"/>
            <a:ext cx="7663156" cy="2202364"/>
            <a:chOff x="297884" y="1067725"/>
            <a:chExt cx="7663156" cy="2202364"/>
          </a:xfrm>
        </p:grpSpPr>
        <p:sp>
          <p:nvSpPr>
            <p:cNvPr id="32" name="Rectangle 31">
              <a:extLst>
                <a:ext uri="{FF2B5EF4-FFF2-40B4-BE49-F238E27FC236}">
                  <a16:creationId xmlns:a16="http://schemas.microsoft.com/office/drawing/2014/main" id="{D829A853-CD4E-68BF-7BF0-2C255F7D95C6}"/>
                </a:ext>
              </a:extLst>
            </p:cNvPr>
            <p:cNvSpPr/>
            <p:nvPr/>
          </p:nvSpPr>
          <p:spPr>
            <a:xfrm>
              <a:off x="2564640" y="1067725"/>
              <a:ext cx="5396400" cy="2202364"/>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624;p94">
              <a:extLst>
                <a:ext uri="{FF2B5EF4-FFF2-40B4-BE49-F238E27FC236}">
                  <a16:creationId xmlns:a16="http://schemas.microsoft.com/office/drawing/2014/main" id="{BCA3C7DD-CC44-D780-3902-2CEA6A33BF3A}"/>
                </a:ext>
              </a:extLst>
            </p:cNvPr>
            <p:cNvSpPr/>
            <p:nvPr/>
          </p:nvSpPr>
          <p:spPr>
            <a:xfrm>
              <a:off x="2757115" y="1572887"/>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900722" y="1577109"/>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5" name="Google Shape;1626;p94">
              <a:extLst>
                <a:ext uri="{FF2B5EF4-FFF2-40B4-BE49-F238E27FC236}">
                  <a16:creationId xmlns:a16="http://schemas.microsoft.com/office/drawing/2014/main" id="{686633EF-C06B-6561-E9D1-4C4E04097097}"/>
                </a:ext>
              </a:extLst>
            </p:cNvPr>
            <p:cNvSpPr/>
            <p:nvPr/>
          </p:nvSpPr>
          <p:spPr>
            <a:xfrm>
              <a:off x="4507687" y="1566944"/>
              <a:ext cx="1252800" cy="1252800"/>
            </a:xfrm>
            <a:prstGeom prst="ellipse">
              <a:avLst/>
            </a:prstGeom>
            <a:solidFill>
              <a:schemeClr val="accent6"/>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Executes the 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154277" y="2199287"/>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963DB-624C-2562-D4CA-5F60F5E86CA5}"/>
                </a:ext>
              </a:extLst>
            </p:cNvPr>
            <p:cNvCxnSpPr>
              <a:stCxn id="3" idx="6"/>
              <a:endCxn id="5" idx="2"/>
            </p:cNvCxnSpPr>
            <p:nvPr/>
          </p:nvCxnSpPr>
          <p:spPr>
            <a:xfrm flipV="1">
              <a:off x="4009915" y="2193344"/>
              <a:ext cx="497772" cy="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297884" y="1990677"/>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090" y="1146805"/>
              <a:ext cx="357498" cy="3470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15987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3799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5200"/>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63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5200"/>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5" name="Google Shape;1626;p94">
            <a:extLst>
              <a:ext uri="{FF2B5EF4-FFF2-40B4-BE49-F238E27FC236}">
                <a16:creationId xmlns:a16="http://schemas.microsoft.com/office/drawing/2014/main" id="{686633EF-C06B-6561-E9D1-4C4E04097097}"/>
              </a:ext>
            </a:extLst>
          </p:cNvPr>
          <p:cNvSpPr/>
          <p:nvPr/>
        </p:nvSpPr>
        <p:spPr>
          <a:xfrm>
            <a:off x="4951117" y="1969787"/>
            <a:ext cx="1252800" cy="1252800"/>
          </a:xfrm>
          <a:prstGeom prst="ellipse">
            <a:avLst/>
          </a:prstGeom>
          <a:solidFill>
            <a:schemeClr val="accent3"/>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Modify the 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963DB-624C-2562-D4CA-5F60F5E86CA5}"/>
              </a:ext>
            </a:extLst>
          </p:cNvPr>
          <p:cNvCxnSpPr>
            <a:stCxn id="3" idx="6"/>
            <a:endCxn id="5" idx="2"/>
          </p:cNvCxnSpPr>
          <p:nvPr/>
        </p:nvCxnSpPr>
        <p:spPr>
          <a:xfrm flipV="1">
            <a:off x="4453345" y="2596187"/>
            <a:ext cx="497772" cy="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52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Part-1 – Basics of Vault</a:t>
            </a:r>
            <a:endParaRPr dirty="0"/>
          </a:p>
        </p:txBody>
      </p:sp>
      <p:sp>
        <p:nvSpPr>
          <p:cNvPr id="269" name="Google Shape;269;p27"/>
          <p:cNvSpPr txBox="1">
            <a:spLocks noGrp="1"/>
          </p:cNvSpPr>
          <p:nvPr>
            <p:ph type="body" idx="1"/>
          </p:nvPr>
        </p:nvSpPr>
        <p:spPr>
          <a:xfrm>
            <a:off x="369000" y="1361400"/>
            <a:ext cx="8463300" cy="9903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 dirty="0"/>
              <a:t>First we will try to cover a basic understanding of vault.</a:t>
            </a:r>
            <a:endParaRPr dirty="0"/>
          </a:p>
        </p:txBody>
      </p:sp>
      <p:sp>
        <p:nvSpPr>
          <p:cNvPr id="271" name="Google Shape;271;p27"/>
          <p:cNvSpPr/>
          <p:nvPr/>
        </p:nvSpPr>
        <p:spPr>
          <a:xfrm>
            <a:off x="-80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2" name="Google Shape;272;p27"/>
          <p:cNvGraphicFramePr/>
          <p:nvPr>
            <p:extLst>
              <p:ext uri="{D42A27DB-BD31-4B8C-83A1-F6EECF244321}">
                <p14:modId xmlns:p14="http://schemas.microsoft.com/office/powerpoint/2010/main" val="2423147168"/>
              </p:ext>
            </p:extLst>
          </p:nvPr>
        </p:nvGraphicFramePr>
        <p:xfrm>
          <a:off x="374450" y="3003150"/>
          <a:ext cx="8158150" cy="1730000"/>
        </p:xfrm>
        <a:graphic>
          <a:graphicData uri="http://schemas.openxmlformats.org/drawingml/2006/table">
            <a:tbl>
              <a:tblPr>
                <a:noFill/>
                <a:tableStyleId>{C1E71EBC-A6F5-4E6E-804A-390D55CE29A4}</a:tableStyleId>
              </a:tblPr>
              <a:tblGrid>
                <a:gridCol w="7674325">
                  <a:extLst>
                    <a:ext uri="{9D8B030D-6E8A-4147-A177-3AD203B41FA5}">
                      <a16:colId xmlns:a16="http://schemas.microsoft.com/office/drawing/2014/main" val="20000"/>
                    </a:ext>
                  </a:extLst>
                </a:gridCol>
                <a:gridCol w="483825">
                  <a:extLst>
                    <a:ext uri="{9D8B030D-6E8A-4147-A177-3AD203B41FA5}">
                      <a16:colId xmlns:a16="http://schemas.microsoft.com/office/drawing/2014/main" val="20001"/>
                    </a:ext>
                  </a:extLst>
                </a:gridCol>
              </a:tblGrid>
              <a:tr h="346000">
                <a:tc>
                  <a:txBody>
                    <a:bodyPr/>
                    <a:lstStyle/>
                    <a:p>
                      <a:pPr marL="0" marR="0" lvl="0" indent="0" algn="l" rtl="0">
                        <a:lnSpc>
                          <a:spcPct val="115000"/>
                        </a:lnSpc>
                        <a:spcBef>
                          <a:spcPts val="0"/>
                        </a:spcBef>
                        <a:spcAft>
                          <a:spcPts val="1200"/>
                        </a:spcAft>
                        <a:buNone/>
                      </a:pPr>
                      <a:r>
                        <a:rPr lang="en" sz="1200" dirty="0"/>
                        <a:t>Common problems that are faced while managing secrets</a:t>
                      </a:r>
                      <a:endParaRPr sz="1200" dirty="0">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r>
                        <a:rPr lang="en" sz="1200" u="sng" dirty="0">
                          <a:solidFill>
                            <a:schemeClr val="hlink"/>
                          </a:solidFill>
                          <a:latin typeface="Inter"/>
                          <a:ea typeface="Inter"/>
                          <a:cs typeface="Inter"/>
                          <a:sym typeface="Inter"/>
                          <a:hlinkClick r:id="rId3" action="ppaction://hlinksldjump"/>
                        </a:rPr>
                        <a:t>0</a:t>
                      </a:r>
                      <a:r>
                        <a:rPr lang="en" sz="1200" u="sng" dirty="0">
                          <a:solidFill>
                            <a:schemeClr val="hlink"/>
                          </a:solidFill>
                          <a:latin typeface="Inter"/>
                          <a:ea typeface="Inter"/>
                          <a:cs typeface="Inter"/>
                          <a:sym typeface="Inter"/>
                        </a:rPr>
                        <a:t>5</a:t>
                      </a:r>
                      <a:endParaRPr sz="1200" dirty="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0"/>
                  </a:ext>
                </a:extLst>
              </a:tr>
              <a:tr h="346000">
                <a:tc>
                  <a:txBody>
                    <a:bodyPr/>
                    <a:lstStyle/>
                    <a:p>
                      <a:pPr marL="0" marR="0" lvl="0" indent="0" algn="l" rtl="0">
                        <a:lnSpc>
                          <a:spcPct val="115000"/>
                        </a:lnSpc>
                        <a:spcBef>
                          <a:spcPts val="0"/>
                        </a:spcBef>
                        <a:spcAft>
                          <a:spcPts val="1200"/>
                        </a:spcAft>
                        <a:buNone/>
                      </a:pPr>
                      <a:r>
                        <a:rPr lang="en-US" sz="1200" dirty="0">
                          <a:solidFill>
                            <a:schemeClr val="dk1"/>
                          </a:solidFill>
                          <a:latin typeface="Inter"/>
                          <a:ea typeface="Inter"/>
                          <a:cs typeface="Inter"/>
                          <a:sym typeface="Inter"/>
                        </a:rPr>
                        <a:t>Key features of Vault</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r>
                        <a:rPr lang="en" sz="1200" u="sng" dirty="0">
                          <a:solidFill>
                            <a:schemeClr val="hlink"/>
                          </a:solidFill>
                          <a:latin typeface="Inter"/>
                          <a:ea typeface="Inter"/>
                          <a:cs typeface="Inter"/>
                          <a:sym typeface="Inter"/>
                          <a:hlinkClick r:id="rId4" action="ppaction://hlinksldjump"/>
                        </a:rPr>
                        <a:t>06</a:t>
                      </a:r>
                      <a:endParaRPr sz="1200" dirty="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1"/>
                  </a:ext>
                </a:extLst>
              </a:tr>
              <a:tr h="346000">
                <a:tc>
                  <a:txBody>
                    <a:bodyPr/>
                    <a:lstStyle/>
                    <a:p>
                      <a:pPr marL="0" marR="0" lvl="0" indent="0" algn="l" rtl="0">
                        <a:lnSpc>
                          <a:spcPct val="115000"/>
                        </a:lnSpc>
                        <a:spcBef>
                          <a:spcPts val="0"/>
                        </a:spcBef>
                        <a:spcAft>
                          <a:spcPts val="1200"/>
                        </a:spcAft>
                        <a:buNone/>
                      </a:pPr>
                      <a:r>
                        <a:rPr lang="en" sz="1200" dirty="0">
                          <a:solidFill>
                            <a:schemeClr val="dk1"/>
                          </a:solidFill>
                          <a:latin typeface="Inter"/>
                          <a:ea typeface="Inter"/>
                          <a:cs typeface="Inter"/>
                          <a:sym typeface="Inter"/>
                        </a:rPr>
                        <a:t>Vault Workflow</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r>
                        <a:rPr lang="en" sz="1200" u="sng" dirty="0">
                          <a:solidFill>
                            <a:schemeClr val="hlink"/>
                          </a:solidFill>
                          <a:latin typeface="Inter"/>
                          <a:ea typeface="Inter"/>
                          <a:cs typeface="Inter"/>
                          <a:sym typeface="Inter"/>
                          <a:hlinkClick r:id="rId5" action="ppaction://hlinksldjump"/>
                        </a:rPr>
                        <a:t>07</a:t>
                      </a:r>
                      <a:endParaRPr sz="1200" dirty="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2"/>
                  </a:ext>
                </a:extLst>
              </a:tr>
              <a:tr h="346000">
                <a:tc>
                  <a:txBody>
                    <a:bodyPr/>
                    <a:lstStyle/>
                    <a:p>
                      <a:pPr marL="0" lvl="0" indent="0" algn="l" rtl="0">
                        <a:lnSpc>
                          <a:spcPct val="115000"/>
                        </a:lnSpc>
                        <a:spcBef>
                          <a:spcPts val="0"/>
                        </a:spcBef>
                        <a:spcAft>
                          <a:spcPts val="1200"/>
                        </a:spcAft>
                        <a:buClr>
                          <a:schemeClr val="dk1"/>
                        </a:buClr>
                        <a:buSzPts val="1100"/>
                        <a:buFont typeface="Arial"/>
                        <a:buNone/>
                      </a:pPr>
                      <a:r>
                        <a:rPr lang="en-US" sz="1200" dirty="0">
                          <a:solidFill>
                            <a:schemeClr val="dk1"/>
                          </a:solidFill>
                          <a:latin typeface="Inter"/>
                          <a:ea typeface="Inter"/>
                          <a:cs typeface="Inter"/>
                          <a:sym typeface="Inter"/>
                        </a:rPr>
                        <a:t>Demo</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lgn="ctr">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r>
                        <a:rPr lang="en" sz="1200" u="sng" dirty="0">
                          <a:solidFill>
                            <a:schemeClr val="hlink"/>
                          </a:solidFill>
                          <a:latin typeface="Inter"/>
                          <a:ea typeface="Inter"/>
                          <a:cs typeface="Inter"/>
                          <a:sym typeface="Inter"/>
                          <a:hlinkClick r:id="rId6" action="ppaction://hlinksldjump"/>
                        </a:rPr>
                        <a:t>08</a:t>
                      </a:r>
                      <a:endParaRPr sz="1200" dirty="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lgn="ctr">
                      <a:solidFill>
                        <a:schemeClr val="accent1"/>
                      </a:solidFill>
                      <a:prstDash val="dot"/>
                      <a:round/>
                      <a:headEnd type="none" w="sm" len="sm"/>
                      <a:tailEnd type="none" w="sm" len="sm"/>
                    </a:lnB>
                  </a:tcPr>
                </a:tc>
                <a:extLst>
                  <a:ext uri="{0D108BD9-81ED-4DB2-BD59-A6C34878D82A}">
                    <a16:rowId xmlns:a16="http://schemas.microsoft.com/office/drawing/2014/main" val="10003"/>
                  </a:ext>
                </a:extLst>
              </a:tr>
              <a:tr h="346000">
                <a:tc>
                  <a:txBody>
                    <a:bodyPr/>
                    <a:lstStyle/>
                    <a:p>
                      <a:pPr marL="0" lvl="0" indent="0" algn="l" rtl="0">
                        <a:lnSpc>
                          <a:spcPct val="115000"/>
                        </a:lnSpc>
                        <a:spcBef>
                          <a:spcPts val="0"/>
                        </a:spcBef>
                        <a:spcAft>
                          <a:spcPts val="1200"/>
                        </a:spcAft>
                        <a:buClr>
                          <a:schemeClr val="dk1"/>
                        </a:buClr>
                        <a:buSzPts val="1100"/>
                        <a:buFont typeface="Arial"/>
                        <a:buNone/>
                      </a:pPr>
                      <a:r>
                        <a:rPr lang="en-US" sz="1200" dirty="0">
                          <a:solidFill>
                            <a:schemeClr val="dk1"/>
                          </a:solidFill>
                          <a:latin typeface="Inter"/>
                          <a:ea typeface="Inter"/>
                          <a:cs typeface="Inter"/>
                          <a:sym typeface="Inter"/>
                        </a:rPr>
                        <a:t>Vault – Seal / Unseal</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1200"/>
                        </a:spcAft>
                        <a:buClr>
                          <a:srgbClr val="000000"/>
                        </a:buClr>
                        <a:buSzTx/>
                        <a:buFont typeface="Arial"/>
                        <a:buNone/>
                        <a:tabLst/>
                        <a:defRPr/>
                      </a:pPr>
                      <a:r>
                        <a:rPr lang="en" sz="1200" u="sng" dirty="0">
                          <a:solidFill>
                            <a:schemeClr val="hlink"/>
                          </a:solidFill>
                          <a:latin typeface="Inter"/>
                          <a:ea typeface="Inter"/>
                          <a:cs typeface="Inter"/>
                          <a:sym typeface="Inter"/>
                          <a:hlinkClick r:id="rId7" action="ppaction://hlinksldjump"/>
                        </a:rPr>
                        <a:t>09</a:t>
                      </a:r>
                      <a:endParaRPr lang="en" sz="1200" dirty="0">
                        <a:solidFill>
                          <a:srgbClr val="434343"/>
                        </a:solidFill>
                        <a:latin typeface="Inter"/>
                        <a:ea typeface="Inter"/>
                        <a:cs typeface="Inter"/>
                        <a:sym typeface="Inter"/>
                      </a:endParaRPr>
                    </a:p>
                  </a:txBody>
                  <a:tcPr marL="0" marR="91425" marT="0" marB="0"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78642833"/>
                  </a:ext>
                </a:extLst>
              </a:tr>
            </a:tbl>
          </a:graphicData>
        </a:graphic>
      </p:graphicFrame>
      <p:sp>
        <p:nvSpPr>
          <p:cNvPr id="273" name="Google Shape;27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274" name="Google Shape;27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latin typeface="Inter Light"/>
                <a:ea typeface="Inter Light"/>
                <a:cs typeface="Inter Light"/>
                <a:sym typeface="Inter Light"/>
              </a:rPr>
              <a:t>2</a:t>
            </a:fld>
            <a:endParaRPr sz="700">
              <a:latin typeface="Inter Light"/>
              <a:ea typeface="Inter Light"/>
              <a:cs typeface="Inter Light"/>
              <a:sym typeface="Inter Light"/>
            </a:endParaRPr>
          </a:p>
        </p:txBody>
      </p:sp>
      <p:sp>
        <p:nvSpPr>
          <p:cNvPr id="275" name="Google Shape;275;p27"/>
          <p:cNvSpPr txBox="1"/>
          <p:nvPr/>
        </p:nvSpPr>
        <p:spPr>
          <a:xfrm>
            <a:off x="368524" y="4759718"/>
            <a:ext cx="3937800" cy="176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00"/>
              <a:buFont typeface="Arial"/>
              <a:buNone/>
            </a:pPr>
            <a:r>
              <a:rPr lang="en" sz="600" i="0" u="none" strike="noStrike" cap="none">
                <a:solidFill>
                  <a:srgbClr val="999999"/>
                </a:solidFill>
                <a:latin typeface="Inter"/>
                <a:ea typeface="Inter"/>
                <a:cs typeface="Inter"/>
                <a:sym typeface="Inter"/>
              </a:rPr>
              <a:t>© </a:t>
            </a:r>
            <a:r>
              <a:rPr lang="en" sz="600">
                <a:solidFill>
                  <a:srgbClr val="999999"/>
                </a:solidFill>
                <a:latin typeface="Inter"/>
                <a:ea typeface="Inter"/>
                <a:cs typeface="Inter"/>
                <a:sym typeface="Inter"/>
              </a:rPr>
              <a:t>2022 </a:t>
            </a:r>
            <a:r>
              <a:rPr lang="en" sz="600" i="0" u="none" strike="noStrike" cap="none">
                <a:solidFill>
                  <a:srgbClr val="999999"/>
                </a:solidFill>
                <a:latin typeface="Inter"/>
                <a:ea typeface="Inter"/>
                <a:cs typeface="Inter"/>
                <a:sym typeface="Inter"/>
              </a:rPr>
              <a:t>Thought</a:t>
            </a:r>
            <a:r>
              <a:rPr lang="en" sz="600">
                <a:solidFill>
                  <a:srgbClr val="999999"/>
                </a:solidFill>
                <a:latin typeface="Inter"/>
                <a:ea typeface="Inter"/>
                <a:cs typeface="Inter"/>
                <a:sym typeface="Inter"/>
              </a:rPr>
              <a:t>w</a:t>
            </a:r>
            <a:r>
              <a:rPr lang="en" sz="600" i="0" u="none" strike="noStrike" cap="none">
                <a:solidFill>
                  <a:srgbClr val="999999"/>
                </a:solidFill>
                <a:latin typeface="Inter"/>
                <a:ea typeface="Inter"/>
                <a:cs typeface="Inter"/>
                <a:sym typeface="Inter"/>
              </a:rPr>
              <a:t>orks </a:t>
            </a:r>
            <a:endParaRPr sz="600" i="0" u="none" strike="noStrike" cap="none">
              <a:solidFill>
                <a:srgbClr val="999999"/>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5200"/>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5" name="Google Shape;1626;p94">
            <a:extLst>
              <a:ext uri="{FF2B5EF4-FFF2-40B4-BE49-F238E27FC236}">
                <a16:creationId xmlns:a16="http://schemas.microsoft.com/office/drawing/2014/main" id="{686633EF-C06B-6561-E9D1-4C4E04097097}"/>
              </a:ext>
            </a:extLst>
          </p:cNvPr>
          <p:cNvSpPr/>
          <p:nvPr/>
        </p:nvSpPr>
        <p:spPr>
          <a:xfrm>
            <a:off x="4951117" y="1969787"/>
            <a:ext cx="1252800" cy="1252800"/>
          </a:xfrm>
          <a:prstGeom prst="ellipse">
            <a:avLst/>
          </a:prstGeom>
          <a:solidFill>
            <a:schemeClr val="accent3"/>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Modify the 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963DB-624C-2562-D4CA-5F60F5E86CA5}"/>
              </a:ext>
            </a:extLst>
          </p:cNvPr>
          <p:cNvCxnSpPr>
            <a:stCxn id="3" idx="6"/>
            <a:endCxn id="5" idx="2"/>
          </p:cNvCxnSpPr>
          <p:nvPr/>
        </p:nvCxnSpPr>
        <p:spPr>
          <a:xfrm flipV="1">
            <a:off x="4453345" y="2596187"/>
            <a:ext cx="497772" cy="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626;p94">
            <a:extLst>
              <a:ext uri="{FF2B5EF4-FFF2-40B4-BE49-F238E27FC236}">
                <a16:creationId xmlns:a16="http://schemas.microsoft.com/office/drawing/2014/main" id="{5334816C-7C2D-C1CC-1A95-9A842A3C000D}"/>
              </a:ext>
            </a:extLst>
          </p:cNvPr>
          <p:cNvSpPr/>
          <p:nvPr/>
        </p:nvSpPr>
        <p:spPr>
          <a:xfrm>
            <a:off x="4415354" y="3918358"/>
            <a:ext cx="2324326" cy="744859"/>
          </a:xfrm>
          <a:prstGeom prst="rect">
            <a:avLst/>
          </a:prstGeom>
          <a:solidFill>
            <a:schemeClr val="accent4"/>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Dynamic Admission Controller</a:t>
            </a:r>
            <a:endParaRPr sz="1000" b="1" dirty="0">
              <a:solidFill>
                <a:schemeClr val="lt1"/>
              </a:solidFill>
              <a:latin typeface="Bitter"/>
              <a:ea typeface="Bitter"/>
              <a:cs typeface="Bitter"/>
              <a:sym typeface="Bitter"/>
            </a:endParaRPr>
          </a:p>
        </p:txBody>
      </p:sp>
      <p:cxnSp>
        <p:nvCxnSpPr>
          <p:cNvPr id="9" name="Straight Arrow Connector 8">
            <a:extLst>
              <a:ext uri="{FF2B5EF4-FFF2-40B4-BE49-F238E27FC236}">
                <a16:creationId xmlns:a16="http://schemas.microsoft.com/office/drawing/2014/main" id="{654FA359-A59B-AFD8-D6C3-14CE1A904AF1}"/>
              </a:ext>
            </a:extLst>
          </p:cNvPr>
          <p:cNvCxnSpPr>
            <a:cxnSpLocks/>
            <a:stCxn id="6" idx="0"/>
            <a:endCxn id="5" idx="4"/>
          </p:cNvCxnSpPr>
          <p:nvPr/>
        </p:nvCxnSpPr>
        <p:spPr>
          <a:xfrm flipV="1">
            <a:off x="5577517" y="3222587"/>
            <a:ext cx="0" cy="69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01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4624"/>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5" name="Google Shape;1626;p94">
            <a:extLst>
              <a:ext uri="{FF2B5EF4-FFF2-40B4-BE49-F238E27FC236}">
                <a16:creationId xmlns:a16="http://schemas.microsoft.com/office/drawing/2014/main" id="{686633EF-C06B-6561-E9D1-4C4E04097097}"/>
              </a:ext>
            </a:extLst>
          </p:cNvPr>
          <p:cNvSpPr/>
          <p:nvPr/>
        </p:nvSpPr>
        <p:spPr>
          <a:xfrm>
            <a:off x="4951117" y="1969787"/>
            <a:ext cx="1252800" cy="1252800"/>
          </a:xfrm>
          <a:prstGeom prst="ellipse">
            <a:avLst/>
          </a:prstGeom>
          <a:solidFill>
            <a:schemeClr val="accent3"/>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Modify the 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963DB-624C-2562-D4CA-5F60F5E86CA5}"/>
              </a:ext>
            </a:extLst>
          </p:cNvPr>
          <p:cNvCxnSpPr>
            <a:stCxn id="3" idx="6"/>
            <a:endCxn id="5" idx="2"/>
          </p:cNvCxnSpPr>
          <p:nvPr/>
        </p:nvCxnSpPr>
        <p:spPr>
          <a:xfrm flipV="1">
            <a:off x="4453345" y="2596187"/>
            <a:ext cx="497772" cy="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626;p94">
            <a:extLst>
              <a:ext uri="{FF2B5EF4-FFF2-40B4-BE49-F238E27FC236}">
                <a16:creationId xmlns:a16="http://schemas.microsoft.com/office/drawing/2014/main" id="{5334816C-7C2D-C1CC-1A95-9A842A3C000D}"/>
              </a:ext>
            </a:extLst>
          </p:cNvPr>
          <p:cNvSpPr/>
          <p:nvPr/>
        </p:nvSpPr>
        <p:spPr>
          <a:xfrm>
            <a:off x="4415354" y="3918358"/>
            <a:ext cx="2324326" cy="744859"/>
          </a:xfrm>
          <a:prstGeom prst="rect">
            <a:avLst/>
          </a:prstGeom>
          <a:solidFill>
            <a:schemeClr val="accent4"/>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Dynamic Admission Controller</a:t>
            </a:r>
            <a:endParaRPr sz="1000" b="1" dirty="0">
              <a:solidFill>
                <a:schemeClr val="lt1"/>
              </a:solidFill>
              <a:latin typeface="Bitter"/>
              <a:ea typeface="Bitter"/>
              <a:cs typeface="Bitter"/>
              <a:sym typeface="Bitter"/>
            </a:endParaRPr>
          </a:p>
        </p:txBody>
      </p:sp>
      <p:cxnSp>
        <p:nvCxnSpPr>
          <p:cNvPr id="9" name="Straight Arrow Connector 8">
            <a:extLst>
              <a:ext uri="{FF2B5EF4-FFF2-40B4-BE49-F238E27FC236}">
                <a16:creationId xmlns:a16="http://schemas.microsoft.com/office/drawing/2014/main" id="{654FA359-A59B-AFD8-D6C3-14CE1A904AF1}"/>
              </a:ext>
            </a:extLst>
          </p:cNvPr>
          <p:cNvCxnSpPr>
            <a:cxnSpLocks/>
            <a:stCxn id="6" idx="0"/>
            <a:endCxn id="5" idx="4"/>
          </p:cNvCxnSpPr>
          <p:nvPr/>
        </p:nvCxnSpPr>
        <p:spPr>
          <a:xfrm flipV="1">
            <a:off x="5577517" y="3222587"/>
            <a:ext cx="0" cy="69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Google Shape;1626;p94">
            <a:extLst>
              <a:ext uri="{FF2B5EF4-FFF2-40B4-BE49-F238E27FC236}">
                <a16:creationId xmlns:a16="http://schemas.microsoft.com/office/drawing/2014/main" id="{621B647D-4048-1144-63C0-A1EC3AB799A1}"/>
              </a:ext>
            </a:extLst>
          </p:cNvPr>
          <p:cNvSpPr/>
          <p:nvPr/>
        </p:nvSpPr>
        <p:spPr>
          <a:xfrm>
            <a:off x="6701689" y="1969203"/>
            <a:ext cx="1252800" cy="1252800"/>
          </a:xfrm>
          <a:prstGeom prst="ellipse">
            <a:avLst/>
          </a:prstGeom>
          <a:solidFill>
            <a:schemeClr val="accent6"/>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Executes the Manifest</a:t>
            </a:r>
            <a:endParaRPr sz="1000" b="1" dirty="0">
              <a:solidFill>
                <a:schemeClr val="lt1"/>
              </a:solidFill>
              <a:latin typeface="Bitter"/>
              <a:ea typeface="Bitter"/>
              <a:cs typeface="Bitter"/>
              <a:sym typeface="Bitter"/>
            </a:endParaRPr>
          </a:p>
        </p:txBody>
      </p:sp>
      <p:cxnSp>
        <p:nvCxnSpPr>
          <p:cNvPr id="8" name="Straight Arrow Connector 7">
            <a:extLst>
              <a:ext uri="{FF2B5EF4-FFF2-40B4-BE49-F238E27FC236}">
                <a16:creationId xmlns:a16="http://schemas.microsoft.com/office/drawing/2014/main" id="{00BB7586-E2D7-A147-D317-F1213B4DAAD6}"/>
              </a:ext>
            </a:extLst>
          </p:cNvPr>
          <p:cNvCxnSpPr>
            <a:stCxn id="5" idx="6"/>
            <a:endCxn id="2" idx="2"/>
          </p:cNvCxnSpPr>
          <p:nvPr/>
        </p:nvCxnSpPr>
        <p:spPr>
          <a:xfrm flipV="1">
            <a:off x="6203917" y="2595603"/>
            <a:ext cx="497772" cy="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829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 Example</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6D07F080-958B-DF9D-E7F4-38024A1CB34A}"/>
              </a:ext>
            </a:extLst>
          </p:cNvPr>
          <p:cNvSpPr/>
          <p:nvPr/>
        </p:nvSpPr>
        <p:spPr>
          <a:xfrm>
            <a:off x="1478943" y="3379304"/>
            <a:ext cx="874643" cy="1049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POD:</a:t>
            </a:r>
            <a:br>
              <a:rPr lang="en-US" sz="1000" dirty="0"/>
            </a:br>
            <a:r>
              <a:rPr lang="en-US" sz="1000" dirty="0" err="1"/>
              <a:t>nginx:latest</a:t>
            </a:r>
            <a:endParaRPr lang="en-US" sz="1000" dirty="0"/>
          </a:p>
        </p:txBody>
      </p:sp>
    </p:spTree>
    <p:extLst>
      <p:ext uri="{BB962C8B-B14F-4D97-AF65-F5344CB8AC3E}">
        <p14:creationId xmlns:p14="http://schemas.microsoft.com/office/powerpoint/2010/main" val="70878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 Example</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5200"/>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07B8005-F56C-5180-D6B2-0F0C900B96FF}"/>
              </a:ext>
            </a:extLst>
          </p:cNvPr>
          <p:cNvSpPr/>
          <p:nvPr/>
        </p:nvSpPr>
        <p:spPr>
          <a:xfrm>
            <a:off x="3389623" y="3720208"/>
            <a:ext cx="874643" cy="1049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POD:</a:t>
            </a:r>
            <a:br>
              <a:rPr lang="en-US" sz="1000" dirty="0"/>
            </a:br>
            <a:r>
              <a:rPr lang="en-US" sz="1000" dirty="0" err="1"/>
              <a:t>nginx:latest</a:t>
            </a:r>
            <a:endParaRPr lang="en-US" sz="1000" dirty="0"/>
          </a:p>
        </p:txBody>
      </p:sp>
    </p:spTree>
    <p:extLst>
      <p:ext uri="{BB962C8B-B14F-4D97-AF65-F5344CB8AC3E}">
        <p14:creationId xmlns:p14="http://schemas.microsoft.com/office/powerpoint/2010/main" val="3980258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 Example</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5200"/>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5" name="Google Shape;1626;p94">
            <a:extLst>
              <a:ext uri="{FF2B5EF4-FFF2-40B4-BE49-F238E27FC236}">
                <a16:creationId xmlns:a16="http://schemas.microsoft.com/office/drawing/2014/main" id="{686633EF-C06B-6561-E9D1-4C4E04097097}"/>
              </a:ext>
            </a:extLst>
          </p:cNvPr>
          <p:cNvSpPr/>
          <p:nvPr/>
        </p:nvSpPr>
        <p:spPr>
          <a:xfrm>
            <a:off x="4951117" y="1969787"/>
            <a:ext cx="1252800" cy="1252800"/>
          </a:xfrm>
          <a:prstGeom prst="ellipse">
            <a:avLst/>
          </a:prstGeom>
          <a:solidFill>
            <a:schemeClr val="accent3"/>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Modify the 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963DB-624C-2562-D4CA-5F60F5E86CA5}"/>
              </a:ext>
            </a:extLst>
          </p:cNvPr>
          <p:cNvCxnSpPr>
            <a:stCxn id="3" idx="6"/>
            <a:endCxn id="5" idx="2"/>
          </p:cNvCxnSpPr>
          <p:nvPr/>
        </p:nvCxnSpPr>
        <p:spPr>
          <a:xfrm flipV="1">
            <a:off x="4453345" y="2596187"/>
            <a:ext cx="497772" cy="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626;p94">
            <a:extLst>
              <a:ext uri="{FF2B5EF4-FFF2-40B4-BE49-F238E27FC236}">
                <a16:creationId xmlns:a16="http://schemas.microsoft.com/office/drawing/2014/main" id="{5334816C-7C2D-C1CC-1A95-9A842A3C000D}"/>
              </a:ext>
            </a:extLst>
          </p:cNvPr>
          <p:cNvSpPr/>
          <p:nvPr/>
        </p:nvSpPr>
        <p:spPr>
          <a:xfrm>
            <a:off x="4415354" y="3918358"/>
            <a:ext cx="2324326" cy="744859"/>
          </a:xfrm>
          <a:prstGeom prst="rect">
            <a:avLst/>
          </a:prstGeom>
          <a:solidFill>
            <a:schemeClr val="accent4"/>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Dynamic Admission Controller</a:t>
            </a:r>
            <a:endParaRPr sz="1000" b="1" dirty="0">
              <a:solidFill>
                <a:schemeClr val="lt1"/>
              </a:solidFill>
              <a:latin typeface="Bitter"/>
              <a:ea typeface="Bitter"/>
              <a:cs typeface="Bitter"/>
              <a:sym typeface="Bitter"/>
            </a:endParaRPr>
          </a:p>
        </p:txBody>
      </p:sp>
      <p:cxnSp>
        <p:nvCxnSpPr>
          <p:cNvPr id="9" name="Straight Arrow Connector 8">
            <a:extLst>
              <a:ext uri="{FF2B5EF4-FFF2-40B4-BE49-F238E27FC236}">
                <a16:creationId xmlns:a16="http://schemas.microsoft.com/office/drawing/2014/main" id="{654FA359-A59B-AFD8-D6C3-14CE1A904AF1}"/>
              </a:ext>
            </a:extLst>
          </p:cNvPr>
          <p:cNvCxnSpPr>
            <a:cxnSpLocks/>
            <a:stCxn id="6" idx="0"/>
            <a:endCxn id="5" idx="4"/>
          </p:cNvCxnSpPr>
          <p:nvPr/>
        </p:nvCxnSpPr>
        <p:spPr>
          <a:xfrm flipV="1">
            <a:off x="5577517" y="3222587"/>
            <a:ext cx="0" cy="69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07382B8-431F-FCF2-8060-F3AA3D94B8B4}"/>
              </a:ext>
            </a:extLst>
          </p:cNvPr>
          <p:cNvSpPr/>
          <p:nvPr/>
        </p:nvSpPr>
        <p:spPr>
          <a:xfrm>
            <a:off x="3391200" y="3719396"/>
            <a:ext cx="874643" cy="1049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POD:</a:t>
            </a:r>
            <a:br>
              <a:rPr lang="en-US" sz="1000" dirty="0"/>
            </a:br>
            <a:r>
              <a:rPr lang="en-US" sz="1000" dirty="0" err="1"/>
              <a:t>nginx:latest</a:t>
            </a:r>
            <a:endParaRPr lang="en-US" sz="1000" dirty="0"/>
          </a:p>
        </p:txBody>
      </p:sp>
    </p:spTree>
    <p:extLst>
      <p:ext uri="{BB962C8B-B14F-4D97-AF65-F5344CB8AC3E}">
        <p14:creationId xmlns:p14="http://schemas.microsoft.com/office/powerpoint/2010/main" val="3468109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 Example</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5200"/>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5" name="Google Shape;1626;p94">
            <a:extLst>
              <a:ext uri="{FF2B5EF4-FFF2-40B4-BE49-F238E27FC236}">
                <a16:creationId xmlns:a16="http://schemas.microsoft.com/office/drawing/2014/main" id="{686633EF-C06B-6561-E9D1-4C4E04097097}"/>
              </a:ext>
            </a:extLst>
          </p:cNvPr>
          <p:cNvSpPr/>
          <p:nvPr/>
        </p:nvSpPr>
        <p:spPr>
          <a:xfrm>
            <a:off x="4951117" y="1969787"/>
            <a:ext cx="1252800" cy="1252800"/>
          </a:xfrm>
          <a:prstGeom prst="ellipse">
            <a:avLst/>
          </a:prstGeom>
          <a:solidFill>
            <a:schemeClr val="accent3"/>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Modify the 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963DB-624C-2562-D4CA-5F60F5E86CA5}"/>
              </a:ext>
            </a:extLst>
          </p:cNvPr>
          <p:cNvCxnSpPr>
            <a:stCxn id="3" idx="6"/>
            <a:endCxn id="5" idx="2"/>
          </p:cNvCxnSpPr>
          <p:nvPr/>
        </p:nvCxnSpPr>
        <p:spPr>
          <a:xfrm flipV="1">
            <a:off x="4453345" y="2596187"/>
            <a:ext cx="497772" cy="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626;p94">
            <a:extLst>
              <a:ext uri="{FF2B5EF4-FFF2-40B4-BE49-F238E27FC236}">
                <a16:creationId xmlns:a16="http://schemas.microsoft.com/office/drawing/2014/main" id="{5334816C-7C2D-C1CC-1A95-9A842A3C000D}"/>
              </a:ext>
            </a:extLst>
          </p:cNvPr>
          <p:cNvSpPr/>
          <p:nvPr/>
        </p:nvSpPr>
        <p:spPr>
          <a:xfrm>
            <a:off x="4415354" y="3918358"/>
            <a:ext cx="2324326" cy="744859"/>
          </a:xfrm>
          <a:prstGeom prst="rect">
            <a:avLst/>
          </a:prstGeom>
          <a:solidFill>
            <a:schemeClr val="accent4"/>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Dynamic Admission Controller</a:t>
            </a:r>
            <a:endParaRPr sz="1000" b="1" dirty="0">
              <a:solidFill>
                <a:schemeClr val="lt1"/>
              </a:solidFill>
              <a:latin typeface="Bitter"/>
              <a:ea typeface="Bitter"/>
              <a:cs typeface="Bitter"/>
              <a:sym typeface="Bitter"/>
            </a:endParaRPr>
          </a:p>
        </p:txBody>
      </p:sp>
      <p:cxnSp>
        <p:nvCxnSpPr>
          <p:cNvPr id="9" name="Straight Arrow Connector 8">
            <a:extLst>
              <a:ext uri="{FF2B5EF4-FFF2-40B4-BE49-F238E27FC236}">
                <a16:creationId xmlns:a16="http://schemas.microsoft.com/office/drawing/2014/main" id="{654FA359-A59B-AFD8-D6C3-14CE1A904AF1}"/>
              </a:ext>
            </a:extLst>
          </p:cNvPr>
          <p:cNvCxnSpPr>
            <a:cxnSpLocks/>
            <a:stCxn id="6" idx="0"/>
            <a:endCxn id="5" idx="4"/>
          </p:cNvCxnSpPr>
          <p:nvPr/>
        </p:nvCxnSpPr>
        <p:spPr>
          <a:xfrm flipV="1">
            <a:off x="5577517" y="3222587"/>
            <a:ext cx="0" cy="69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Google Shape;1626;p94">
            <a:extLst>
              <a:ext uri="{FF2B5EF4-FFF2-40B4-BE49-F238E27FC236}">
                <a16:creationId xmlns:a16="http://schemas.microsoft.com/office/drawing/2014/main" id="{621B647D-4048-1144-63C0-A1EC3AB799A1}"/>
              </a:ext>
            </a:extLst>
          </p:cNvPr>
          <p:cNvSpPr/>
          <p:nvPr/>
        </p:nvSpPr>
        <p:spPr>
          <a:xfrm>
            <a:off x="6701689" y="1969203"/>
            <a:ext cx="1252800" cy="1252800"/>
          </a:xfrm>
          <a:prstGeom prst="ellipse">
            <a:avLst/>
          </a:prstGeom>
          <a:solidFill>
            <a:schemeClr val="accent6"/>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Executes the Manifest</a:t>
            </a:r>
            <a:endParaRPr sz="1000" b="1" dirty="0">
              <a:solidFill>
                <a:schemeClr val="lt1"/>
              </a:solidFill>
              <a:latin typeface="Bitter"/>
              <a:ea typeface="Bitter"/>
              <a:cs typeface="Bitter"/>
              <a:sym typeface="Bitter"/>
            </a:endParaRPr>
          </a:p>
        </p:txBody>
      </p:sp>
      <p:cxnSp>
        <p:nvCxnSpPr>
          <p:cNvPr id="8" name="Straight Arrow Connector 7">
            <a:extLst>
              <a:ext uri="{FF2B5EF4-FFF2-40B4-BE49-F238E27FC236}">
                <a16:creationId xmlns:a16="http://schemas.microsoft.com/office/drawing/2014/main" id="{00BB7586-E2D7-A147-D317-F1213B4DAAD6}"/>
              </a:ext>
            </a:extLst>
          </p:cNvPr>
          <p:cNvCxnSpPr>
            <a:stCxn id="5" idx="6"/>
            <a:endCxn id="2" idx="2"/>
          </p:cNvCxnSpPr>
          <p:nvPr/>
        </p:nvCxnSpPr>
        <p:spPr>
          <a:xfrm flipV="1">
            <a:off x="6203917" y="2595603"/>
            <a:ext cx="497772" cy="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2E31507-818E-03F8-FE5B-52E13F56260E}"/>
              </a:ext>
            </a:extLst>
          </p:cNvPr>
          <p:cNvSpPr/>
          <p:nvPr/>
        </p:nvSpPr>
        <p:spPr>
          <a:xfrm>
            <a:off x="6912042" y="3720208"/>
            <a:ext cx="874643" cy="1049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POD:</a:t>
            </a:r>
            <a:br>
              <a:rPr lang="en-US" sz="1000" dirty="0"/>
            </a:br>
            <a:r>
              <a:rPr lang="en-US" sz="1000" dirty="0" err="1"/>
              <a:t>nginx:latest</a:t>
            </a:r>
            <a:br>
              <a:rPr lang="en-US" sz="1000" dirty="0"/>
            </a:br>
            <a:r>
              <a:rPr lang="en-US" sz="1000" dirty="0" err="1"/>
              <a:t>prometheus:latest</a:t>
            </a:r>
            <a:endParaRPr lang="en-US" sz="1000" dirty="0"/>
          </a:p>
        </p:txBody>
      </p:sp>
    </p:spTree>
    <p:extLst>
      <p:ext uri="{BB962C8B-B14F-4D97-AF65-F5344CB8AC3E}">
        <p14:creationId xmlns:p14="http://schemas.microsoft.com/office/powerpoint/2010/main" val="1961631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p:nvPr/>
        </p:nvSpPr>
        <p:spPr>
          <a:xfrm>
            <a:off x="6856845" y="2571725"/>
            <a:ext cx="2284800" cy="2571900"/>
          </a:xfrm>
          <a:prstGeom prst="rect">
            <a:avLst/>
          </a:prstGeom>
          <a:solidFill>
            <a:schemeClr val="accent1"/>
          </a:solidFill>
          <a:ln>
            <a:noFill/>
          </a:ln>
        </p:spPr>
        <p:txBody>
          <a:bodyPr spcFirstLastPara="1" wrap="square" lIns="91425" tIns="91425" rIns="91425" bIns="91425" anchor="ctr" anchorCtr="0">
            <a:noAutofit/>
          </a:bodyPr>
          <a:lstStyle/>
          <a:p>
            <a:r>
              <a:rPr lang="en-IN" b="1" dirty="0">
                <a:solidFill>
                  <a:srgbClr val="FFFFFF"/>
                </a:solidFill>
              </a:rPr>
              <a:t>The side car containers is basically to sync any changes in the secrets so that you do not have to redeploy the changes</a:t>
            </a:r>
          </a:p>
          <a:p>
            <a:pPr marL="0" lvl="0" indent="0" algn="l" rtl="0">
              <a:spcBef>
                <a:spcPts val="0"/>
              </a:spcBef>
              <a:spcAft>
                <a:spcPts val="0"/>
              </a:spcAft>
              <a:buNone/>
            </a:pPr>
            <a:endParaRPr dirty="0"/>
          </a:p>
        </p:txBody>
      </p:sp>
      <p:sp>
        <p:nvSpPr>
          <p:cNvPr id="360" name="Google Shape;360;p38"/>
          <p:cNvSpPr txBox="1">
            <a:spLocks noGrp="1"/>
          </p:cNvSpPr>
          <p:nvPr>
            <p:ph type="title"/>
          </p:nvPr>
        </p:nvSpPr>
        <p:spPr>
          <a:xfrm>
            <a:off x="369000" y="365700"/>
            <a:ext cx="3836700" cy="966000"/>
          </a:xfrm>
          <a:prstGeom prst="rect">
            <a:avLst/>
          </a:prstGeom>
        </p:spPr>
        <p:txBody>
          <a:bodyPr spcFirstLastPara="1" wrap="square" lIns="0" tIns="0" rIns="0" bIns="0" anchor="t" anchorCtr="0">
            <a:noAutofit/>
          </a:bodyPr>
          <a:lstStyle/>
          <a:p>
            <a:pPr lvl="0"/>
            <a:r>
              <a:rPr lang="en" dirty="0"/>
              <a:t>How Vault uses Dynamic Admission Controllers</a:t>
            </a:r>
            <a:endParaRPr dirty="0"/>
          </a:p>
        </p:txBody>
      </p:sp>
      <p:sp>
        <p:nvSpPr>
          <p:cNvPr id="361" name="Google Shape;361;p38"/>
          <p:cNvSpPr txBox="1">
            <a:spLocks noGrp="1"/>
          </p:cNvSpPr>
          <p:nvPr>
            <p:ph type="body" idx="1"/>
          </p:nvPr>
        </p:nvSpPr>
        <p:spPr>
          <a:xfrm>
            <a:off x="369000" y="1754875"/>
            <a:ext cx="3834300" cy="3022800"/>
          </a:xfrm>
          <a:prstGeom prst="rect">
            <a:avLst/>
          </a:prstGeom>
        </p:spPr>
        <p:txBody>
          <a:bodyPr spcFirstLastPara="1" wrap="square" lIns="0" tIns="0" rIns="0" bIns="0" anchor="t" anchorCtr="0">
            <a:noAutofit/>
          </a:bodyPr>
          <a:lstStyle/>
          <a:p>
            <a:pPr marL="0" lvl="0" indent="0">
              <a:spcAft>
                <a:spcPts val="1200"/>
              </a:spcAft>
              <a:buNone/>
            </a:pPr>
            <a:r>
              <a:rPr lang="en-IN" dirty="0"/>
              <a:t>Vault uses DAC to create an </a:t>
            </a:r>
            <a:r>
              <a:rPr lang="en-IN" dirty="0" err="1"/>
              <a:t>init</a:t>
            </a:r>
            <a:r>
              <a:rPr lang="en-IN" dirty="0"/>
              <a:t> container and a sidecar container inside the pod to handle the secrets</a:t>
            </a:r>
          </a:p>
        </p:txBody>
      </p:sp>
      <p:sp>
        <p:nvSpPr>
          <p:cNvPr id="363" name="Google Shape;363;p38"/>
          <p:cNvSpPr/>
          <p:nvPr/>
        </p:nvSpPr>
        <p:spPr>
          <a:xfrm>
            <a:off x="4569334" y="2571600"/>
            <a:ext cx="2284800" cy="2571900"/>
          </a:xfrm>
          <a:prstGeom prst="rect">
            <a:avLst/>
          </a:prstGeom>
          <a:solidFill>
            <a:schemeClr val="accent3"/>
          </a:solidFill>
          <a:ln>
            <a:noFill/>
          </a:ln>
        </p:spPr>
        <p:txBody>
          <a:bodyPr spcFirstLastPara="1" wrap="square" lIns="91425" tIns="91425" rIns="91425" bIns="91425" anchor="ctr" anchorCtr="0">
            <a:noAutofit/>
          </a:bodyPr>
          <a:lstStyle/>
          <a:p>
            <a:r>
              <a:rPr lang="en-IN" b="1" dirty="0">
                <a:solidFill>
                  <a:srgbClr val="FFFFFF"/>
                </a:solidFill>
              </a:rPr>
              <a:t>There is an </a:t>
            </a:r>
            <a:r>
              <a:rPr lang="en-IN" b="1" dirty="0" err="1">
                <a:solidFill>
                  <a:srgbClr val="FFFFFF"/>
                </a:solidFill>
              </a:rPr>
              <a:t>init</a:t>
            </a:r>
            <a:r>
              <a:rPr lang="en-IN" b="1" dirty="0">
                <a:solidFill>
                  <a:srgbClr val="FFFFFF"/>
                </a:solidFill>
              </a:rPr>
              <a:t> container which runs before the main container is initialized and fetches the secret. If this process fails, the main container is not started</a:t>
            </a:r>
          </a:p>
          <a:p>
            <a:pPr marL="0" lvl="0" indent="0" algn="l" rtl="0">
              <a:spcBef>
                <a:spcPts val="0"/>
              </a:spcBef>
              <a:spcAft>
                <a:spcPts val="0"/>
              </a:spcAft>
              <a:buNone/>
            </a:pPr>
            <a:endParaRPr dirty="0"/>
          </a:p>
        </p:txBody>
      </p:sp>
      <p:sp>
        <p:nvSpPr>
          <p:cNvPr id="368" name="Google Shape;36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26</a:t>
            </a:fld>
            <a:endParaRPr sz="700">
              <a:solidFill>
                <a:srgbClr val="D9D9D9"/>
              </a:solidFill>
              <a:latin typeface="Inter Light"/>
              <a:ea typeface="Inter Light"/>
              <a:cs typeface="Inter Light"/>
              <a:sym typeface="Inter Light"/>
            </a:endParaRPr>
          </a:p>
        </p:txBody>
      </p:sp>
      <p:pic>
        <p:nvPicPr>
          <p:cNvPr id="7" name="Picture 6">
            <a:extLst>
              <a:ext uri="{FF2B5EF4-FFF2-40B4-BE49-F238E27FC236}">
                <a16:creationId xmlns:a16="http://schemas.microsoft.com/office/drawing/2014/main" id="{4C7E61A5-866F-454D-52DC-B96110D4BB6D}"/>
              </a:ext>
            </a:extLst>
          </p:cNvPr>
          <p:cNvPicPr>
            <a:picLocks noChangeAspect="1"/>
          </p:cNvPicPr>
          <p:nvPr/>
        </p:nvPicPr>
        <p:blipFill>
          <a:blip r:embed="rId3"/>
          <a:stretch>
            <a:fillRect/>
          </a:stretch>
        </p:blipFill>
        <p:spPr>
          <a:xfrm>
            <a:off x="0" y="3015617"/>
            <a:ext cx="4572312" cy="1592368"/>
          </a:xfrm>
          <a:prstGeom prst="rect">
            <a:avLst/>
          </a:prstGeom>
        </p:spPr>
      </p:pic>
      <p:pic>
        <p:nvPicPr>
          <p:cNvPr id="6" name="Picture 5">
            <a:extLst>
              <a:ext uri="{FF2B5EF4-FFF2-40B4-BE49-F238E27FC236}">
                <a16:creationId xmlns:a16="http://schemas.microsoft.com/office/drawing/2014/main" id="{A8F72F77-18BA-A974-C5EB-F92002DC6C64}"/>
              </a:ext>
            </a:extLst>
          </p:cNvPr>
          <p:cNvPicPr>
            <a:picLocks noChangeAspect="1"/>
          </p:cNvPicPr>
          <p:nvPr/>
        </p:nvPicPr>
        <p:blipFill>
          <a:blip r:embed="rId4"/>
          <a:stretch>
            <a:fillRect/>
          </a:stretch>
        </p:blipFill>
        <p:spPr>
          <a:xfrm>
            <a:off x="4566068" y="557604"/>
            <a:ext cx="4572311" cy="1280433"/>
          </a:xfrm>
          <a:prstGeom prst="rect">
            <a:avLst/>
          </a:prstGeom>
        </p:spPr>
      </p:pic>
    </p:spTree>
    <p:extLst>
      <p:ext uri="{BB962C8B-B14F-4D97-AF65-F5344CB8AC3E}">
        <p14:creationId xmlns:p14="http://schemas.microsoft.com/office/powerpoint/2010/main" val="798197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 with Vault</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5200"/>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5" name="Google Shape;1626;p94">
            <a:extLst>
              <a:ext uri="{FF2B5EF4-FFF2-40B4-BE49-F238E27FC236}">
                <a16:creationId xmlns:a16="http://schemas.microsoft.com/office/drawing/2014/main" id="{686633EF-C06B-6561-E9D1-4C4E04097097}"/>
              </a:ext>
            </a:extLst>
          </p:cNvPr>
          <p:cNvSpPr/>
          <p:nvPr/>
        </p:nvSpPr>
        <p:spPr>
          <a:xfrm>
            <a:off x="4951117" y="1969787"/>
            <a:ext cx="1252800" cy="1252800"/>
          </a:xfrm>
          <a:prstGeom prst="ellipse">
            <a:avLst/>
          </a:prstGeom>
          <a:solidFill>
            <a:schemeClr val="accent3"/>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Modify the 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963DB-624C-2562-D4CA-5F60F5E86CA5}"/>
              </a:ext>
            </a:extLst>
          </p:cNvPr>
          <p:cNvCxnSpPr>
            <a:stCxn id="3" idx="6"/>
            <a:endCxn id="5" idx="2"/>
          </p:cNvCxnSpPr>
          <p:nvPr/>
        </p:nvCxnSpPr>
        <p:spPr>
          <a:xfrm flipV="1">
            <a:off x="4453345" y="2596187"/>
            <a:ext cx="497772" cy="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626;p94">
            <a:extLst>
              <a:ext uri="{FF2B5EF4-FFF2-40B4-BE49-F238E27FC236}">
                <a16:creationId xmlns:a16="http://schemas.microsoft.com/office/drawing/2014/main" id="{5334816C-7C2D-C1CC-1A95-9A842A3C000D}"/>
              </a:ext>
            </a:extLst>
          </p:cNvPr>
          <p:cNvSpPr/>
          <p:nvPr/>
        </p:nvSpPr>
        <p:spPr>
          <a:xfrm>
            <a:off x="4415354" y="3918358"/>
            <a:ext cx="2324326" cy="744859"/>
          </a:xfrm>
          <a:prstGeom prst="rect">
            <a:avLst/>
          </a:prstGeom>
          <a:solidFill>
            <a:schemeClr val="accent4"/>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b="1" dirty="0">
                <a:solidFill>
                  <a:schemeClr val="lt1"/>
                </a:solidFill>
                <a:latin typeface="Bitter"/>
                <a:ea typeface="Bitter"/>
                <a:cs typeface="Bitter"/>
                <a:sym typeface="Bitter"/>
              </a:rPr>
              <a:t>vault-agent-injector</a:t>
            </a:r>
            <a:endParaRPr sz="1000" b="1" dirty="0">
              <a:solidFill>
                <a:schemeClr val="lt1"/>
              </a:solidFill>
              <a:latin typeface="Bitter"/>
              <a:ea typeface="Bitter"/>
              <a:cs typeface="Bitter"/>
              <a:sym typeface="Bitter"/>
            </a:endParaRPr>
          </a:p>
        </p:txBody>
      </p:sp>
      <p:cxnSp>
        <p:nvCxnSpPr>
          <p:cNvPr id="9" name="Straight Arrow Connector 8">
            <a:extLst>
              <a:ext uri="{FF2B5EF4-FFF2-40B4-BE49-F238E27FC236}">
                <a16:creationId xmlns:a16="http://schemas.microsoft.com/office/drawing/2014/main" id="{654FA359-A59B-AFD8-D6C3-14CE1A904AF1}"/>
              </a:ext>
            </a:extLst>
          </p:cNvPr>
          <p:cNvCxnSpPr>
            <a:cxnSpLocks/>
            <a:stCxn id="6" idx="0"/>
            <a:endCxn id="5" idx="4"/>
          </p:cNvCxnSpPr>
          <p:nvPr/>
        </p:nvCxnSpPr>
        <p:spPr>
          <a:xfrm flipV="1">
            <a:off x="5577517" y="3222587"/>
            <a:ext cx="0" cy="69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Google Shape;1626;p94">
            <a:extLst>
              <a:ext uri="{FF2B5EF4-FFF2-40B4-BE49-F238E27FC236}">
                <a16:creationId xmlns:a16="http://schemas.microsoft.com/office/drawing/2014/main" id="{621B647D-4048-1144-63C0-A1EC3AB799A1}"/>
              </a:ext>
            </a:extLst>
          </p:cNvPr>
          <p:cNvSpPr/>
          <p:nvPr/>
        </p:nvSpPr>
        <p:spPr>
          <a:xfrm>
            <a:off x="6701689" y="1969203"/>
            <a:ext cx="1252800" cy="1252800"/>
          </a:xfrm>
          <a:prstGeom prst="ellipse">
            <a:avLst/>
          </a:prstGeom>
          <a:solidFill>
            <a:schemeClr val="accent6"/>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Executes the Manifest</a:t>
            </a:r>
            <a:endParaRPr sz="1000" b="1" dirty="0">
              <a:solidFill>
                <a:schemeClr val="lt1"/>
              </a:solidFill>
              <a:latin typeface="Bitter"/>
              <a:ea typeface="Bitter"/>
              <a:cs typeface="Bitter"/>
              <a:sym typeface="Bitter"/>
            </a:endParaRPr>
          </a:p>
        </p:txBody>
      </p:sp>
      <p:cxnSp>
        <p:nvCxnSpPr>
          <p:cNvPr id="8" name="Straight Arrow Connector 7">
            <a:extLst>
              <a:ext uri="{FF2B5EF4-FFF2-40B4-BE49-F238E27FC236}">
                <a16:creationId xmlns:a16="http://schemas.microsoft.com/office/drawing/2014/main" id="{00BB7586-E2D7-A147-D317-F1213B4DAAD6}"/>
              </a:ext>
            </a:extLst>
          </p:cNvPr>
          <p:cNvCxnSpPr>
            <a:stCxn id="5" idx="6"/>
            <a:endCxn id="2" idx="2"/>
          </p:cNvCxnSpPr>
          <p:nvPr/>
        </p:nvCxnSpPr>
        <p:spPr>
          <a:xfrm flipV="1">
            <a:off x="6203917" y="2595603"/>
            <a:ext cx="497772" cy="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288FD09-5C66-3DD5-0F0E-3FCC666245AA}"/>
              </a:ext>
            </a:extLst>
          </p:cNvPr>
          <p:cNvSpPr/>
          <p:nvPr/>
        </p:nvSpPr>
        <p:spPr>
          <a:xfrm>
            <a:off x="1275291" y="3641128"/>
            <a:ext cx="1434979" cy="1049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POD:</a:t>
            </a:r>
            <a:br>
              <a:rPr lang="en-US" sz="1000" dirty="0"/>
            </a:br>
            <a:r>
              <a:rPr lang="en-US" sz="1000" dirty="0" err="1"/>
              <a:t>nginx:latest</a:t>
            </a:r>
            <a:endParaRPr lang="en-US" sz="1000" dirty="0"/>
          </a:p>
        </p:txBody>
      </p:sp>
    </p:spTree>
    <p:extLst>
      <p:ext uri="{BB962C8B-B14F-4D97-AF65-F5344CB8AC3E}">
        <p14:creationId xmlns:p14="http://schemas.microsoft.com/office/powerpoint/2010/main" val="1615238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369000" y="365700"/>
            <a:ext cx="8406000" cy="9326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K8s works with Dynamic Admission Controller with Vault</a:t>
            </a:r>
            <a:endParaRPr dirty="0"/>
          </a:p>
        </p:txBody>
      </p:sp>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2" name="Rectangle 31">
            <a:extLst>
              <a:ext uri="{FF2B5EF4-FFF2-40B4-BE49-F238E27FC236}">
                <a16:creationId xmlns:a16="http://schemas.microsoft.com/office/drawing/2014/main" id="{D829A853-CD4E-68BF-7BF0-2C255F7D95C6}"/>
              </a:ext>
            </a:extLst>
          </p:cNvPr>
          <p:cNvSpPr/>
          <p:nvPr/>
        </p:nvSpPr>
        <p:spPr>
          <a:xfrm>
            <a:off x="3008069" y="1470568"/>
            <a:ext cx="5394617" cy="3355200"/>
          </a:xfrm>
          <a:prstGeom prst="rect">
            <a:avLst/>
          </a:prstGeom>
          <a:solidFill>
            <a:schemeClr val="accent1">
              <a:alpha val="43799"/>
            </a:schemeClr>
          </a:solidFill>
          <a:ln>
            <a:solidFill>
              <a:schemeClr val="accent1">
                <a:shade val="50000"/>
                <a:alpha val="496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1624;p94">
            <a:extLst>
              <a:ext uri="{FF2B5EF4-FFF2-40B4-BE49-F238E27FC236}">
                <a16:creationId xmlns:a16="http://schemas.microsoft.com/office/drawing/2014/main" id="{BCA3C7DD-CC44-D780-3902-2CEA6A33BF3A}"/>
              </a:ext>
            </a:extLst>
          </p:cNvPr>
          <p:cNvSpPr/>
          <p:nvPr/>
        </p:nvSpPr>
        <p:spPr>
          <a:xfrm>
            <a:off x="3200545" y="1975730"/>
            <a:ext cx="1252800" cy="12528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K8s</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Control</a:t>
            </a:r>
            <a:br>
              <a:rPr lang="en" sz="1000" b="1" dirty="0">
                <a:solidFill>
                  <a:schemeClr val="lt1"/>
                </a:solidFill>
                <a:latin typeface="Bitter"/>
                <a:ea typeface="Bitter"/>
                <a:cs typeface="Bitter"/>
                <a:sym typeface="Bitter"/>
              </a:rPr>
            </a:br>
            <a:r>
              <a:rPr lang="en" sz="1000" b="1" dirty="0">
                <a:solidFill>
                  <a:schemeClr val="lt1"/>
                </a:solidFill>
                <a:latin typeface="Bitter"/>
                <a:ea typeface="Bitter"/>
                <a:cs typeface="Bitter"/>
                <a:sym typeface="Bitter"/>
              </a:rPr>
              <a:t>Pane</a:t>
            </a:r>
            <a:endParaRPr sz="1000" b="1" dirty="0">
              <a:solidFill>
                <a:schemeClr val="lt1"/>
              </a:solidFill>
              <a:latin typeface="Bitter"/>
              <a:ea typeface="Bitter"/>
              <a:cs typeface="Bitter"/>
              <a:sym typeface="Bitter"/>
            </a:endParaRPr>
          </a:p>
        </p:txBody>
      </p:sp>
      <p:sp>
        <p:nvSpPr>
          <p:cNvPr id="4" name="Google Shape;1625;p94">
            <a:extLst>
              <a:ext uri="{FF2B5EF4-FFF2-40B4-BE49-F238E27FC236}">
                <a16:creationId xmlns:a16="http://schemas.microsoft.com/office/drawing/2014/main" id="{72D2C23E-D398-0551-DE0C-78340541BEB9}"/>
              </a:ext>
            </a:extLst>
          </p:cNvPr>
          <p:cNvSpPr/>
          <p:nvPr/>
        </p:nvSpPr>
        <p:spPr>
          <a:xfrm>
            <a:off x="1344152" y="1979952"/>
            <a:ext cx="1253555" cy="1253555"/>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Manifest</a:t>
            </a:r>
            <a:endParaRPr sz="1000" b="1" dirty="0">
              <a:solidFill>
                <a:schemeClr val="lt1"/>
              </a:solidFill>
              <a:latin typeface="Bitter"/>
              <a:ea typeface="Bitter"/>
              <a:cs typeface="Bitter"/>
              <a:sym typeface="Bitter"/>
            </a:endParaRPr>
          </a:p>
        </p:txBody>
      </p:sp>
      <p:sp>
        <p:nvSpPr>
          <p:cNvPr id="5" name="Google Shape;1626;p94">
            <a:extLst>
              <a:ext uri="{FF2B5EF4-FFF2-40B4-BE49-F238E27FC236}">
                <a16:creationId xmlns:a16="http://schemas.microsoft.com/office/drawing/2014/main" id="{686633EF-C06B-6561-E9D1-4C4E04097097}"/>
              </a:ext>
            </a:extLst>
          </p:cNvPr>
          <p:cNvSpPr/>
          <p:nvPr/>
        </p:nvSpPr>
        <p:spPr>
          <a:xfrm>
            <a:off x="4951117" y="1969787"/>
            <a:ext cx="1252800" cy="1252800"/>
          </a:xfrm>
          <a:prstGeom prst="ellipse">
            <a:avLst/>
          </a:prstGeom>
          <a:solidFill>
            <a:schemeClr val="accent3"/>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Modify the manifest</a:t>
            </a:r>
            <a:endParaRPr sz="1000" b="1" dirty="0">
              <a:solidFill>
                <a:schemeClr val="lt1"/>
              </a:solidFill>
              <a:latin typeface="Bitter"/>
              <a:ea typeface="Bitter"/>
              <a:cs typeface="Bitter"/>
              <a:sym typeface="Bitter"/>
            </a:endParaRPr>
          </a:p>
        </p:txBody>
      </p:sp>
      <p:cxnSp>
        <p:nvCxnSpPr>
          <p:cNvPr id="13" name="Straight Arrow Connector 12">
            <a:extLst>
              <a:ext uri="{FF2B5EF4-FFF2-40B4-BE49-F238E27FC236}">
                <a16:creationId xmlns:a16="http://schemas.microsoft.com/office/drawing/2014/main" id="{0F622749-88F3-A3A0-A040-F4111F386B48}"/>
              </a:ext>
            </a:extLst>
          </p:cNvPr>
          <p:cNvCxnSpPr>
            <a:cxnSpLocks/>
            <a:stCxn id="4" idx="6"/>
            <a:endCxn id="3" idx="2"/>
          </p:cNvCxnSpPr>
          <p:nvPr/>
        </p:nvCxnSpPr>
        <p:spPr>
          <a:xfrm flipV="1">
            <a:off x="2597707" y="2602130"/>
            <a:ext cx="602838" cy="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963DB-624C-2562-D4CA-5F60F5E86CA5}"/>
              </a:ext>
            </a:extLst>
          </p:cNvPr>
          <p:cNvCxnSpPr>
            <a:stCxn id="3" idx="6"/>
            <a:endCxn id="5" idx="2"/>
          </p:cNvCxnSpPr>
          <p:nvPr/>
        </p:nvCxnSpPr>
        <p:spPr>
          <a:xfrm flipV="1">
            <a:off x="4453345" y="2596187"/>
            <a:ext cx="497772" cy="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Google Shape;2138;p104">
            <a:extLst>
              <a:ext uri="{FF2B5EF4-FFF2-40B4-BE49-F238E27FC236}">
                <a16:creationId xmlns:a16="http://schemas.microsoft.com/office/drawing/2014/main" id="{D170AF99-0095-144C-A819-8554428003B1}"/>
              </a:ext>
            </a:extLst>
          </p:cNvPr>
          <p:cNvSpPr/>
          <p:nvPr/>
        </p:nvSpPr>
        <p:spPr>
          <a:xfrm>
            <a:off x="741314" y="2393520"/>
            <a:ext cx="308833" cy="405334"/>
          </a:xfrm>
          <a:custGeom>
            <a:avLst/>
            <a:gdLst/>
            <a:ahLst/>
            <a:cxnLst/>
            <a:rect l="l" t="t" r="r" b="b"/>
            <a:pathLst>
              <a:path w="21600" h="21600" extrusionOk="0">
                <a:moveTo>
                  <a:pt x="0" y="21600"/>
                </a:moveTo>
                <a:cubicBezTo>
                  <a:pt x="0" y="17055"/>
                  <a:pt x="4835" y="13371"/>
                  <a:pt x="10800" y="13371"/>
                </a:cubicBezTo>
                <a:cubicBezTo>
                  <a:pt x="16765" y="13371"/>
                  <a:pt x="21600" y="17055"/>
                  <a:pt x="21600" y="21600"/>
                </a:cubicBezTo>
                <a:lnTo>
                  <a:pt x="0" y="21600"/>
                </a:lnTo>
                <a:close/>
                <a:moveTo>
                  <a:pt x="10800" y="12343"/>
                </a:moveTo>
                <a:cubicBezTo>
                  <a:pt x="6325" y="12343"/>
                  <a:pt x="2700" y="9581"/>
                  <a:pt x="2700" y="6171"/>
                </a:cubicBezTo>
                <a:cubicBezTo>
                  <a:pt x="2700" y="2762"/>
                  <a:pt x="6325" y="0"/>
                  <a:pt x="10800" y="0"/>
                </a:cubicBezTo>
                <a:cubicBezTo>
                  <a:pt x="15275" y="0"/>
                  <a:pt x="18900" y="2762"/>
                  <a:pt x="18900" y="6171"/>
                </a:cubicBezTo>
                <a:cubicBezTo>
                  <a:pt x="18900" y="9581"/>
                  <a:pt x="15275" y="12343"/>
                  <a:pt x="10800" y="12343"/>
                </a:cubicBez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CE5BE90B-5C6B-11ED-E400-87E8F348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520" y="1549648"/>
            <a:ext cx="357498" cy="3470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626;p94">
            <a:extLst>
              <a:ext uri="{FF2B5EF4-FFF2-40B4-BE49-F238E27FC236}">
                <a16:creationId xmlns:a16="http://schemas.microsoft.com/office/drawing/2014/main" id="{5334816C-7C2D-C1CC-1A95-9A842A3C000D}"/>
              </a:ext>
            </a:extLst>
          </p:cNvPr>
          <p:cNvSpPr/>
          <p:nvPr/>
        </p:nvSpPr>
        <p:spPr>
          <a:xfrm>
            <a:off x="4415354" y="3918358"/>
            <a:ext cx="2324326" cy="744859"/>
          </a:xfrm>
          <a:prstGeom prst="rect">
            <a:avLst/>
          </a:prstGeom>
          <a:solidFill>
            <a:schemeClr val="accent4"/>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b="1" dirty="0">
                <a:solidFill>
                  <a:schemeClr val="lt1"/>
                </a:solidFill>
                <a:latin typeface="Bitter"/>
                <a:ea typeface="Bitter"/>
                <a:cs typeface="Bitter"/>
                <a:sym typeface="Bitter"/>
              </a:rPr>
              <a:t>vault-agent-injector</a:t>
            </a:r>
            <a:endParaRPr sz="1000" b="1" dirty="0">
              <a:solidFill>
                <a:schemeClr val="lt1"/>
              </a:solidFill>
              <a:latin typeface="Bitter"/>
              <a:ea typeface="Bitter"/>
              <a:cs typeface="Bitter"/>
              <a:sym typeface="Bitter"/>
            </a:endParaRPr>
          </a:p>
        </p:txBody>
      </p:sp>
      <p:cxnSp>
        <p:nvCxnSpPr>
          <p:cNvPr id="9" name="Straight Arrow Connector 8">
            <a:extLst>
              <a:ext uri="{FF2B5EF4-FFF2-40B4-BE49-F238E27FC236}">
                <a16:creationId xmlns:a16="http://schemas.microsoft.com/office/drawing/2014/main" id="{654FA359-A59B-AFD8-D6C3-14CE1A904AF1}"/>
              </a:ext>
            </a:extLst>
          </p:cNvPr>
          <p:cNvCxnSpPr>
            <a:cxnSpLocks/>
            <a:stCxn id="6" idx="0"/>
            <a:endCxn id="5" idx="4"/>
          </p:cNvCxnSpPr>
          <p:nvPr/>
        </p:nvCxnSpPr>
        <p:spPr>
          <a:xfrm flipV="1">
            <a:off x="5577517" y="3222587"/>
            <a:ext cx="0" cy="69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Google Shape;1626;p94">
            <a:extLst>
              <a:ext uri="{FF2B5EF4-FFF2-40B4-BE49-F238E27FC236}">
                <a16:creationId xmlns:a16="http://schemas.microsoft.com/office/drawing/2014/main" id="{621B647D-4048-1144-63C0-A1EC3AB799A1}"/>
              </a:ext>
            </a:extLst>
          </p:cNvPr>
          <p:cNvSpPr/>
          <p:nvPr/>
        </p:nvSpPr>
        <p:spPr>
          <a:xfrm>
            <a:off x="6701689" y="1969203"/>
            <a:ext cx="1252800" cy="1252800"/>
          </a:xfrm>
          <a:prstGeom prst="ellipse">
            <a:avLst/>
          </a:prstGeom>
          <a:solidFill>
            <a:schemeClr val="accent6"/>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lt1"/>
                </a:solidFill>
                <a:latin typeface="Bitter"/>
                <a:ea typeface="Bitter"/>
                <a:cs typeface="Bitter"/>
                <a:sym typeface="Bitter"/>
              </a:rPr>
              <a:t>Executes the Manifest</a:t>
            </a:r>
            <a:endParaRPr sz="1000" b="1" dirty="0">
              <a:solidFill>
                <a:schemeClr val="lt1"/>
              </a:solidFill>
              <a:latin typeface="Bitter"/>
              <a:ea typeface="Bitter"/>
              <a:cs typeface="Bitter"/>
              <a:sym typeface="Bitter"/>
            </a:endParaRPr>
          </a:p>
        </p:txBody>
      </p:sp>
      <p:cxnSp>
        <p:nvCxnSpPr>
          <p:cNvPr id="8" name="Straight Arrow Connector 7">
            <a:extLst>
              <a:ext uri="{FF2B5EF4-FFF2-40B4-BE49-F238E27FC236}">
                <a16:creationId xmlns:a16="http://schemas.microsoft.com/office/drawing/2014/main" id="{00BB7586-E2D7-A147-D317-F1213B4DAAD6}"/>
              </a:ext>
            </a:extLst>
          </p:cNvPr>
          <p:cNvCxnSpPr>
            <a:stCxn id="5" idx="6"/>
            <a:endCxn id="2" idx="2"/>
          </p:cNvCxnSpPr>
          <p:nvPr/>
        </p:nvCxnSpPr>
        <p:spPr>
          <a:xfrm flipV="1">
            <a:off x="6203917" y="2595603"/>
            <a:ext cx="497772" cy="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2E31507-818E-03F8-FE5B-52E13F56260E}"/>
              </a:ext>
            </a:extLst>
          </p:cNvPr>
          <p:cNvSpPr/>
          <p:nvPr/>
        </p:nvSpPr>
        <p:spPr>
          <a:xfrm>
            <a:off x="6935898" y="3720208"/>
            <a:ext cx="1434979" cy="1049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POD:</a:t>
            </a:r>
            <a:br>
              <a:rPr lang="en-US" sz="1000" dirty="0"/>
            </a:br>
            <a:r>
              <a:rPr lang="en-US" sz="1000" dirty="0" err="1"/>
              <a:t>nginx:latest</a:t>
            </a:r>
            <a:br>
              <a:rPr lang="en-US" sz="1000" dirty="0"/>
            </a:br>
            <a:r>
              <a:rPr lang="en-US" sz="1000" dirty="0"/>
              <a:t>vault-</a:t>
            </a:r>
            <a:r>
              <a:rPr lang="en-US" sz="1000" dirty="0" err="1"/>
              <a:t>init</a:t>
            </a:r>
            <a:r>
              <a:rPr lang="en-US" sz="1000" dirty="0"/>
              <a:t>-container</a:t>
            </a:r>
            <a:br>
              <a:rPr lang="en-US" sz="1000" dirty="0"/>
            </a:br>
            <a:r>
              <a:rPr lang="en-US" sz="1000" dirty="0"/>
              <a:t>vault-sidecar-container</a:t>
            </a:r>
          </a:p>
        </p:txBody>
      </p:sp>
    </p:spTree>
    <p:extLst>
      <p:ext uri="{BB962C8B-B14F-4D97-AF65-F5344CB8AC3E}">
        <p14:creationId xmlns:p14="http://schemas.microsoft.com/office/powerpoint/2010/main" val="3530064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ctrTitle"/>
          </p:nvPr>
        </p:nvSpPr>
        <p:spPr>
          <a:xfrm>
            <a:off x="369000" y="365700"/>
            <a:ext cx="8463300" cy="392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1"/>
                </a:solidFill>
              </a:rPr>
              <a:t>Part-2 – DEMO</a:t>
            </a:r>
            <a:endParaRPr dirty="0">
              <a:solidFill>
                <a:schemeClr val="lt1"/>
              </a:solidFill>
            </a:endParaRPr>
          </a:p>
        </p:txBody>
      </p:sp>
      <p:sp>
        <p:nvSpPr>
          <p:cNvPr id="289" name="Google Shape;2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sz="700"/>
          </a:p>
        </p:txBody>
      </p:sp>
    </p:spTree>
    <p:extLst>
      <p:ext uri="{BB962C8B-B14F-4D97-AF65-F5344CB8AC3E}">
        <p14:creationId xmlns:p14="http://schemas.microsoft.com/office/powerpoint/2010/main" val="43867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Part-2 – Using Vault in Kubernetes</a:t>
            </a:r>
            <a:endParaRPr dirty="0"/>
          </a:p>
        </p:txBody>
      </p:sp>
      <p:sp>
        <p:nvSpPr>
          <p:cNvPr id="269" name="Google Shape;269;p27"/>
          <p:cNvSpPr txBox="1">
            <a:spLocks noGrp="1"/>
          </p:cNvSpPr>
          <p:nvPr>
            <p:ph type="body" idx="1"/>
          </p:nvPr>
        </p:nvSpPr>
        <p:spPr>
          <a:xfrm>
            <a:off x="369000" y="1361400"/>
            <a:ext cx="8463300" cy="9903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 dirty="0"/>
              <a:t>In this part we will understand how Vault is used in Kubernetes</a:t>
            </a:r>
            <a:endParaRPr dirty="0"/>
          </a:p>
        </p:txBody>
      </p:sp>
      <p:sp>
        <p:nvSpPr>
          <p:cNvPr id="271" name="Google Shape;271;p27"/>
          <p:cNvSpPr/>
          <p:nvPr/>
        </p:nvSpPr>
        <p:spPr>
          <a:xfrm>
            <a:off x="-80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2" name="Google Shape;272;p27"/>
          <p:cNvGraphicFramePr/>
          <p:nvPr>
            <p:extLst>
              <p:ext uri="{D42A27DB-BD31-4B8C-83A1-F6EECF244321}">
                <p14:modId xmlns:p14="http://schemas.microsoft.com/office/powerpoint/2010/main" val="2214080955"/>
              </p:ext>
            </p:extLst>
          </p:nvPr>
        </p:nvGraphicFramePr>
        <p:xfrm>
          <a:off x="374450" y="3003150"/>
          <a:ext cx="8158150" cy="1038000"/>
        </p:xfrm>
        <a:graphic>
          <a:graphicData uri="http://schemas.openxmlformats.org/drawingml/2006/table">
            <a:tbl>
              <a:tblPr>
                <a:noFill/>
                <a:tableStyleId>{C1E71EBC-A6F5-4E6E-804A-390D55CE29A4}</a:tableStyleId>
              </a:tblPr>
              <a:tblGrid>
                <a:gridCol w="7674325">
                  <a:extLst>
                    <a:ext uri="{9D8B030D-6E8A-4147-A177-3AD203B41FA5}">
                      <a16:colId xmlns:a16="http://schemas.microsoft.com/office/drawing/2014/main" val="20000"/>
                    </a:ext>
                  </a:extLst>
                </a:gridCol>
                <a:gridCol w="483825">
                  <a:extLst>
                    <a:ext uri="{9D8B030D-6E8A-4147-A177-3AD203B41FA5}">
                      <a16:colId xmlns:a16="http://schemas.microsoft.com/office/drawing/2014/main" val="20001"/>
                    </a:ext>
                  </a:extLst>
                </a:gridCol>
              </a:tblGrid>
              <a:tr h="346000">
                <a:tc>
                  <a:txBody>
                    <a:bodyPr/>
                    <a:lstStyle/>
                    <a:p>
                      <a:pPr marL="0" marR="0" lvl="0" indent="0" algn="l" rtl="0">
                        <a:lnSpc>
                          <a:spcPct val="115000"/>
                        </a:lnSpc>
                        <a:spcBef>
                          <a:spcPts val="0"/>
                        </a:spcBef>
                        <a:spcAft>
                          <a:spcPts val="1200"/>
                        </a:spcAft>
                        <a:buNone/>
                      </a:pPr>
                      <a:r>
                        <a:rPr lang="en" sz="1200" dirty="0">
                          <a:solidFill>
                            <a:schemeClr val="dk1"/>
                          </a:solidFill>
                          <a:latin typeface="Inter"/>
                          <a:ea typeface="Inter"/>
                          <a:cs typeface="Inter"/>
                          <a:sym typeface="Inter"/>
                        </a:rPr>
                        <a:t>Understanding Dynamic Admission controller</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r>
                        <a:rPr lang="en" sz="1200" u="sng" dirty="0">
                          <a:solidFill>
                            <a:schemeClr val="hlink"/>
                          </a:solidFill>
                          <a:latin typeface="Inter"/>
                          <a:ea typeface="Inter"/>
                          <a:cs typeface="Inter"/>
                          <a:sym typeface="Inter"/>
                          <a:hlinkClick r:id="rId3" action="ppaction://hlinksldjump"/>
                        </a:rPr>
                        <a:t>13</a:t>
                      </a:r>
                      <a:endParaRPr sz="1200" dirty="0">
                        <a:solidFill>
                          <a:srgbClr val="434343"/>
                        </a:solidFill>
                        <a:latin typeface="Inter"/>
                        <a:ea typeface="Inter"/>
                        <a:cs typeface="Inter"/>
                        <a:sym typeface="Inter"/>
                      </a:endParaRPr>
                    </a:p>
                  </a:txBody>
                  <a:tcPr marL="0" marR="91425" marT="0" marB="0"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1"/>
                  </a:ext>
                </a:extLst>
              </a:tr>
              <a:tr h="346000">
                <a:tc>
                  <a:txBody>
                    <a:bodyPr/>
                    <a:lstStyle/>
                    <a:p>
                      <a:pPr marL="0" marR="0" lvl="0" indent="0" algn="l" rtl="0">
                        <a:lnSpc>
                          <a:spcPct val="115000"/>
                        </a:lnSpc>
                        <a:spcBef>
                          <a:spcPts val="0"/>
                        </a:spcBef>
                        <a:spcAft>
                          <a:spcPts val="1200"/>
                        </a:spcAft>
                        <a:buNone/>
                      </a:pPr>
                      <a:r>
                        <a:rPr lang="en-US" sz="1200" dirty="0">
                          <a:solidFill>
                            <a:schemeClr val="dk1"/>
                          </a:solidFill>
                          <a:latin typeface="Inter"/>
                          <a:ea typeface="Inter"/>
                          <a:cs typeface="Inter"/>
                          <a:sym typeface="Inter"/>
                        </a:rPr>
                        <a:t>Understanding Vault sidecar and Init containers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r>
                        <a:rPr lang="en" sz="1200" u="sng" dirty="0">
                          <a:solidFill>
                            <a:schemeClr val="hlink"/>
                          </a:solidFill>
                          <a:latin typeface="Inter"/>
                          <a:ea typeface="Inter"/>
                          <a:cs typeface="Inter"/>
                          <a:sym typeface="Inter"/>
                          <a:hlinkClick r:id="rId4" action="ppaction://hlinksldjump"/>
                        </a:rPr>
                        <a:t>14</a:t>
                      </a:r>
                      <a:endParaRPr sz="1200" dirty="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2"/>
                  </a:ext>
                </a:extLst>
              </a:tr>
              <a:tr h="346000">
                <a:tc>
                  <a:txBody>
                    <a:bodyPr/>
                    <a:lstStyle/>
                    <a:p>
                      <a:pPr marL="0" lvl="0" indent="0" algn="l" rtl="0">
                        <a:lnSpc>
                          <a:spcPct val="115000"/>
                        </a:lnSpc>
                        <a:spcBef>
                          <a:spcPts val="0"/>
                        </a:spcBef>
                        <a:spcAft>
                          <a:spcPts val="1200"/>
                        </a:spcAft>
                        <a:buClr>
                          <a:schemeClr val="dk1"/>
                        </a:buClr>
                        <a:buSzPts val="1100"/>
                        <a:buFont typeface="Arial"/>
                        <a:buNone/>
                      </a:pPr>
                      <a:r>
                        <a:rPr lang="en" sz="1200" dirty="0">
                          <a:solidFill>
                            <a:schemeClr val="dk1"/>
                          </a:solidFill>
                          <a:latin typeface="Inter"/>
                          <a:ea typeface="Inter"/>
                          <a:cs typeface="Inter"/>
                          <a:sym typeface="Inter"/>
                        </a:rPr>
                        <a:t>DEMO</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r>
                        <a:rPr lang="en" sz="1200" u="sng" dirty="0">
                          <a:solidFill>
                            <a:schemeClr val="hlink"/>
                          </a:solidFill>
                          <a:latin typeface="Inter"/>
                          <a:ea typeface="Inter"/>
                          <a:cs typeface="Inter"/>
                          <a:sym typeface="Inter"/>
                          <a:hlinkClick r:id="rId5" action="ppaction://hlinksldjump"/>
                        </a:rPr>
                        <a:t>15</a:t>
                      </a:r>
                      <a:endParaRPr sz="1200" dirty="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3"/>
                  </a:ext>
                </a:extLst>
              </a:tr>
            </a:tbl>
          </a:graphicData>
        </a:graphic>
      </p:graphicFrame>
      <p:sp>
        <p:nvSpPr>
          <p:cNvPr id="273" name="Google Shape;27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274" name="Google Shape;27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latin typeface="Inter Light"/>
                <a:ea typeface="Inter Light"/>
                <a:cs typeface="Inter Light"/>
                <a:sym typeface="Inter Light"/>
              </a:rPr>
              <a:t>3</a:t>
            </a:fld>
            <a:endParaRPr sz="700">
              <a:latin typeface="Inter Light"/>
              <a:ea typeface="Inter Light"/>
              <a:cs typeface="Inter Light"/>
              <a:sym typeface="Inter Light"/>
            </a:endParaRPr>
          </a:p>
        </p:txBody>
      </p:sp>
      <p:sp>
        <p:nvSpPr>
          <p:cNvPr id="275" name="Google Shape;275;p27"/>
          <p:cNvSpPr txBox="1"/>
          <p:nvPr/>
        </p:nvSpPr>
        <p:spPr>
          <a:xfrm>
            <a:off x="368524" y="4759718"/>
            <a:ext cx="3937800" cy="176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00"/>
              <a:buFont typeface="Arial"/>
              <a:buNone/>
            </a:pPr>
            <a:r>
              <a:rPr lang="en" sz="600" i="0" u="none" strike="noStrike" cap="none">
                <a:solidFill>
                  <a:srgbClr val="999999"/>
                </a:solidFill>
                <a:latin typeface="Inter"/>
                <a:ea typeface="Inter"/>
                <a:cs typeface="Inter"/>
                <a:sym typeface="Inter"/>
              </a:rPr>
              <a:t>© </a:t>
            </a:r>
            <a:r>
              <a:rPr lang="en" sz="600">
                <a:solidFill>
                  <a:srgbClr val="999999"/>
                </a:solidFill>
                <a:latin typeface="Inter"/>
                <a:ea typeface="Inter"/>
                <a:cs typeface="Inter"/>
                <a:sym typeface="Inter"/>
              </a:rPr>
              <a:t>2022 </a:t>
            </a:r>
            <a:r>
              <a:rPr lang="en" sz="600" i="0" u="none" strike="noStrike" cap="none">
                <a:solidFill>
                  <a:srgbClr val="999999"/>
                </a:solidFill>
                <a:latin typeface="Inter"/>
                <a:ea typeface="Inter"/>
                <a:cs typeface="Inter"/>
                <a:sym typeface="Inter"/>
              </a:rPr>
              <a:t>Thought</a:t>
            </a:r>
            <a:r>
              <a:rPr lang="en" sz="600">
                <a:solidFill>
                  <a:srgbClr val="999999"/>
                </a:solidFill>
                <a:latin typeface="Inter"/>
                <a:ea typeface="Inter"/>
                <a:cs typeface="Inter"/>
                <a:sym typeface="Inter"/>
              </a:rPr>
              <a:t>w</a:t>
            </a:r>
            <a:r>
              <a:rPr lang="en" sz="600" i="0" u="none" strike="noStrike" cap="none">
                <a:solidFill>
                  <a:srgbClr val="999999"/>
                </a:solidFill>
                <a:latin typeface="Inter"/>
                <a:ea typeface="Inter"/>
                <a:cs typeface="Inter"/>
                <a:sym typeface="Inter"/>
              </a:rPr>
              <a:t>orks </a:t>
            </a:r>
            <a:endParaRPr sz="600" i="0" u="none" strike="noStrike" cap="none">
              <a:solidFill>
                <a:srgbClr val="999999"/>
              </a:solidFill>
              <a:latin typeface="Inter"/>
              <a:ea typeface="Inter"/>
              <a:cs typeface="Inter"/>
              <a:sym typeface="Inter"/>
            </a:endParaRPr>
          </a:p>
        </p:txBody>
      </p:sp>
    </p:spTree>
    <p:extLst>
      <p:ext uri="{BB962C8B-B14F-4D97-AF65-F5344CB8AC3E}">
        <p14:creationId xmlns:p14="http://schemas.microsoft.com/office/powerpoint/2010/main" val="3938504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66"/>
          <p:cNvSpPr txBox="1">
            <a:spLocks noGrp="1"/>
          </p:cNvSpPr>
          <p:nvPr>
            <p:ph type="ctrTitle"/>
          </p:nvPr>
        </p:nvSpPr>
        <p:spPr>
          <a:xfrm>
            <a:off x="369000" y="365700"/>
            <a:ext cx="8463300" cy="392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lt1"/>
                </a:solidFill>
              </a:rPr>
              <a:t>Thank you</a:t>
            </a:r>
            <a:endParaRPr dirty="0">
              <a:solidFill>
                <a:schemeClr val="lt1"/>
              </a:solidFill>
            </a:endParaRPr>
          </a:p>
          <a:p>
            <a:pPr marL="0" lvl="0" indent="0" algn="l" rtl="0">
              <a:spcBef>
                <a:spcPts val="0"/>
              </a:spcBef>
              <a:spcAft>
                <a:spcPts val="0"/>
              </a:spcAft>
              <a:buNone/>
            </a:pPr>
            <a:endParaRPr dirty="0">
              <a:solidFill>
                <a:schemeClr val="lt1"/>
              </a:solidFill>
            </a:endParaRPr>
          </a:p>
          <a:p>
            <a:pPr marL="0" lvl="0" indent="0" algn="l" rtl="0">
              <a:spcBef>
                <a:spcPts val="0"/>
              </a:spcBef>
              <a:spcAft>
                <a:spcPts val="0"/>
              </a:spcAft>
              <a:buNone/>
            </a:pPr>
            <a:r>
              <a:rPr lang="en-US" sz="1400" dirty="0">
                <a:solidFill>
                  <a:schemeClr val="accent2"/>
                </a:solidFill>
                <a:latin typeface="Inter"/>
                <a:ea typeface="Inter"/>
                <a:cs typeface="Inter"/>
                <a:sym typeface="Inter"/>
              </a:rPr>
              <a:t>Sagar Trivedi</a:t>
            </a:r>
            <a:endParaRPr sz="1400" dirty="0">
              <a:solidFill>
                <a:schemeClr val="accent2"/>
              </a:solidFill>
              <a:latin typeface="Inter"/>
              <a:ea typeface="Inter"/>
              <a:cs typeface="Inter"/>
              <a:sym typeface="Inter"/>
            </a:endParaRPr>
          </a:p>
        </p:txBody>
      </p:sp>
      <p:sp>
        <p:nvSpPr>
          <p:cNvPr id="759" name="Google Shape;759;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ctrTitle"/>
          </p:nvPr>
        </p:nvSpPr>
        <p:spPr>
          <a:xfrm>
            <a:off x="369000" y="365700"/>
            <a:ext cx="8463300" cy="392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1"/>
                </a:solidFill>
              </a:rPr>
              <a:t>Part-1 – Basics of Vault</a:t>
            </a:r>
            <a:endParaRPr dirty="0">
              <a:solidFill>
                <a:schemeClr val="lt1"/>
              </a:solidFill>
            </a:endParaRPr>
          </a:p>
        </p:txBody>
      </p:sp>
      <p:sp>
        <p:nvSpPr>
          <p:cNvPr id="289" name="Google Shape;2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7"/>
          <p:cNvSpPr/>
          <p:nvPr/>
        </p:nvSpPr>
        <p:spPr>
          <a:xfrm>
            <a:off x="4571000" y="150"/>
            <a:ext cx="45723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02" name="Google Shape;502;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503" name="Google Shape;503;p47"/>
          <p:cNvSpPr txBox="1">
            <a:spLocks noGrp="1"/>
          </p:cNvSpPr>
          <p:nvPr>
            <p:ph type="body" idx="3"/>
          </p:nvPr>
        </p:nvSpPr>
        <p:spPr>
          <a:xfrm>
            <a:off x="4940700" y="1331700"/>
            <a:ext cx="3834300" cy="2480100"/>
          </a:xfrm>
          <a:prstGeom prst="rect">
            <a:avLst/>
          </a:prstGeom>
        </p:spPr>
        <p:txBody>
          <a:bodyPr spcFirstLastPara="1" wrap="square" lIns="0" tIns="0" rIns="0" bIns="0" anchor="ctr" anchorCtr="0">
            <a:noAutofit/>
          </a:bodyPr>
          <a:lstStyle/>
          <a:p>
            <a:pPr marL="457200" lvl="0" indent="-330200" algn="l" rtl="0">
              <a:spcBef>
                <a:spcPts val="0"/>
              </a:spcBef>
              <a:spcAft>
                <a:spcPts val="0"/>
              </a:spcAft>
              <a:buClr>
                <a:srgbClr val="FFFFFF"/>
              </a:buClr>
              <a:buSzPts val="1600"/>
              <a:buChar char="●"/>
            </a:pPr>
            <a:r>
              <a:rPr lang="en-US" b="1" dirty="0">
                <a:solidFill>
                  <a:srgbClr val="FFFFFF"/>
                </a:solidFill>
              </a:rPr>
              <a:t>Where are your secrets stored?</a:t>
            </a:r>
          </a:p>
          <a:p>
            <a:pPr marL="457200" lvl="0" indent="-330200" algn="l" rtl="0">
              <a:spcBef>
                <a:spcPts val="0"/>
              </a:spcBef>
              <a:spcAft>
                <a:spcPts val="0"/>
              </a:spcAft>
              <a:buClr>
                <a:srgbClr val="FFFFFF"/>
              </a:buClr>
              <a:buSzPts val="1600"/>
              <a:buChar char="●"/>
            </a:pPr>
            <a:r>
              <a:rPr lang="en-US" b="1" dirty="0">
                <a:solidFill>
                  <a:srgbClr val="FFFFFF"/>
                </a:solidFill>
              </a:rPr>
              <a:t>Who has access to secrets?</a:t>
            </a:r>
          </a:p>
          <a:p>
            <a:pPr marL="457200" lvl="0" indent="-330200" algn="l" rtl="0">
              <a:spcBef>
                <a:spcPts val="0"/>
              </a:spcBef>
              <a:spcAft>
                <a:spcPts val="0"/>
              </a:spcAft>
              <a:buClr>
                <a:srgbClr val="FFFFFF"/>
              </a:buClr>
              <a:buSzPts val="1600"/>
              <a:buChar char="●"/>
            </a:pPr>
            <a:r>
              <a:rPr lang="en-US" b="1" dirty="0">
                <a:solidFill>
                  <a:srgbClr val="FFFFFF"/>
                </a:solidFill>
              </a:rPr>
              <a:t>Who accessed which secret and when?</a:t>
            </a:r>
          </a:p>
          <a:p>
            <a:pPr marL="457200" lvl="0" indent="-330200" algn="l" rtl="0">
              <a:spcBef>
                <a:spcPts val="0"/>
              </a:spcBef>
              <a:spcAft>
                <a:spcPts val="0"/>
              </a:spcAft>
              <a:buClr>
                <a:srgbClr val="FFFFFF"/>
              </a:buClr>
              <a:buSzPts val="1600"/>
              <a:buChar char="●"/>
            </a:pPr>
            <a:r>
              <a:rPr lang="en-US" b="1" dirty="0">
                <a:solidFill>
                  <a:srgbClr val="FFFFFF"/>
                </a:solidFill>
              </a:rPr>
              <a:t>How to rotate secrets?</a:t>
            </a:r>
          </a:p>
          <a:p>
            <a:pPr marL="457200" lvl="0" indent="-330200" algn="l" rtl="0">
              <a:spcBef>
                <a:spcPts val="0"/>
              </a:spcBef>
              <a:spcAft>
                <a:spcPts val="0"/>
              </a:spcAft>
              <a:buClr>
                <a:srgbClr val="FFFFFF"/>
              </a:buClr>
              <a:buSzPts val="1600"/>
              <a:buChar char="●"/>
            </a:pPr>
            <a:r>
              <a:rPr lang="en-US" b="1" dirty="0">
                <a:solidFill>
                  <a:srgbClr val="FFFFFF"/>
                </a:solidFill>
              </a:rPr>
              <a:t>How do we revoke access to secrets?</a:t>
            </a:r>
          </a:p>
        </p:txBody>
      </p:sp>
      <p:sp>
        <p:nvSpPr>
          <p:cNvPr id="504" name="Google Shape;504;p47"/>
          <p:cNvSpPr txBox="1">
            <a:spLocks noGrp="1"/>
          </p:cNvSpPr>
          <p:nvPr>
            <p:ph type="title"/>
          </p:nvPr>
        </p:nvSpPr>
        <p:spPr>
          <a:xfrm>
            <a:off x="369000" y="1505945"/>
            <a:ext cx="3836700" cy="213161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are the most common problems that are faced while managing secrets?</a:t>
            </a:r>
            <a:endParaRPr dirty="0"/>
          </a:p>
        </p:txBody>
      </p:sp>
      <p:sp>
        <p:nvSpPr>
          <p:cNvPr id="505" name="Google Shape;505;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5</a:t>
            </a:fld>
            <a:endParaRPr sz="700">
              <a:solidFill>
                <a:srgbClr val="D9D9D9"/>
              </a:solidFill>
              <a:latin typeface="Inter Light"/>
              <a:ea typeface="Inter Light"/>
              <a:cs typeface="Inter Light"/>
              <a:sym typeface="Inter Light"/>
            </a:endParaRPr>
          </a:p>
        </p:txBody>
      </p:sp>
    </p:spTree>
    <p:extLst>
      <p:ext uri="{BB962C8B-B14F-4D97-AF65-F5344CB8AC3E}">
        <p14:creationId xmlns:p14="http://schemas.microsoft.com/office/powerpoint/2010/main" val="18036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a:spLocks noGrp="1"/>
          </p:cNvSpPr>
          <p:nvPr>
            <p:ph type="title"/>
          </p:nvPr>
        </p:nvSpPr>
        <p:spPr>
          <a:xfrm>
            <a:off x="369000" y="365700"/>
            <a:ext cx="3836700" cy="49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Vault Workflow</a:t>
            </a:r>
            <a:endParaRPr dirty="0"/>
          </a:p>
        </p:txBody>
      </p:sp>
      <p:pic>
        <p:nvPicPr>
          <p:cNvPr id="351" name="Google Shape;351;p37"/>
          <p:cNvPicPr preferRelativeResize="0"/>
          <p:nvPr/>
        </p:nvPicPr>
        <p:blipFill>
          <a:blip r:embed="rId3"/>
          <a:srcRect/>
          <a:stretch/>
        </p:blipFill>
        <p:spPr>
          <a:xfrm>
            <a:off x="4903290" y="0"/>
            <a:ext cx="3906970" cy="5143500"/>
          </a:xfrm>
          <a:prstGeom prst="rect">
            <a:avLst/>
          </a:prstGeom>
          <a:noFill/>
          <a:ln>
            <a:noFill/>
          </a:ln>
        </p:spPr>
      </p:pic>
      <p:sp>
        <p:nvSpPr>
          <p:cNvPr id="352" name="Google Shape;3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353" name="Google Shape;353;p37"/>
          <p:cNvSpPr txBox="1">
            <a:spLocks noGrp="1"/>
          </p:cNvSpPr>
          <p:nvPr>
            <p:ph type="body" idx="1"/>
          </p:nvPr>
        </p:nvSpPr>
        <p:spPr>
          <a:xfrm>
            <a:off x="371400" y="863600"/>
            <a:ext cx="3834300" cy="3914200"/>
          </a:xfrm>
          <a:prstGeom prst="rect">
            <a:avLst/>
          </a:prstGeom>
        </p:spPr>
        <p:txBody>
          <a:bodyPr spcFirstLastPara="1" wrap="square" lIns="0" tIns="0" rIns="0" bIns="0" anchor="t" anchorCtr="0">
            <a:noAutofit/>
          </a:bodyPr>
          <a:lstStyle/>
          <a:p>
            <a:r>
              <a:rPr lang="en-IN" sz="1100" b="1" dirty="0"/>
              <a:t>Authenticate:</a:t>
            </a:r>
            <a:r>
              <a:rPr lang="en-IN" sz="1100" dirty="0"/>
              <a:t> Authentication in Vault is the process by which a client supplies information that Vault uses to determine if they are who they say they are. Once the client is authenticated against an auth method, a token is generated and associated to a policy.</a:t>
            </a:r>
          </a:p>
          <a:p>
            <a:r>
              <a:rPr lang="en-IN" sz="1100" b="1" dirty="0"/>
              <a:t>Validation:</a:t>
            </a:r>
            <a:r>
              <a:rPr lang="en-IN" sz="1100" dirty="0"/>
              <a:t> Vault validates the client against third-party trusted sources, such as </a:t>
            </a:r>
            <a:r>
              <a:rPr lang="en-IN" sz="1100" dirty="0" err="1"/>
              <a:t>Github</a:t>
            </a:r>
            <a:r>
              <a:rPr lang="en-IN" sz="1100" dirty="0"/>
              <a:t>, LDAP, </a:t>
            </a:r>
            <a:r>
              <a:rPr lang="en-IN" sz="1100" dirty="0" err="1"/>
              <a:t>AppRole</a:t>
            </a:r>
            <a:r>
              <a:rPr lang="en-IN" sz="1100" dirty="0"/>
              <a:t>, and more.</a:t>
            </a:r>
          </a:p>
          <a:p>
            <a:r>
              <a:rPr lang="en-IN" sz="1100" b="1" dirty="0"/>
              <a:t>Authorize</a:t>
            </a:r>
            <a:r>
              <a:rPr lang="en-IN" sz="1100" dirty="0"/>
              <a:t>: A client is matched against the Vault security policy. This policy is a set of rules defining which API endpoints a client has access to with its Vault token. Policies provide a declarative way to grant or forbid access to certain paths and operations in Vault.</a:t>
            </a:r>
          </a:p>
          <a:p>
            <a:r>
              <a:rPr lang="en-IN" sz="1100" b="1" dirty="0"/>
              <a:t>Access</a:t>
            </a:r>
            <a:r>
              <a:rPr lang="en-IN" sz="1100" dirty="0"/>
              <a:t>: Vault grants access to secrets, keys, and encryption capabilities by issuing a token based on policies associated with the client’s identity. The client can then use their Vault token for future operations</a:t>
            </a: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56"/>
          <p:cNvSpPr/>
          <p:nvPr/>
        </p:nvSpPr>
        <p:spPr>
          <a:xfrm>
            <a:off x="0" y="2571725"/>
            <a:ext cx="1833300" cy="257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56"/>
          <p:cNvSpPr txBox="1">
            <a:spLocks noGrp="1"/>
          </p:cNvSpPr>
          <p:nvPr>
            <p:ph type="subTitle" idx="4294967295"/>
          </p:nvPr>
        </p:nvSpPr>
        <p:spPr>
          <a:xfrm>
            <a:off x="299550" y="2955375"/>
            <a:ext cx="1221900" cy="18222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b="1" dirty="0">
                <a:solidFill>
                  <a:srgbClr val="FFFFFF"/>
                </a:solidFill>
              </a:rPr>
              <a:t>Secure Secret Storage</a:t>
            </a:r>
            <a:endParaRPr b="1" dirty="0">
              <a:solidFill>
                <a:srgbClr val="FFFFFF"/>
              </a:solidFill>
            </a:endParaRPr>
          </a:p>
        </p:txBody>
      </p:sp>
      <p:sp>
        <p:nvSpPr>
          <p:cNvPr id="624" name="Google Shape;624;p56"/>
          <p:cNvSpPr/>
          <p:nvPr/>
        </p:nvSpPr>
        <p:spPr>
          <a:xfrm>
            <a:off x="1829113" y="2571725"/>
            <a:ext cx="1833300" cy="257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6"/>
          <p:cNvSpPr txBox="1">
            <a:spLocks noGrp="1"/>
          </p:cNvSpPr>
          <p:nvPr>
            <p:ph type="subTitle" idx="4294967295"/>
          </p:nvPr>
        </p:nvSpPr>
        <p:spPr>
          <a:xfrm>
            <a:off x="2127676" y="2955375"/>
            <a:ext cx="1221900" cy="18222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b="1" dirty="0">
                <a:solidFill>
                  <a:srgbClr val="FFFFFF"/>
                </a:solidFill>
              </a:rPr>
              <a:t>Static and Dynamic Secrets</a:t>
            </a:r>
            <a:endParaRPr b="1" dirty="0">
              <a:solidFill>
                <a:srgbClr val="FFFFFF"/>
              </a:solidFill>
            </a:endParaRPr>
          </a:p>
        </p:txBody>
      </p:sp>
      <p:sp>
        <p:nvSpPr>
          <p:cNvPr id="626" name="Google Shape;626;p56"/>
          <p:cNvSpPr/>
          <p:nvPr/>
        </p:nvSpPr>
        <p:spPr>
          <a:xfrm>
            <a:off x="3658236" y="2571725"/>
            <a:ext cx="1833300" cy="257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6"/>
          <p:cNvSpPr txBox="1">
            <a:spLocks noGrp="1"/>
          </p:cNvSpPr>
          <p:nvPr>
            <p:ph type="subTitle" idx="4294967295"/>
          </p:nvPr>
        </p:nvSpPr>
        <p:spPr>
          <a:xfrm>
            <a:off x="3955802" y="2955375"/>
            <a:ext cx="1221900" cy="18222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b="1" dirty="0">
                <a:solidFill>
                  <a:srgbClr val="FFFFFF"/>
                </a:solidFill>
              </a:rPr>
              <a:t>Data Encryption</a:t>
            </a:r>
            <a:endParaRPr b="1" dirty="0">
              <a:solidFill>
                <a:srgbClr val="FFFFFF"/>
              </a:solidFill>
            </a:endParaRPr>
          </a:p>
        </p:txBody>
      </p:sp>
      <p:sp>
        <p:nvSpPr>
          <p:cNvPr id="628" name="Google Shape;628;p56"/>
          <p:cNvSpPr/>
          <p:nvPr/>
        </p:nvSpPr>
        <p:spPr>
          <a:xfrm>
            <a:off x="5481937" y="2571725"/>
            <a:ext cx="1833300" cy="2571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6"/>
          <p:cNvSpPr txBox="1">
            <a:spLocks noGrp="1"/>
          </p:cNvSpPr>
          <p:nvPr>
            <p:ph type="subTitle" idx="4294967295"/>
          </p:nvPr>
        </p:nvSpPr>
        <p:spPr>
          <a:xfrm>
            <a:off x="5778509" y="2955375"/>
            <a:ext cx="1221900" cy="18222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b="1" dirty="0">
                <a:solidFill>
                  <a:srgbClr val="FFFFFF"/>
                </a:solidFill>
              </a:rPr>
              <a:t>Leasing and Renewal</a:t>
            </a:r>
            <a:endParaRPr b="1" dirty="0">
              <a:solidFill>
                <a:srgbClr val="FFFFFF"/>
              </a:solidFill>
            </a:endParaRPr>
          </a:p>
        </p:txBody>
      </p:sp>
      <p:sp>
        <p:nvSpPr>
          <p:cNvPr id="630" name="Google Shape;630;p56"/>
          <p:cNvSpPr/>
          <p:nvPr/>
        </p:nvSpPr>
        <p:spPr>
          <a:xfrm>
            <a:off x="7310766" y="2571725"/>
            <a:ext cx="1833300" cy="257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6"/>
          <p:cNvSpPr txBox="1">
            <a:spLocks noGrp="1"/>
          </p:cNvSpPr>
          <p:nvPr>
            <p:ph type="subTitle" idx="4294967295"/>
          </p:nvPr>
        </p:nvSpPr>
        <p:spPr>
          <a:xfrm>
            <a:off x="7613048" y="2955375"/>
            <a:ext cx="1221900" cy="18222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b="1" dirty="0">
                <a:solidFill>
                  <a:srgbClr val="FFFFFF"/>
                </a:solidFill>
              </a:rPr>
              <a:t>Revocation</a:t>
            </a:r>
            <a:endParaRPr b="1" dirty="0">
              <a:solidFill>
                <a:srgbClr val="FFFFFF"/>
              </a:solidFill>
            </a:endParaRPr>
          </a:p>
        </p:txBody>
      </p:sp>
      <p:sp>
        <p:nvSpPr>
          <p:cNvPr id="632" name="Google Shape;632;p56"/>
          <p:cNvSpPr txBox="1">
            <a:spLocks noGrp="1"/>
          </p:cNvSpPr>
          <p:nvPr>
            <p:ph type="sldNum" idx="12"/>
          </p:nvPr>
        </p:nvSpPr>
        <p:spPr>
          <a:xfrm>
            <a:off x="8467445"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633" name="Google Shape;633;p56"/>
          <p:cNvSpPr txBox="1">
            <a:spLocks noGrp="1"/>
          </p:cNvSpPr>
          <p:nvPr>
            <p:ph type="title"/>
          </p:nvPr>
        </p:nvSpPr>
        <p:spPr>
          <a:xfrm>
            <a:off x="369000" y="365700"/>
            <a:ext cx="8406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Key Features of Vault</a:t>
            </a:r>
            <a:endParaRPr dirty="0"/>
          </a:p>
        </p:txBody>
      </p:sp>
      <p:sp>
        <p:nvSpPr>
          <p:cNvPr id="634" name="Google Shape;634;p56"/>
          <p:cNvSpPr txBox="1">
            <a:spLocks noGrp="1"/>
          </p:cNvSpPr>
          <p:nvPr>
            <p:ph type="body" idx="1"/>
          </p:nvPr>
        </p:nvSpPr>
        <p:spPr>
          <a:xfrm>
            <a:off x="369000" y="1023303"/>
            <a:ext cx="8463300" cy="1269179"/>
          </a:xfrm>
          <a:prstGeom prst="rect">
            <a:avLst/>
          </a:prstGeom>
        </p:spPr>
        <p:txBody>
          <a:bodyPr spcFirstLastPara="1" wrap="square" lIns="0" tIns="0" rIns="0" bIns="0" anchor="t" anchorCtr="0">
            <a:noAutofit/>
          </a:bodyPr>
          <a:lstStyle/>
          <a:p>
            <a:pPr marL="0" lvl="0" indent="0">
              <a:spcAft>
                <a:spcPts val="1200"/>
              </a:spcAft>
              <a:buNone/>
            </a:pPr>
            <a:r>
              <a:rPr lang="en-IN" dirty="0"/>
              <a:t>Vault takes credentials and centralizes them so that they are defined in one location, which reduces unwanted exposure to credentials. It also makes sure that users, apps, and systems are authenticated and explicitly authorized to access resources, while also providing an audit trail that captures and preserves a history of clients' actions</a:t>
            </a:r>
            <a:endParaRPr dirty="0"/>
          </a:p>
        </p:txBody>
      </p:sp>
      <p:sp>
        <p:nvSpPr>
          <p:cNvPr id="636" name="Google Shape;63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7</a:t>
            </a:fld>
            <a:endParaRPr sz="700">
              <a:solidFill>
                <a:srgbClr val="D9D9D9"/>
              </a:solidFill>
              <a:latin typeface="Inter Light"/>
              <a:ea typeface="Inter Light"/>
              <a:cs typeface="Inter Light"/>
              <a:sym typeface="Inter Light"/>
            </a:endParaRPr>
          </a:p>
        </p:txBody>
      </p:sp>
      <p:sp>
        <p:nvSpPr>
          <p:cNvPr id="637" name="Google Shape;637;p56"/>
          <p:cNvSpPr txBox="1"/>
          <p:nvPr/>
        </p:nvSpPr>
        <p:spPr>
          <a:xfrm>
            <a:off x="368524" y="4759718"/>
            <a:ext cx="3937800" cy="176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00"/>
              <a:buFont typeface="Arial"/>
              <a:buNone/>
            </a:pPr>
            <a:r>
              <a:rPr lang="en" sz="600" i="0" u="none" strike="noStrike" cap="none">
                <a:solidFill>
                  <a:srgbClr val="D9D9D9"/>
                </a:solidFill>
                <a:latin typeface="Inter"/>
                <a:ea typeface="Inter"/>
                <a:cs typeface="Inter"/>
                <a:sym typeface="Inter"/>
              </a:rPr>
              <a:t>© </a:t>
            </a:r>
            <a:r>
              <a:rPr lang="en" sz="600">
                <a:solidFill>
                  <a:srgbClr val="D9D9D9"/>
                </a:solidFill>
                <a:latin typeface="Inter"/>
                <a:ea typeface="Inter"/>
                <a:cs typeface="Inter"/>
                <a:sym typeface="Inter"/>
              </a:rPr>
              <a:t>2022 </a:t>
            </a:r>
            <a:r>
              <a:rPr lang="en" sz="600" i="0" u="none" strike="noStrike" cap="none">
                <a:solidFill>
                  <a:srgbClr val="D9D9D9"/>
                </a:solidFill>
                <a:latin typeface="Inter"/>
                <a:ea typeface="Inter"/>
                <a:cs typeface="Inter"/>
                <a:sym typeface="Inter"/>
              </a:rPr>
              <a:t>Thought</a:t>
            </a:r>
            <a:r>
              <a:rPr lang="en" sz="600">
                <a:solidFill>
                  <a:srgbClr val="D9D9D9"/>
                </a:solidFill>
                <a:latin typeface="Inter"/>
                <a:ea typeface="Inter"/>
                <a:cs typeface="Inter"/>
                <a:sym typeface="Inter"/>
              </a:rPr>
              <a:t>w</a:t>
            </a:r>
            <a:r>
              <a:rPr lang="en" sz="600" i="0" u="none" strike="noStrike" cap="none">
                <a:solidFill>
                  <a:srgbClr val="D9D9D9"/>
                </a:solidFill>
                <a:latin typeface="Inter"/>
                <a:ea typeface="Inter"/>
                <a:cs typeface="Inter"/>
                <a:sym typeface="Inter"/>
              </a:rPr>
              <a:t>orks </a:t>
            </a:r>
            <a:endParaRPr sz="600" i="0" u="none" strike="noStrike" cap="none">
              <a:solidFill>
                <a:srgbClr val="D9D9D9"/>
              </a:solidFill>
              <a:latin typeface="Inter"/>
              <a:ea typeface="Inter"/>
              <a:cs typeface="Inter"/>
              <a:sym typeface="Inter"/>
            </a:endParaRPr>
          </a:p>
        </p:txBody>
      </p:sp>
    </p:spTree>
    <p:extLst>
      <p:ext uri="{BB962C8B-B14F-4D97-AF65-F5344CB8AC3E}">
        <p14:creationId xmlns:p14="http://schemas.microsoft.com/office/powerpoint/2010/main" val="241821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ctrTitle"/>
          </p:nvPr>
        </p:nvSpPr>
        <p:spPr>
          <a:xfrm>
            <a:off x="369000" y="365700"/>
            <a:ext cx="8463300" cy="392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1"/>
                </a:solidFill>
              </a:rPr>
              <a:t>Part-1 – DEMO</a:t>
            </a:r>
            <a:endParaRPr dirty="0">
              <a:solidFill>
                <a:schemeClr val="lt1"/>
              </a:solidFill>
            </a:endParaRPr>
          </a:p>
        </p:txBody>
      </p:sp>
      <p:sp>
        <p:nvSpPr>
          <p:cNvPr id="289" name="Google Shape;2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sz="700"/>
          </a:p>
        </p:txBody>
      </p:sp>
    </p:spTree>
    <p:extLst>
      <p:ext uri="{BB962C8B-B14F-4D97-AF65-F5344CB8AC3E}">
        <p14:creationId xmlns:p14="http://schemas.microsoft.com/office/powerpoint/2010/main" val="245026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F1E8-A508-95A1-D856-A10F34022F03}"/>
              </a:ext>
            </a:extLst>
          </p:cNvPr>
          <p:cNvSpPr>
            <a:spLocks noGrp="1"/>
          </p:cNvSpPr>
          <p:nvPr>
            <p:ph type="title"/>
          </p:nvPr>
        </p:nvSpPr>
        <p:spPr/>
        <p:txBody>
          <a:bodyPr/>
          <a:lstStyle/>
          <a:p>
            <a:r>
              <a:rPr lang="en-US" dirty="0"/>
              <a:t>Summary</a:t>
            </a:r>
          </a:p>
        </p:txBody>
      </p:sp>
      <p:sp>
        <p:nvSpPr>
          <p:cNvPr id="4" name="Slide Number Placeholder 3">
            <a:extLst>
              <a:ext uri="{FF2B5EF4-FFF2-40B4-BE49-F238E27FC236}">
                <a16:creationId xmlns:a16="http://schemas.microsoft.com/office/drawing/2014/main" id="{7E707119-ED6F-F3C9-699D-82328FC93C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Google Shape;1624;p94">
            <a:extLst>
              <a:ext uri="{FF2B5EF4-FFF2-40B4-BE49-F238E27FC236}">
                <a16:creationId xmlns:a16="http://schemas.microsoft.com/office/drawing/2014/main" id="{3107C8E9-09C1-E633-B367-CDD5B3EFE922}"/>
              </a:ext>
            </a:extLst>
          </p:cNvPr>
          <p:cNvSpPr/>
          <p:nvPr/>
        </p:nvSpPr>
        <p:spPr>
          <a:xfrm>
            <a:off x="3448007" y="938400"/>
            <a:ext cx="1723200" cy="17232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err="1">
                <a:solidFill>
                  <a:schemeClr val="lt1"/>
                </a:solidFill>
                <a:latin typeface="Bitter"/>
                <a:ea typeface="Bitter"/>
                <a:cs typeface="Bitter"/>
                <a:sym typeface="Bitter"/>
              </a:rPr>
              <a:t>Authorise</a:t>
            </a:r>
            <a:endParaRPr sz="1200" b="1" dirty="0">
              <a:solidFill>
                <a:schemeClr val="lt1"/>
              </a:solidFill>
              <a:latin typeface="Bitter"/>
              <a:ea typeface="Bitter"/>
              <a:cs typeface="Bitter"/>
              <a:sym typeface="Bitter"/>
            </a:endParaRPr>
          </a:p>
        </p:txBody>
      </p:sp>
      <p:sp>
        <p:nvSpPr>
          <p:cNvPr id="7" name="Google Shape;1625;p94">
            <a:extLst>
              <a:ext uri="{FF2B5EF4-FFF2-40B4-BE49-F238E27FC236}">
                <a16:creationId xmlns:a16="http://schemas.microsoft.com/office/drawing/2014/main" id="{AD3D7284-EE0A-2D3B-AAA5-6801CED53E10}"/>
              </a:ext>
            </a:extLst>
          </p:cNvPr>
          <p:cNvSpPr/>
          <p:nvPr/>
        </p:nvSpPr>
        <p:spPr>
          <a:xfrm>
            <a:off x="530638" y="937900"/>
            <a:ext cx="1723200" cy="1723200"/>
          </a:xfrm>
          <a:prstGeom prst="ellipse">
            <a:avLst/>
          </a:prstGeom>
          <a:solidFill>
            <a:schemeClr val="accent5"/>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Bitter"/>
                <a:ea typeface="Bitter"/>
                <a:cs typeface="Bitter"/>
                <a:sym typeface="Bitter"/>
              </a:rPr>
              <a:t>Authenticate</a:t>
            </a:r>
            <a:endParaRPr sz="1200" b="1" dirty="0">
              <a:solidFill>
                <a:schemeClr val="lt1"/>
              </a:solidFill>
              <a:latin typeface="Bitter"/>
              <a:ea typeface="Bitter"/>
              <a:cs typeface="Bitter"/>
              <a:sym typeface="Bitter"/>
            </a:endParaRPr>
          </a:p>
        </p:txBody>
      </p:sp>
      <p:sp>
        <p:nvSpPr>
          <p:cNvPr id="8" name="Google Shape;1626;p94">
            <a:extLst>
              <a:ext uri="{FF2B5EF4-FFF2-40B4-BE49-F238E27FC236}">
                <a16:creationId xmlns:a16="http://schemas.microsoft.com/office/drawing/2014/main" id="{844C17DF-BF49-8195-A45D-186026B51026}"/>
              </a:ext>
            </a:extLst>
          </p:cNvPr>
          <p:cNvSpPr/>
          <p:nvPr/>
        </p:nvSpPr>
        <p:spPr>
          <a:xfrm>
            <a:off x="6415223" y="937900"/>
            <a:ext cx="1723200" cy="1723200"/>
          </a:xfrm>
          <a:prstGeom prst="ellipse">
            <a:avLst/>
          </a:prstGeom>
          <a:solidFill>
            <a:schemeClr val="accent6"/>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Bitter"/>
                <a:ea typeface="Bitter"/>
                <a:cs typeface="Bitter"/>
                <a:sym typeface="Bitter"/>
              </a:rPr>
              <a:t>Secret</a:t>
            </a:r>
            <a:endParaRPr sz="1200" b="1" dirty="0">
              <a:solidFill>
                <a:schemeClr val="lt1"/>
              </a:solidFill>
              <a:latin typeface="Bitter"/>
              <a:ea typeface="Bitter"/>
              <a:cs typeface="Bitter"/>
              <a:sym typeface="Bitter"/>
            </a:endParaRPr>
          </a:p>
        </p:txBody>
      </p:sp>
      <p:sp>
        <p:nvSpPr>
          <p:cNvPr id="9" name="Google Shape;1627;p94">
            <a:extLst>
              <a:ext uri="{FF2B5EF4-FFF2-40B4-BE49-F238E27FC236}">
                <a16:creationId xmlns:a16="http://schemas.microsoft.com/office/drawing/2014/main" id="{D30D65D7-AF33-87E9-2E85-E19F2807338D}"/>
              </a:ext>
            </a:extLst>
          </p:cNvPr>
          <p:cNvSpPr txBox="1"/>
          <p:nvPr/>
        </p:nvSpPr>
        <p:spPr>
          <a:xfrm>
            <a:off x="3158230" y="2840056"/>
            <a:ext cx="2302752"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latin typeface="Inter"/>
                <a:ea typeface="Inter"/>
                <a:cs typeface="Inter"/>
                <a:sym typeface="Inter"/>
              </a:rPr>
              <a:t>Using Policies to </a:t>
            </a:r>
            <a:r>
              <a:rPr lang="en" sz="1200" b="1" dirty="0" err="1">
                <a:latin typeface="Inter"/>
                <a:ea typeface="Inter"/>
                <a:cs typeface="Inter"/>
                <a:sym typeface="Inter"/>
              </a:rPr>
              <a:t>Authorise</a:t>
            </a:r>
            <a:endParaRPr sz="1200" b="1" dirty="0">
              <a:latin typeface="Inter"/>
              <a:ea typeface="Inter"/>
              <a:cs typeface="Inter"/>
              <a:sym typeface="Inter"/>
            </a:endParaRPr>
          </a:p>
        </p:txBody>
      </p:sp>
      <p:sp>
        <p:nvSpPr>
          <p:cNvPr id="10" name="Google Shape;1628;p94">
            <a:extLst>
              <a:ext uri="{FF2B5EF4-FFF2-40B4-BE49-F238E27FC236}">
                <a16:creationId xmlns:a16="http://schemas.microsoft.com/office/drawing/2014/main" id="{7AB6992B-F13C-362D-CDE4-821BB4B8B532}"/>
              </a:ext>
            </a:extLst>
          </p:cNvPr>
          <p:cNvSpPr txBox="1"/>
          <p:nvPr/>
        </p:nvSpPr>
        <p:spPr>
          <a:xfrm>
            <a:off x="6309025" y="2821625"/>
            <a:ext cx="2063243" cy="3539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dirty="0">
                <a:latin typeface="Inter"/>
                <a:ea typeface="Inter"/>
                <a:cs typeface="Inter"/>
                <a:sym typeface="Inter"/>
              </a:rPr>
              <a:t>Types of Secret Supported</a:t>
            </a:r>
            <a:endParaRPr sz="1100" b="1" dirty="0">
              <a:latin typeface="Inter"/>
              <a:ea typeface="Inter"/>
              <a:cs typeface="Inter"/>
              <a:sym typeface="Inter"/>
            </a:endParaRPr>
          </a:p>
        </p:txBody>
      </p:sp>
      <p:sp>
        <p:nvSpPr>
          <p:cNvPr id="11" name="Google Shape;1629;p94">
            <a:extLst>
              <a:ext uri="{FF2B5EF4-FFF2-40B4-BE49-F238E27FC236}">
                <a16:creationId xmlns:a16="http://schemas.microsoft.com/office/drawing/2014/main" id="{DAC3EF21-654B-F9AE-E6BE-D2D198BEFFE0}"/>
              </a:ext>
            </a:extLst>
          </p:cNvPr>
          <p:cNvSpPr txBox="1"/>
          <p:nvPr/>
        </p:nvSpPr>
        <p:spPr>
          <a:xfrm>
            <a:off x="-41523" y="2811826"/>
            <a:ext cx="2867522"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latin typeface="Inter"/>
                <a:ea typeface="Inter"/>
                <a:cs typeface="Inter"/>
                <a:sym typeface="Inter"/>
              </a:rPr>
              <a:t>Types of Authentication Supported</a:t>
            </a:r>
            <a:endParaRPr sz="1200" b="1" dirty="0">
              <a:latin typeface="Inter"/>
              <a:ea typeface="Inter"/>
              <a:cs typeface="Inter"/>
              <a:sym typeface="Inter"/>
            </a:endParaRPr>
          </a:p>
        </p:txBody>
      </p:sp>
      <p:cxnSp>
        <p:nvCxnSpPr>
          <p:cNvPr id="15" name="Straight Arrow Connector 14">
            <a:extLst>
              <a:ext uri="{FF2B5EF4-FFF2-40B4-BE49-F238E27FC236}">
                <a16:creationId xmlns:a16="http://schemas.microsoft.com/office/drawing/2014/main" id="{C92FD88B-5775-D39D-B620-D14766B12307}"/>
              </a:ext>
            </a:extLst>
          </p:cNvPr>
          <p:cNvCxnSpPr>
            <a:stCxn id="7" idx="6"/>
            <a:endCxn id="6" idx="2"/>
          </p:cNvCxnSpPr>
          <p:nvPr/>
        </p:nvCxnSpPr>
        <p:spPr>
          <a:xfrm>
            <a:off x="2253838" y="1799500"/>
            <a:ext cx="1194169" cy="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0315169-21EA-C429-E050-F264E70F3B99}"/>
              </a:ext>
            </a:extLst>
          </p:cNvPr>
          <p:cNvCxnSpPr>
            <a:cxnSpLocks/>
            <a:stCxn id="6" idx="6"/>
            <a:endCxn id="8" idx="2"/>
          </p:cNvCxnSpPr>
          <p:nvPr/>
        </p:nvCxnSpPr>
        <p:spPr>
          <a:xfrm flipV="1">
            <a:off x="5171207" y="1799500"/>
            <a:ext cx="1244016" cy="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B7AB44E-6237-DB01-0C81-447866424780}"/>
              </a:ext>
            </a:extLst>
          </p:cNvPr>
          <p:cNvPicPr>
            <a:picLocks noChangeAspect="1"/>
          </p:cNvPicPr>
          <p:nvPr/>
        </p:nvPicPr>
        <p:blipFill>
          <a:blip r:embed="rId3"/>
          <a:stretch>
            <a:fillRect/>
          </a:stretch>
        </p:blipFill>
        <p:spPr>
          <a:xfrm>
            <a:off x="6047429" y="3110148"/>
            <a:ext cx="2974403" cy="1946662"/>
          </a:xfrm>
          <a:prstGeom prst="rect">
            <a:avLst/>
          </a:prstGeom>
        </p:spPr>
      </p:pic>
      <p:pic>
        <p:nvPicPr>
          <p:cNvPr id="26" name="Picture 25">
            <a:extLst>
              <a:ext uri="{FF2B5EF4-FFF2-40B4-BE49-F238E27FC236}">
                <a16:creationId xmlns:a16="http://schemas.microsoft.com/office/drawing/2014/main" id="{C2FC6E96-04EC-F6E3-E36C-263A66275614}"/>
              </a:ext>
            </a:extLst>
          </p:cNvPr>
          <p:cNvPicPr>
            <a:picLocks noChangeAspect="1"/>
          </p:cNvPicPr>
          <p:nvPr/>
        </p:nvPicPr>
        <p:blipFill>
          <a:blip r:embed="rId4"/>
          <a:stretch>
            <a:fillRect/>
          </a:stretch>
        </p:blipFill>
        <p:spPr>
          <a:xfrm>
            <a:off x="2904485" y="3110148"/>
            <a:ext cx="2810243" cy="1946163"/>
          </a:xfrm>
          <a:prstGeom prst="rect">
            <a:avLst/>
          </a:prstGeom>
        </p:spPr>
      </p:pic>
      <p:pic>
        <p:nvPicPr>
          <p:cNvPr id="31" name="Picture 30">
            <a:extLst>
              <a:ext uri="{FF2B5EF4-FFF2-40B4-BE49-F238E27FC236}">
                <a16:creationId xmlns:a16="http://schemas.microsoft.com/office/drawing/2014/main" id="{86843D16-E3CA-B58A-00C1-8586B61BC81D}"/>
              </a:ext>
            </a:extLst>
          </p:cNvPr>
          <p:cNvPicPr>
            <a:picLocks noChangeAspect="1"/>
          </p:cNvPicPr>
          <p:nvPr/>
        </p:nvPicPr>
        <p:blipFill>
          <a:blip r:embed="rId5"/>
          <a:stretch>
            <a:fillRect/>
          </a:stretch>
        </p:blipFill>
        <p:spPr>
          <a:xfrm>
            <a:off x="259440" y="3171134"/>
            <a:ext cx="2514247" cy="1910200"/>
          </a:xfrm>
          <a:prstGeom prst="rect">
            <a:avLst/>
          </a:prstGeom>
        </p:spPr>
      </p:pic>
    </p:spTree>
    <p:extLst>
      <p:ext uri="{BB962C8B-B14F-4D97-AF65-F5344CB8AC3E}">
        <p14:creationId xmlns:p14="http://schemas.microsoft.com/office/powerpoint/2010/main" val="3749347811"/>
      </p:ext>
    </p:extLst>
  </p:cSld>
  <p:clrMapOvr>
    <a:masterClrMapping/>
  </p:clrMapOvr>
</p:sld>
</file>

<file path=ppt/theme/theme1.xml><?xml version="1.0" encoding="utf-8"?>
<a:theme xmlns:a="http://schemas.openxmlformats.org/drawingml/2006/main"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BD42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5747</TotalTime>
  <Words>1544</Words>
  <Application>Microsoft Macintosh PowerPoint</Application>
  <PresentationFormat>On-screen Show (16:9)</PresentationFormat>
  <Paragraphs>200</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Inter</vt:lpstr>
      <vt:lpstr>Bitter</vt:lpstr>
      <vt:lpstr>Inter SemiBold</vt:lpstr>
      <vt:lpstr>Inter Light</vt:lpstr>
      <vt:lpstr>Thoughtworks Master </vt:lpstr>
      <vt:lpstr>HASHICORP - VAULT</vt:lpstr>
      <vt:lpstr>Part-1 – Basics of Vault</vt:lpstr>
      <vt:lpstr>Part-2 – Using Vault in Kubernetes</vt:lpstr>
      <vt:lpstr>Part-1 – Basics of Vault</vt:lpstr>
      <vt:lpstr>What are the most common problems that are faced while managing secrets?</vt:lpstr>
      <vt:lpstr>Vault Workflow</vt:lpstr>
      <vt:lpstr>Key Features of Vault</vt:lpstr>
      <vt:lpstr>Part-1 – DEMO</vt:lpstr>
      <vt:lpstr>Summary</vt:lpstr>
      <vt:lpstr>Vault – Seal / Unseal - 1</vt:lpstr>
      <vt:lpstr>Vault – Seal / Unseal - 2</vt:lpstr>
      <vt:lpstr>Quick Summary of Part -1</vt:lpstr>
      <vt:lpstr>Part-2 – Using Vault in Kubernetes</vt:lpstr>
      <vt:lpstr>How K8s works</vt:lpstr>
      <vt:lpstr>How K8s works</vt:lpstr>
      <vt:lpstr>How K8s works</vt:lpstr>
      <vt:lpstr>How K8s works with Dynamic Admission Controller</vt:lpstr>
      <vt:lpstr>How K8s works with Dynamic Admission Controller</vt:lpstr>
      <vt:lpstr>How K8s works with Dynamic Admission Controller</vt:lpstr>
      <vt:lpstr>How K8s works with Dynamic Admission Controller</vt:lpstr>
      <vt:lpstr>How K8s works with Dynamic Admission Controller</vt:lpstr>
      <vt:lpstr>How K8s works with Dynamic Admission Controller Example</vt:lpstr>
      <vt:lpstr>How K8s works with Dynamic Admission Controller Example</vt:lpstr>
      <vt:lpstr>How K8s works with Dynamic Admission Controller Example</vt:lpstr>
      <vt:lpstr>How K8s works with Dynamic Admission Controller Example</vt:lpstr>
      <vt:lpstr>How Vault uses Dynamic Admission Controllers</vt:lpstr>
      <vt:lpstr>How K8s works with Dynamic Admission Controller with Vault</vt:lpstr>
      <vt:lpstr>How K8s works with Dynamic Admission Controller with Vault</vt:lpstr>
      <vt:lpstr>Part-2 – DEMO</vt:lpstr>
      <vt:lpstr>Thank you  Sagar Trivedi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Thoughtworks  presentation deck</dc:title>
  <cp:lastModifiedBy>Sagar Trivedi</cp:lastModifiedBy>
  <cp:revision>8</cp:revision>
  <dcterms:modified xsi:type="dcterms:W3CDTF">2023-03-24T18:18:49Z</dcterms:modified>
</cp:coreProperties>
</file>