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348" r:id="rId2"/>
    <p:sldId id="353" r:id="rId3"/>
    <p:sldId id="417" r:id="rId4"/>
    <p:sldId id="385" r:id="rId5"/>
    <p:sldId id="386" r:id="rId6"/>
    <p:sldId id="403" r:id="rId7"/>
    <p:sldId id="402" r:id="rId8"/>
    <p:sldId id="398" r:id="rId9"/>
    <p:sldId id="401" r:id="rId10"/>
    <p:sldId id="400" r:id="rId11"/>
    <p:sldId id="399" r:id="rId12"/>
    <p:sldId id="395" r:id="rId13"/>
    <p:sldId id="397" r:id="rId14"/>
    <p:sldId id="404" r:id="rId15"/>
    <p:sldId id="407" r:id="rId16"/>
    <p:sldId id="408" r:id="rId17"/>
    <p:sldId id="409" r:id="rId18"/>
    <p:sldId id="406" r:id="rId19"/>
    <p:sldId id="383" r:id="rId20"/>
    <p:sldId id="4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C13"/>
    <a:srgbClr val="418AB3"/>
    <a:srgbClr val="2C145C"/>
    <a:srgbClr val="A20602"/>
    <a:srgbClr val="FFFFFF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4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3D420-8D24-4DB9-A857-19EF607B88A8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5C99-9F83-458D-90B6-E6ED176E7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40FA-1869-4E60-9E07-29E4497986F1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B8ACA-7904-40BD-B38E-FD81EA531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cipe Book Section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ipe Book 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cipe Book Section Header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cipe Book 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ributor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 descr="Compilation of food images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3" y="2688921"/>
            <a:ext cx="5537368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cipe Book Section Header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DE7B-5B6B-4EE2-B513-1309EBC801BD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406" y="204186"/>
            <a:ext cx="11477512" cy="95710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Management System</a:t>
            </a:r>
          </a:p>
        </p:txBody>
      </p:sp>
      <p:pic>
        <p:nvPicPr>
          <p:cNvPr id="1026" name="Picture 2" descr="New Age Banking: Modern Banking Transformation | IDFC FIRST Bank">
            <a:extLst>
              <a:ext uri="{FF2B5EF4-FFF2-40B4-BE49-F238E27FC236}">
                <a16:creationId xmlns:a16="http://schemas.microsoft.com/office/drawing/2014/main" id="{94CE3038-C6F5-DA5F-2093-B35C57957C7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7" b="22547"/>
          <a:stretch>
            <a:fillRect/>
          </a:stretch>
        </p:blipFill>
        <p:spPr bwMode="auto">
          <a:xfrm>
            <a:off x="0" y="1301612"/>
            <a:ext cx="12192000" cy="55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sz="1800" b="1" dirty="0"/>
              <a:t>Contents Of Branches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027995" y="1576050"/>
            <a:ext cx="5909765" cy="412548"/>
          </a:xfrm>
        </p:spPr>
        <p:txBody>
          <a:bodyPr numCol="1">
            <a:normAutofit/>
          </a:bodyPr>
          <a:lstStyle/>
          <a:p>
            <a:r>
              <a:rPr lang="en-US" sz="2000" dirty="0"/>
              <a:t>SYNTAX: Select * from Branches;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6C621-71BE-2E80-260B-1EA3359F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75" y="2355033"/>
            <a:ext cx="8839200" cy="40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53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4111F-7E0D-CC36-6A77-DDC71AC911CA}"/>
              </a:ext>
            </a:extLst>
          </p:cNvPr>
          <p:cNvSpPr txBox="1"/>
          <p:nvPr/>
        </p:nvSpPr>
        <p:spPr>
          <a:xfrm>
            <a:off x="8025413" y="1349406"/>
            <a:ext cx="323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SYNTAX - SELECT </a:t>
            </a:r>
            <a:r>
              <a:rPr lang="en-US" sz="1600" dirty="0" err="1"/>
              <a:t>CustomerID</a:t>
            </a:r>
            <a:r>
              <a:rPr lang="en-US" sz="1600" dirty="0"/>
              <a:t>, FirstName, </a:t>
            </a:r>
            <a:r>
              <a:rPr lang="en-US" sz="1600" dirty="0" err="1"/>
              <a:t>LastNameFROM</a:t>
            </a:r>
            <a:r>
              <a:rPr lang="en-US" sz="1600" dirty="0"/>
              <a:t> </a:t>
            </a:r>
            <a:r>
              <a:rPr lang="en-US" sz="1600" dirty="0" err="1"/>
              <a:t>CustomersWHERE</a:t>
            </a:r>
            <a:r>
              <a:rPr lang="en-US" sz="1600" dirty="0"/>
              <a:t> </a:t>
            </a:r>
            <a:r>
              <a:rPr lang="en-US" sz="1600" dirty="0" err="1"/>
              <a:t>CustomerID</a:t>
            </a:r>
            <a:r>
              <a:rPr lang="en-US" sz="1600" dirty="0"/>
              <a:t> IN (    SELECT </a:t>
            </a:r>
            <a:r>
              <a:rPr lang="en-US" sz="1600" dirty="0" err="1"/>
              <a:t>CustomerID</a:t>
            </a:r>
            <a:r>
              <a:rPr lang="en-US" sz="1600" dirty="0"/>
              <a:t>    FROM Accounts    WHERE </a:t>
            </a:r>
            <a:r>
              <a:rPr lang="en-US" sz="1600" dirty="0" err="1"/>
              <a:t>AccountType</a:t>
            </a:r>
            <a:r>
              <a:rPr lang="en-US" sz="1600" dirty="0"/>
              <a:t> = 'Checking')AND </a:t>
            </a:r>
            <a:r>
              <a:rPr lang="en-US" sz="1600" dirty="0" err="1"/>
              <a:t>CustomerID</a:t>
            </a:r>
            <a:r>
              <a:rPr lang="en-US" sz="1600" dirty="0"/>
              <a:t> IN (    SELECT </a:t>
            </a:r>
            <a:r>
              <a:rPr lang="en-US" sz="1600" dirty="0" err="1"/>
              <a:t>CustomerID</a:t>
            </a:r>
            <a:r>
              <a:rPr lang="en-US" sz="1600" dirty="0"/>
              <a:t>    FROM Accounts    WHERE </a:t>
            </a:r>
            <a:r>
              <a:rPr lang="en-US" sz="1600" dirty="0" err="1"/>
              <a:t>AccountType</a:t>
            </a:r>
            <a:r>
              <a:rPr lang="en-US" sz="1600" dirty="0"/>
              <a:t> = 'Savings');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826A6-0F86-B27A-5B3E-D448EC47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2182241"/>
            <a:ext cx="7696940" cy="4329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F28113-2738-CCBB-4E43-06700A3D0EDF}"/>
              </a:ext>
            </a:extLst>
          </p:cNvPr>
          <p:cNvSpPr txBox="1"/>
          <p:nvPr/>
        </p:nvSpPr>
        <p:spPr>
          <a:xfrm>
            <a:off x="479394" y="1509204"/>
            <a:ext cx="698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Retrieve customers who have both a checking and a savings account.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D95C0-3987-7751-9EB3-75775E61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113" y="3999752"/>
            <a:ext cx="4184992" cy="18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08E2-0229-8150-F056-5FD388B6FD56}"/>
              </a:ext>
            </a:extLst>
          </p:cNvPr>
          <p:cNvSpPr txBox="1"/>
          <p:nvPr/>
        </p:nvSpPr>
        <p:spPr>
          <a:xfrm>
            <a:off x="7448661" y="1340036"/>
            <a:ext cx="4489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 Display" panose="020B0004020202020204" pitchFamily="34" charset="0"/>
              </a:rPr>
              <a:t>SYNTAX-SELECT </a:t>
            </a:r>
            <a:r>
              <a:rPr lang="en-US" sz="1600" dirty="0" err="1">
                <a:latin typeface="Aptos Display" panose="020B0004020202020204" pitchFamily="34" charset="0"/>
              </a:rPr>
              <a:t>CustomerID</a:t>
            </a:r>
            <a:r>
              <a:rPr lang="en-US" sz="1600" dirty="0">
                <a:latin typeface="Aptos Display" panose="020B0004020202020204" pitchFamily="34" charset="0"/>
              </a:rPr>
              <a:t>, FirstName, </a:t>
            </a:r>
            <a:r>
              <a:rPr lang="en-US" sz="1600" dirty="0" err="1">
                <a:latin typeface="Aptos Display" panose="020B0004020202020204" pitchFamily="34" charset="0"/>
              </a:rPr>
              <a:t>LastName</a:t>
            </a:r>
            <a:r>
              <a:rPr lang="en-US" sz="1600" dirty="0">
                <a:latin typeface="Aptos Display" panose="020B0004020202020204" pitchFamily="34" charset="0"/>
              </a:rPr>
              <a:t>, </a:t>
            </a:r>
            <a:r>
              <a:rPr lang="en-US" sz="1600" dirty="0" err="1">
                <a:latin typeface="Aptos Display" panose="020B0004020202020204" pitchFamily="34" charset="0"/>
              </a:rPr>
              <a:t>EmailFROM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CustomersWHERE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CustomerID</a:t>
            </a:r>
            <a:r>
              <a:rPr lang="en-US" sz="1600" dirty="0">
                <a:latin typeface="Aptos Display" panose="020B0004020202020204" pitchFamily="34" charset="0"/>
              </a:rPr>
              <a:t> IN (    SELECT </a:t>
            </a:r>
            <a:r>
              <a:rPr lang="en-US" sz="1600" dirty="0" err="1">
                <a:latin typeface="Aptos Display" panose="020B0004020202020204" pitchFamily="34" charset="0"/>
              </a:rPr>
              <a:t>CustomerID</a:t>
            </a:r>
            <a:r>
              <a:rPr lang="en-US" sz="1600" dirty="0">
                <a:latin typeface="Aptos Display" panose="020B0004020202020204" pitchFamily="34" charset="0"/>
              </a:rPr>
              <a:t>    FROM Accounts    WHERE </a:t>
            </a:r>
            <a:r>
              <a:rPr lang="en-US" sz="1600" dirty="0" err="1">
                <a:latin typeface="Aptos Display" panose="020B0004020202020204" pitchFamily="34" charset="0"/>
              </a:rPr>
              <a:t>AccountID</a:t>
            </a:r>
            <a:r>
              <a:rPr lang="en-US" sz="1600" dirty="0">
                <a:latin typeface="Aptos Display" panose="020B0004020202020204" pitchFamily="34" charset="0"/>
              </a:rPr>
              <a:t> IN (        SELECT </a:t>
            </a:r>
            <a:r>
              <a:rPr lang="en-US" sz="1600" dirty="0" err="1">
                <a:latin typeface="Aptos Display" panose="020B0004020202020204" pitchFamily="34" charset="0"/>
              </a:rPr>
              <a:t>AccountID</a:t>
            </a:r>
            <a:r>
              <a:rPr lang="en-US" sz="1600" dirty="0">
                <a:latin typeface="Aptos Display" panose="020B0004020202020204" pitchFamily="34" charset="0"/>
              </a:rPr>
              <a:t>        FROM Transactions        WHERE </a:t>
            </a:r>
            <a:r>
              <a:rPr lang="en-US" sz="1600" dirty="0" err="1">
                <a:latin typeface="Aptos Display" panose="020B0004020202020204" pitchFamily="34" charset="0"/>
              </a:rPr>
              <a:t>TransactionDate</a:t>
            </a:r>
            <a:r>
              <a:rPr lang="en-US" sz="1600" dirty="0">
                <a:latin typeface="Aptos Display" panose="020B0004020202020204" pitchFamily="34" charset="0"/>
              </a:rPr>
              <a:t> &gt; '2024-05-20'        GROUP BY </a:t>
            </a:r>
            <a:r>
              <a:rPr lang="en-US" sz="1600" dirty="0" err="1">
                <a:latin typeface="Aptos Display" panose="020B0004020202020204" pitchFamily="34" charset="0"/>
              </a:rPr>
              <a:t>AccountID</a:t>
            </a:r>
            <a:r>
              <a:rPr lang="en-US" sz="1600" dirty="0">
                <a:latin typeface="Aptos Display" panose="020B0004020202020204" pitchFamily="34" charset="0"/>
              </a:rPr>
              <a:t>        HAVING MIN(</a:t>
            </a:r>
            <a:r>
              <a:rPr lang="en-US" sz="1600" dirty="0" err="1">
                <a:latin typeface="Aptos Display" panose="020B0004020202020204" pitchFamily="34" charset="0"/>
              </a:rPr>
              <a:t>TransactionDate</a:t>
            </a:r>
            <a:r>
              <a:rPr lang="en-US" sz="1600" dirty="0">
                <a:latin typeface="Aptos Display" panose="020B0004020202020204" pitchFamily="34" charset="0"/>
              </a:rPr>
              <a:t>)    )    );</a:t>
            </a:r>
            <a:endParaRPr lang="en-IN" sz="1600" dirty="0">
              <a:latin typeface="Aptos Display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5A9E2F-43C5-9429-5640-2E1E9F06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2" y="2476870"/>
            <a:ext cx="7146244" cy="4019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CB211-D3C4-D9A5-0F06-8B969C99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07" y="3376097"/>
            <a:ext cx="5350276" cy="30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33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-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BCA48-2B57-2EC1-96C5-A3A5B5950ED6}"/>
              </a:ext>
            </a:extLst>
          </p:cNvPr>
          <p:cNvSpPr txBox="1"/>
          <p:nvPr/>
        </p:nvSpPr>
        <p:spPr>
          <a:xfrm>
            <a:off x="7572653" y="1258506"/>
            <a:ext cx="4518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ptos Display" panose="020B0004020202020204" pitchFamily="34" charset="0"/>
              </a:rPr>
              <a:t>SELECT CustomerID, FirstName, LastName, EmailFROM CustomersWHERE CustomerID IN (    SELECT CustomerID    FROM Accounts    WHERE AccountID IN (        SELECT AccountID        FROM Transactions        WHERE Amount &gt; 500    ));</a:t>
            </a:r>
            <a:endParaRPr lang="en-IN" dirty="0">
              <a:latin typeface="Aptos Display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4B0DF-A29F-B524-B268-9CC637E2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2378104"/>
            <a:ext cx="7190913" cy="4044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80245-80C5-A19A-1E11-BBEAF1F0E411}"/>
              </a:ext>
            </a:extLst>
          </p:cNvPr>
          <p:cNvSpPr txBox="1"/>
          <p:nvPr/>
        </p:nvSpPr>
        <p:spPr>
          <a:xfrm>
            <a:off x="594804" y="1438183"/>
            <a:ext cx="528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 the customers who have made a transaction of more than ₹500 on any of their accounts.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124EA-4E6A-3743-2CD6-87EA60A6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93" y="3651459"/>
            <a:ext cx="5358167" cy="30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0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1A778-6B80-F47C-DFB5-DDC6C9E1B0B1}"/>
              </a:ext>
            </a:extLst>
          </p:cNvPr>
          <p:cNvSpPr txBox="1"/>
          <p:nvPr/>
        </p:nvSpPr>
        <p:spPr>
          <a:xfrm>
            <a:off x="7341833" y="1228216"/>
            <a:ext cx="4812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SYNTAX - SELECT </a:t>
            </a:r>
            <a:r>
              <a:rPr lang="en-US" dirty="0" err="1">
                <a:latin typeface="Aptos Display" panose="020B0004020202020204" pitchFamily="34" charset="0"/>
              </a:rPr>
              <a:t>CustomerID</a:t>
            </a:r>
            <a:r>
              <a:rPr lang="en-US" dirty="0">
                <a:latin typeface="Aptos Display" panose="020B0004020202020204" pitchFamily="34" charset="0"/>
              </a:rPr>
              <a:t>, FirstName, </a:t>
            </a:r>
            <a:r>
              <a:rPr lang="en-US" dirty="0" err="1">
                <a:latin typeface="Aptos Display" panose="020B0004020202020204" pitchFamily="34" charset="0"/>
              </a:rPr>
              <a:t>LastName</a:t>
            </a:r>
            <a:r>
              <a:rPr lang="en-US" dirty="0">
                <a:latin typeface="Aptos Display" panose="020B000402020202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</a:rPr>
              <a:t>EmailFROM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CustomersWHERE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CustomerID</a:t>
            </a:r>
            <a:r>
              <a:rPr lang="en-US" dirty="0">
                <a:latin typeface="Aptos Display" panose="020B0004020202020204" pitchFamily="34" charset="0"/>
              </a:rPr>
              <a:t> NOT IN (    SELECT </a:t>
            </a:r>
            <a:r>
              <a:rPr lang="en-US" dirty="0" err="1">
                <a:latin typeface="Aptos Display" panose="020B0004020202020204" pitchFamily="34" charset="0"/>
              </a:rPr>
              <a:t>CustomerID</a:t>
            </a:r>
            <a:r>
              <a:rPr lang="en-US" dirty="0">
                <a:latin typeface="Aptos Display" panose="020B0004020202020204" pitchFamily="34" charset="0"/>
              </a:rPr>
              <a:t>    FROM Accounts    WHERE </a:t>
            </a:r>
            <a:r>
              <a:rPr lang="en-US" dirty="0" err="1">
                <a:latin typeface="Aptos Display" panose="020B0004020202020204" pitchFamily="34" charset="0"/>
              </a:rPr>
              <a:t>AccountID</a:t>
            </a:r>
            <a:r>
              <a:rPr lang="en-US" dirty="0">
                <a:latin typeface="Aptos Display" panose="020B0004020202020204" pitchFamily="34" charset="0"/>
              </a:rPr>
              <a:t> IN (        SELECT </a:t>
            </a:r>
            <a:r>
              <a:rPr lang="en-US" dirty="0" err="1">
                <a:latin typeface="Aptos Display" panose="020B0004020202020204" pitchFamily="34" charset="0"/>
              </a:rPr>
              <a:t>AccountID</a:t>
            </a:r>
            <a:r>
              <a:rPr lang="en-US" dirty="0">
                <a:latin typeface="Aptos Display" panose="020B0004020202020204" pitchFamily="34" charset="0"/>
              </a:rPr>
              <a:t>        FROM Transactions    ));</a:t>
            </a:r>
            <a:endParaRPr lang="en-IN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39324-3BCE-F75E-6A63-3178C3AB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2705544"/>
            <a:ext cx="6942338" cy="3905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C0D09-3655-550E-D43E-A15AA276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26" y="2982897"/>
            <a:ext cx="5026734" cy="3133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8AB46-088C-49CE-B4EC-3572AA482A6E}"/>
              </a:ext>
            </a:extLst>
          </p:cNvPr>
          <p:cNvSpPr txBox="1"/>
          <p:nvPr/>
        </p:nvSpPr>
        <p:spPr>
          <a:xfrm>
            <a:off x="627355" y="1589103"/>
            <a:ext cx="54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 customers who have not made any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57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-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7184E-AA4C-DCD8-7889-671D75D46497}"/>
              </a:ext>
            </a:extLst>
          </p:cNvPr>
          <p:cNvSpPr txBox="1"/>
          <p:nvPr/>
        </p:nvSpPr>
        <p:spPr>
          <a:xfrm>
            <a:off x="6028862" y="1367163"/>
            <a:ext cx="6417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SYNTAX - </a:t>
            </a:r>
            <a:r>
              <a:rPr lang="en-US" sz="1400" dirty="0"/>
              <a:t>SELECT DISTINCT c1.CustomerID, c1.FirstName, c1.LastNameFROM Accounts a1INNER JOIN Accounts a2 ON a1.CustomerID = a2.CustomerID AND a1.AccountID != a2.AccountIDINNER JOIN Customers c1 ON a1.CustomerID = c1.CustomerID;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336B8-F134-E6E2-2669-17292185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594499"/>
            <a:ext cx="6942338" cy="3905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EFDA6-10C3-F681-0B33-EF29B80A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79" y="3807965"/>
            <a:ext cx="5024761" cy="2826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23CB4-7508-0F95-A953-4FA2796FF547}"/>
              </a:ext>
            </a:extLst>
          </p:cNvPr>
          <p:cNvSpPr txBox="1"/>
          <p:nvPr/>
        </p:nvSpPr>
        <p:spPr>
          <a:xfrm>
            <a:off x="807868" y="1597981"/>
            <a:ext cx="450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 customers who have accounts in more than one branch.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71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E6351-CD33-2C60-2C72-215F700349FD}"/>
              </a:ext>
            </a:extLst>
          </p:cNvPr>
          <p:cNvSpPr txBox="1"/>
          <p:nvPr/>
        </p:nvSpPr>
        <p:spPr>
          <a:xfrm>
            <a:off x="5187517" y="1234812"/>
            <a:ext cx="6960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 - SELECT </a:t>
            </a:r>
            <a:r>
              <a:rPr lang="en-IN" dirty="0" err="1"/>
              <a:t>Customers.CustomerID</a:t>
            </a:r>
            <a:r>
              <a:rPr lang="en-IN" dirty="0"/>
              <a:t>, </a:t>
            </a:r>
            <a:r>
              <a:rPr lang="en-IN" dirty="0" err="1"/>
              <a:t>Customers.FirstName</a:t>
            </a:r>
            <a:r>
              <a:rPr lang="en-IN" dirty="0"/>
              <a:t>, </a:t>
            </a:r>
            <a:r>
              <a:rPr lang="en-IN" dirty="0" err="1"/>
              <a:t>Customers.LastName</a:t>
            </a:r>
            <a:r>
              <a:rPr lang="en-IN" dirty="0"/>
              <a:t>, COUNT(DISTINCT </a:t>
            </a:r>
            <a:r>
              <a:rPr lang="en-IN" dirty="0" err="1"/>
              <a:t>Accounts.AccountID</a:t>
            </a:r>
            <a:r>
              <a:rPr lang="en-IN" dirty="0"/>
              <a:t>) AS </a:t>
            </a:r>
            <a:r>
              <a:rPr lang="en-IN" dirty="0" err="1"/>
              <a:t>NumAccountsFROM</a:t>
            </a:r>
            <a:r>
              <a:rPr lang="en-IN" dirty="0"/>
              <a:t> </a:t>
            </a:r>
            <a:r>
              <a:rPr lang="en-IN" dirty="0" err="1"/>
              <a:t>CustomersINNER</a:t>
            </a:r>
            <a:r>
              <a:rPr lang="en-IN" dirty="0"/>
              <a:t> JOIN Accounts ON </a:t>
            </a:r>
            <a:r>
              <a:rPr lang="en-IN" dirty="0" err="1"/>
              <a:t>Customers.CustomerID</a:t>
            </a:r>
            <a:r>
              <a:rPr lang="en-IN" dirty="0"/>
              <a:t> = </a:t>
            </a:r>
            <a:r>
              <a:rPr lang="en-IN" dirty="0" err="1"/>
              <a:t>Accounts.CustomerIDINNER</a:t>
            </a:r>
            <a:r>
              <a:rPr lang="en-IN" dirty="0"/>
              <a:t> JOIN Transactions ON </a:t>
            </a:r>
            <a:r>
              <a:rPr lang="en-IN" dirty="0" err="1"/>
              <a:t>Accounts.AccountID</a:t>
            </a:r>
            <a:r>
              <a:rPr lang="en-IN" dirty="0"/>
              <a:t> = </a:t>
            </a:r>
            <a:r>
              <a:rPr lang="en-IN" dirty="0" err="1"/>
              <a:t>Transactions.AccountIDGROUP</a:t>
            </a:r>
            <a:r>
              <a:rPr lang="en-IN" dirty="0"/>
              <a:t> BY </a:t>
            </a:r>
            <a:r>
              <a:rPr lang="en-IN" dirty="0" err="1"/>
              <a:t>Customers.CustomerID</a:t>
            </a:r>
            <a:r>
              <a:rPr lang="en-IN" dirty="0"/>
              <a:t>, </a:t>
            </a:r>
            <a:r>
              <a:rPr lang="en-IN" dirty="0" err="1"/>
              <a:t>Customers.FirstName</a:t>
            </a:r>
            <a:r>
              <a:rPr lang="en-IN" dirty="0"/>
              <a:t>, </a:t>
            </a:r>
            <a:r>
              <a:rPr lang="en-IN" dirty="0" err="1"/>
              <a:t>Customers.LastNameHAVING</a:t>
            </a:r>
            <a:r>
              <a:rPr lang="en-IN" dirty="0"/>
              <a:t> COUNT(DISTINCT </a:t>
            </a:r>
            <a:r>
              <a:rPr lang="en-IN" dirty="0" err="1"/>
              <a:t>Accounts.AccountID</a:t>
            </a:r>
            <a:r>
              <a:rPr lang="en-IN" dirty="0"/>
              <a:t>) &gt; 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8DF14-2CDF-91CB-76B9-EFB708BE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3151573"/>
            <a:ext cx="6013049" cy="3382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6C11A-B5B5-058F-6D5E-383DF2F3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3901735"/>
            <a:ext cx="4891595" cy="27515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E4FB4-88D9-8462-C0AC-18D8835D1310}"/>
              </a:ext>
            </a:extLst>
          </p:cNvPr>
          <p:cNvSpPr txBox="1"/>
          <p:nvPr/>
        </p:nvSpPr>
        <p:spPr>
          <a:xfrm>
            <a:off x="585926" y="1740023"/>
            <a:ext cx="351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 customers who have made transactions in multiple accounts.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57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44DF9-042C-B941-1443-6851E5756C7A}"/>
              </a:ext>
            </a:extLst>
          </p:cNvPr>
          <p:cNvSpPr txBox="1"/>
          <p:nvPr/>
        </p:nvSpPr>
        <p:spPr>
          <a:xfrm>
            <a:off x="7245102" y="1242874"/>
            <a:ext cx="5103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IN" sz="1600" dirty="0"/>
              <a:t>YNTAX-SELECT </a:t>
            </a:r>
            <a:r>
              <a:rPr lang="en-IN" sz="1600" dirty="0" err="1"/>
              <a:t>Customers.CustomerID</a:t>
            </a:r>
            <a:r>
              <a:rPr lang="en-IN" sz="1600" dirty="0"/>
              <a:t>, </a:t>
            </a:r>
            <a:r>
              <a:rPr lang="en-IN" sz="1600" dirty="0" err="1"/>
              <a:t>Customers.FirstName</a:t>
            </a:r>
            <a:r>
              <a:rPr lang="en-IN" sz="1600" dirty="0"/>
              <a:t>, </a:t>
            </a:r>
            <a:r>
              <a:rPr lang="en-IN" sz="1600" dirty="0" err="1"/>
              <a:t>Customers.LastName</a:t>
            </a:r>
            <a:r>
              <a:rPr lang="en-IN" sz="1600" dirty="0"/>
              <a:t>, MAX(</a:t>
            </a:r>
            <a:r>
              <a:rPr lang="en-IN" sz="1600" dirty="0" err="1"/>
              <a:t>Transactions.Amount</a:t>
            </a:r>
            <a:r>
              <a:rPr lang="en-IN" sz="1600" dirty="0"/>
              <a:t>) AS </a:t>
            </a:r>
            <a:r>
              <a:rPr lang="en-IN" sz="1600" dirty="0" err="1"/>
              <a:t>MaxTransactionFROM</a:t>
            </a:r>
            <a:r>
              <a:rPr lang="en-IN" sz="1600" dirty="0"/>
              <a:t> </a:t>
            </a:r>
            <a:r>
              <a:rPr lang="en-IN" sz="1600" dirty="0" err="1"/>
              <a:t>CustomersINNER</a:t>
            </a:r>
            <a:r>
              <a:rPr lang="en-IN" sz="1600" dirty="0"/>
              <a:t> JOIN Accounts ON </a:t>
            </a:r>
            <a:r>
              <a:rPr lang="en-IN" sz="1600" dirty="0" err="1"/>
              <a:t>Customers.CustomerID</a:t>
            </a:r>
            <a:r>
              <a:rPr lang="en-IN" sz="1600" dirty="0"/>
              <a:t> = </a:t>
            </a:r>
            <a:r>
              <a:rPr lang="en-IN" sz="1600" dirty="0" err="1"/>
              <a:t>Accounts.CustomerIDINNER</a:t>
            </a:r>
            <a:r>
              <a:rPr lang="en-IN" sz="1600" dirty="0"/>
              <a:t> JOIN Transactions ON </a:t>
            </a:r>
            <a:r>
              <a:rPr lang="en-IN" sz="1600" dirty="0" err="1"/>
              <a:t>Accounts.AccountID</a:t>
            </a:r>
            <a:r>
              <a:rPr lang="en-IN" sz="1600" dirty="0"/>
              <a:t> = </a:t>
            </a:r>
            <a:r>
              <a:rPr lang="en-IN" sz="1600" dirty="0" err="1"/>
              <a:t>Transactions.AccountIDGROUP</a:t>
            </a:r>
            <a:r>
              <a:rPr lang="en-IN" sz="1600" dirty="0"/>
              <a:t> BY </a:t>
            </a:r>
            <a:r>
              <a:rPr lang="en-IN" sz="1600" dirty="0" err="1"/>
              <a:t>Customers.CustomerID</a:t>
            </a:r>
            <a:r>
              <a:rPr lang="en-IN" sz="1600" dirty="0"/>
              <a:t>, </a:t>
            </a:r>
            <a:r>
              <a:rPr lang="en-IN" sz="1600" dirty="0" err="1"/>
              <a:t>Customers.FirstName</a:t>
            </a:r>
            <a:r>
              <a:rPr lang="en-IN" sz="1600" dirty="0"/>
              <a:t>, </a:t>
            </a:r>
            <a:r>
              <a:rPr lang="en-IN" sz="1600" dirty="0" err="1"/>
              <a:t>Customers.LastName</a:t>
            </a:r>
            <a:r>
              <a:rPr lang="en-IN" sz="1600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CAF22-433E-8CB7-D089-D8672439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881709"/>
            <a:ext cx="6054571" cy="3405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80C96-2795-F8A8-4C83-12FCCA6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76" y="3551198"/>
            <a:ext cx="5168777" cy="290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0904B8-5536-A683-00E2-96CA35A2FE33}"/>
              </a:ext>
            </a:extLst>
          </p:cNvPr>
          <p:cNvSpPr txBox="1"/>
          <p:nvPr/>
        </p:nvSpPr>
        <p:spPr>
          <a:xfrm>
            <a:off x="490047" y="1606859"/>
            <a:ext cx="550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Retrieve the list of customers with their highest transaction amount.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92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82C81-507D-1552-9B2A-4D205FCB0585}"/>
              </a:ext>
            </a:extLst>
          </p:cNvPr>
          <p:cNvSpPr txBox="1"/>
          <p:nvPr/>
        </p:nvSpPr>
        <p:spPr>
          <a:xfrm>
            <a:off x="7582058" y="1380721"/>
            <a:ext cx="4355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SYNTAX - SELECT </a:t>
            </a:r>
            <a:r>
              <a:rPr lang="en-IN" sz="1400" dirty="0" err="1"/>
              <a:t>Customers.CustomerID</a:t>
            </a:r>
            <a:r>
              <a:rPr lang="en-IN" sz="1400" dirty="0"/>
              <a:t>, </a:t>
            </a:r>
            <a:r>
              <a:rPr lang="en-IN" sz="1400" dirty="0" err="1"/>
              <a:t>Customers.FirstName</a:t>
            </a:r>
            <a:r>
              <a:rPr lang="en-IN" sz="1400" dirty="0"/>
              <a:t>, </a:t>
            </a:r>
            <a:r>
              <a:rPr lang="en-IN" sz="1400" dirty="0" err="1"/>
              <a:t>Customers.LastNameFROM</a:t>
            </a:r>
            <a:r>
              <a:rPr lang="en-IN" sz="1400" dirty="0"/>
              <a:t> </a:t>
            </a:r>
            <a:r>
              <a:rPr lang="en-IN" sz="1400" dirty="0" err="1"/>
              <a:t>CustomersINNER</a:t>
            </a:r>
            <a:r>
              <a:rPr lang="en-IN" sz="1400" dirty="0"/>
              <a:t> JOIN Accounts ON </a:t>
            </a:r>
            <a:r>
              <a:rPr lang="en-IN" sz="1400" dirty="0" err="1"/>
              <a:t>Customers.CustomerID</a:t>
            </a:r>
            <a:r>
              <a:rPr lang="en-IN" sz="1400" dirty="0"/>
              <a:t> = </a:t>
            </a:r>
            <a:r>
              <a:rPr lang="en-IN" sz="1400" dirty="0" err="1"/>
              <a:t>Accounts.CustomerIDWHERE</a:t>
            </a:r>
            <a:r>
              <a:rPr lang="en-IN" sz="1400" dirty="0"/>
              <a:t> NOT EXISTS (    SELECT 1    FROM Transactions    WHERE </a:t>
            </a:r>
            <a:r>
              <a:rPr lang="en-IN" sz="1400" dirty="0" err="1"/>
              <a:t>Accounts.AccountID</a:t>
            </a:r>
            <a:r>
              <a:rPr lang="en-IN" sz="1400" dirty="0"/>
              <a:t> = </a:t>
            </a:r>
            <a:r>
              <a:rPr lang="en-IN" sz="1400" dirty="0" err="1"/>
              <a:t>Transactions.AccountID</a:t>
            </a:r>
            <a:r>
              <a:rPr lang="en-IN" sz="1400" dirty="0"/>
              <a:t>    AND </a:t>
            </a:r>
            <a:r>
              <a:rPr lang="en-IN" sz="1400" dirty="0" err="1"/>
              <a:t>Transactions.Amount</a:t>
            </a:r>
            <a:r>
              <a:rPr lang="en-IN" sz="1400" dirty="0"/>
              <a:t> &lt; 1000);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FFC95-5CD4-98E4-ADD1-84EC025D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839745"/>
            <a:ext cx="6622742" cy="372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D3C82-044F-B8C5-E78D-EA8A5EA6A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62" y="3208723"/>
            <a:ext cx="5310818" cy="2987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C99DDE-1837-AB9F-297B-EDC4A0027C7D}"/>
              </a:ext>
            </a:extLst>
          </p:cNvPr>
          <p:cNvSpPr txBox="1"/>
          <p:nvPr/>
        </p:nvSpPr>
        <p:spPr>
          <a:xfrm>
            <a:off x="648070" y="1657159"/>
            <a:ext cx="521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Retrieve customers whose accounts have never gone below a balance of 1000 units.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00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E1C1-9F4E-4885-8EB7-50A8AB42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88" y="746600"/>
            <a:ext cx="6050280" cy="1325563"/>
          </a:xfrm>
        </p:spPr>
        <p:txBody>
          <a:bodyPr/>
          <a:lstStyle/>
          <a:p>
            <a:r>
              <a:rPr lang="en-US" dirty="0"/>
              <a:t>PREPARED BY 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A4FE3B-CDB9-4A33-A1EC-6BA5FFA25150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19588" y="1853266"/>
            <a:ext cx="5328451" cy="3020575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Sagar Kanji Waghela</a:t>
            </a:r>
          </a:p>
          <a:p>
            <a:r>
              <a:rPr lang="en-US" sz="2000" dirty="0"/>
              <a:t>IT VEDANT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4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38" y="233244"/>
            <a:ext cx="11724400" cy="634092"/>
          </a:xfrm>
        </p:spPr>
        <p:txBody>
          <a:bodyPr/>
          <a:lstStyle/>
          <a:p>
            <a:r>
              <a:rPr lang="en-US" dirty="0"/>
              <a:t>ER-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9A865-3943-C130-2710-C25896CF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372"/>
            <a:ext cx="12192000" cy="50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E1C1-9F4E-4885-8EB7-50A8AB42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860" y="2459990"/>
            <a:ext cx="6050280" cy="1325563"/>
          </a:xfrm>
        </p:spPr>
        <p:txBody>
          <a:bodyPr/>
          <a:lstStyle/>
          <a:p>
            <a:r>
              <a:rPr lang="en-US" dirty="0"/>
              <a:t>        THANKYOU 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A4FE3B-CDB9-4A33-A1EC-6BA5FFA25150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19588" y="1853266"/>
            <a:ext cx="5328451" cy="302057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5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sz="1800" b="1" dirty="0"/>
              <a:t>Structure of Customer Table 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027995" y="1576050"/>
            <a:ext cx="5909765" cy="3354296"/>
          </a:xfrm>
        </p:spPr>
        <p:txBody>
          <a:bodyPr numCol="1">
            <a:normAutofit/>
          </a:bodyPr>
          <a:lstStyle/>
          <a:p>
            <a:r>
              <a:rPr lang="en-US" sz="2000" dirty="0"/>
              <a:t>SYNTAX: DESC Customers;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DF8CC-AADB-52AB-EC13-95D313A6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90047"/>
            <a:ext cx="5513080" cy="53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272505" y="1207140"/>
            <a:ext cx="5011013" cy="368909"/>
          </a:xfrm>
        </p:spPr>
        <p:txBody>
          <a:bodyPr/>
          <a:lstStyle/>
          <a:p>
            <a:r>
              <a:rPr lang="en-US" sz="2400" b="1" dirty="0"/>
              <a:t>Content of Customer Table </a:t>
            </a:r>
            <a:r>
              <a:rPr lang="en-US" sz="1800" b="1" dirty="0"/>
              <a:t>-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82531" y="1469518"/>
            <a:ext cx="5909765" cy="3354296"/>
          </a:xfrm>
        </p:spPr>
        <p:txBody>
          <a:bodyPr numCol="1">
            <a:normAutofit/>
          </a:bodyPr>
          <a:lstStyle/>
          <a:p>
            <a:r>
              <a:rPr lang="en-US" sz="2400" dirty="0"/>
              <a:t>SYNTAX: select* from customers</a:t>
            </a:r>
            <a:r>
              <a:rPr lang="en-US" sz="20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1CE30-0385-2545-5A82-4BD484CA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469518"/>
            <a:ext cx="6134470" cy="46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2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011045" y="1219493"/>
            <a:ext cx="5919495" cy="267780"/>
          </a:xfrm>
        </p:spPr>
        <p:txBody>
          <a:bodyPr/>
          <a:lstStyle/>
          <a:p>
            <a:r>
              <a:rPr lang="en-US" sz="1800" b="1" dirty="0"/>
              <a:t>Structure of </a:t>
            </a:r>
            <a:r>
              <a:rPr lang="en-US" sz="1800" b="1" dirty="0" err="1"/>
              <a:t>Accouns</a:t>
            </a:r>
            <a:r>
              <a:rPr lang="en-US" sz="1800" b="1" dirty="0"/>
              <a:t>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096000" y="1487273"/>
            <a:ext cx="5909765" cy="2196960"/>
          </a:xfrm>
        </p:spPr>
        <p:txBody>
          <a:bodyPr numCol="1">
            <a:normAutofit/>
          </a:bodyPr>
          <a:lstStyle/>
          <a:p>
            <a:r>
              <a:rPr lang="en-US" sz="2000" dirty="0"/>
              <a:t>SYNTAX: desc accounts;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123C5-3646-0A96-8CF9-431D0381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0" y="2222619"/>
            <a:ext cx="9225931" cy="40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7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sz="1800" b="1" dirty="0"/>
              <a:t>Content Of Accounts Table 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027995" y="1576050"/>
            <a:ext cx="5909765" cy="3354296"/>
          </a:xfrm>
        </p:spPr>
        <p:txBody>
          <a:bodyPr numCol="1">
            <a:normAutofit/>
          </a:bodyPr>
          <a:lstStyle/>
          <a:p>
            <a:r>
              <a:rPr lang="en-US" sz="2000" dirty="0"/>
              <a:t>SYNTAX: Select* from accounts;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F3AA0-2869-0D3C-50C9-272BF6FC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57" y="2014875"/>
            <a:ext cx="8601075" cy="42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9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sz="1800" b="1" dirty="0"/>
              <a:t> Structure of Transaction Table 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027995" y="1576050"/>
            <a:ext cx="5909765" cy="3354296"/>
          </a:xfrm>
        </p:spPr>
        <p:txBody>
          <a:bodyPr numCol="1">
            <a:normAutofit/>
          </a:bodyPr>
          <a:lstStyle/>
          <a:p>
            <a:r>
              <a:rPr lang="en-US" sz="2000" dirty="0"/>
              <a:t>SYNTAX: DESC TRANSACTION;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CF42D-5ACF-B2F0-AE4B-3E23B7A5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35" y="2095948"/>
            <a:ext cx="8601075" cy="46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6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sz="1800" b="1" dirty="0"/>
              <a:t>Content of Transaction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027995" y="1576050"/>
            <a:ext cx="5909765" cy="1309193"/>
          </a:xfrm>
        </p:spPr>
        <p:txBody>
          <a:bodyPr numCol="1">
            <a:normAutofit/>
          </a:bodyPr>
          <a:lstStyle/>
          <a:p>
            <a:r>
              <a:rPr lang="en-US" sz="2000" dirty="0"/>
              <a:t>SYNTAX: Select* from transactions</a:t>
            </a:r>
            <a:r>
              <a:rPr lang="en-US" sz="1600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5B062-5FCD-9BFD-D028-395DC52C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12" y="2230646"/>
            <a:ext cx="9229725" cy="42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8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TABLE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sz="1800" b="1" dirty="0"/>
              <a:t>Structure Of Branches Table -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027995" y="1567172"/>
            <a:ext cx="5909765" cy="3354296"/>
          </a:xfrm>
        </p:spPr>
        <p:txBody>
          <a:bodyPr numCol="1">
            <a:normAutofit/>
          </a:bodyPr>
          <a:lstStyle/>
          <a:p>
            <a:r>
              <a:rPr lang="en-US" sz="2000" dirty="0"/>
              <a:t>SYNTAX: Desc Branches;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B33CA-A1F1-6A9F-A83D-9F8B137F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50" y="2385460"/>
            <a:ext cx="8505825" cy="39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theme/theme1.xml><?xml version="1.0" encoding="utf-8"?>
<a:theme xmlns:a="http://schemas.openxmlformats.org/drawingml/2006/main" name="1_Recipe Book Slide 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533498_win32_fixed.potx" id="{019E8A1F-EBDA-46B2-A0BC-A9E7D4AE12ED}" vid="{EBCA9EDB-F702-45AD-87BF-49A5D2C76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Recipe book</Template>
  <TotalTime>462</TotalTime>
  <Words>573</Words>
  <Application>Microsoft Office PowerPoint</Application>
  <PresentationFormat>Widescreen</PresentationFormat>
  <Paragraphs>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 Display</vt:lpstr>
      <vt:lpstr>Arial</vt:lpstr>
      <vt:lpstr>Calibri</vt:lpstr>
      <vt:lpstr>Franklin Gothic Book</vt:lpstr>
      <vt:lpstr>Franklin Gothic Medium</vt:lpstr>
      <vt:lpstr>1_Recipe Book Slide Master</vt:lpstr>
      <vt:lpstr>Bank Management System</vt:lpstr>
      <vt:lpstr>ER- DIAGRAM </vt:lpstr>
      <vt:lpstr>STRUCTURE OF TABLE </vt:lpstr>
      <vt:lpstr>STRUCTURE OF TABLE </vt:lpstr>
      <vt:lpstr>STRUCTURE OF TABLE </vt:lpstr>
      <vt:lpstr>STRUCTURE OF TABLE </vt:lpstr>
      <vt:lpstr>STRUCTURE OF TABLE </vt:lpstr>
      <vt:lpstr>STRUCTURE OF TABLE </vt:lpstr>
      <vt:lpstr>STRUCTURE OF TABLE </vt:lpstr>
      <vt:lpstr>STRUCTURE OF TABLE </vt:lpstr>
      <vt:lpstr>SUBQUERIES</vt:lpstr>
      <vt:lpstr>SUBQUERY - </vt:lpstr>
      <vt:lpstr>SUBQUERY -  </vt:lpstr>
      <vt:lpstr>SUBQUERY - </vt:lpstr>
      <vt:lpstr>JOINS -  </vt:lpstr>
      <vt:lpstr>JOINS </vt:lpstr>
      <vt:lpstr>JOINS </vt:lpstr>
      <vt:lpstr>JOINS </vt:lpstr>
      <vt:lpstr>PREPARED BY :</vt:lpstr>
      <vt:lpstr>        THANKYOU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HealthVary Recipes</dc:title>
  <dc:creator>APURVA SURYAWANSHI</dc:creator>
  <cp:lastModifiedBy>Sagar Waghela</cp:lastModifiedBy>
  <cp:revision>16</cp:revision>
  <dcterms:created xsi:type="dcterms:W3CDTF">2023-04-25T19:58:28Z</dcterms:created>
  <dcterms:modified xsi:type="dcterms:W3CDTF">2024-10-02T15:43:40Z</dcterms:modified>
</cp:coreProperties>
</file>