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5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3" r:id="rId9"/>
    <p:sldId id="269" r:id="rId10"/>
    <p:sldId id="270" r:id="rId11"/>
    <p:sldId id="268" r:id="rId12"/>
    <p:sldId id="267" r:id="rId13"/>
    <p:sldId id="266" r:id="rId14"/>
    <p:sldId id="262" r:id="rId15"/>
    <p:sldId id="265" r:id="rId16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867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792">
          <p15:clr>
            <a:srgbClr val="A4A3A4"/>
          </p15:clr>
        </p15:guide>
        <p15:guide id="2" pos="192">
          <p15:clr>
            <a:srgbClr val="A4A3A4"/>
          </p15:clr>
        </p15:guide>
        <p15:guide id="3" orient="horz" pos="1080">
          <p15:clr>
            <a:srgbClr val="A4A3A4"/>
          </p15:clr>
        </p15:guide>
      </p15:sldGuideLst>
    </p:ext>
    <p:ext uri="http://customooxmlschemas.google.com/">
      <go:slidesCustomData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xmlns="" r:id="rId220" roundtripDataSignature="AMtx7miWNY2LB4ETJwrL8F0N+EK9hEhq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3" d="100"/>
          <a:sy n="53" d="100"/>
        </p:scale>
        <p:origin x="1176" y="332"/>
      </p:cViewPr>
      <p:guideLst>
        <p:guide orient="horz" pos="792"/>
        <p:guide pos="192"/>
        <p:guide orient="horz" pos="10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22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2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20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22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2341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7878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>
  <p:cSld name="Title and 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71877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282664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10;p4" descr="A close up of a sign&#10;&#10;Description automatically generated">
            <a:extLst>
              <a:ext uri="{FF2B5EF4-FFF2-40B4-BE49-F238E27FC236}">
                <a16:creationId xmlns:a16="http://schemas.microsoft.com/office/drawing/2014/main" id="{CE849A3B-BCF0-B774-F89E-81965C71F93E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0072688" y="78002"/>
            <a:ext cx="1800225" cy="575514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E153E6A6-60E4-FE14-1CBC-8CC211274D1C}"/>
              </a:ext>
            </a:extLst>
          </p:cNvPr>
          <p:cNvSpPr/>
          <p:nvPr/>
        </p:nvSpPr>
        <p:spPr>
          <a:xfrm>
            <a:off x="1" y="0"/>
            <a:ext cx="9829800" cy="717630"/>
          </a:xfrm>
          <a:prstGeom prst="rect">
            <a:avLst/>
          </a:prstGeom>
          <a:solidFill>
            <a:srgbClr val="213264"/>
          </a:solidFill>
          <a:ln>
            <a:solidFill>
              <a:srgbClr val="21326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7CE881-772B-9023-3054-4B219B75D755}"/>
              </a:ext>
            </a:extLst>
          </p:cNvPr>
          <p:cNvSpPr/>
          <p:nvPr/>
        </p:nvSpPr>
        <p:spPr>
          <a:xfrm>
            <a:off x="9888967" y="-419"/>
            <a:ext cx="112283" cy="732357"/>
          </a:xfrm>
          <a:prstGeom prst="rect">
            <a:avLst/>
          </a:prstGeom>
          <a:solidFill>
            <a:srgbClr val="7FBA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1" name="Picture 30" descr="A blue and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16A7B69A-9B14-87FE-841D-37F0A91D141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alphaModFix amt="16000"/>
          </a:blip>
          <a:srcRect t="24724" r="1619" b="63695"/>
          <a:stretch/>
        </p:blipFill>
        <p:spPr>
          <a:xfrm>
            <a:off x="0" y="-1"/>
            <a:ext cx="9839325" cy="72390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7B91A16-5D54-2FC0-B0FD-A78085FC1313}"/>
              </a:ext>
            </a:extLst>
          </p:cNvPr>
          <p:cNvSpPr/>
          <p:nvPr/>
        </p:nvSpPr>
        <p:spPr>
          <a:xfrm>
            <a:off x="11925300" y="-419"/>
            <a:ext cx="266700" cy="732357"/>
          </a:xfrm>
          <a:prstGeom prst="rect">
            <a:avLst/>
          </a:prstGeom>
          <a:solidFill>
            <a:srgbClr val="FED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7" r:id="rId1"/>
    <p:sldLayoutId id="2147483701" r:id="rId2"/>
    <p:sldLayoutId id="2147483714" r:id="rId3"/>
    <p:sldLayoutId id="2147483727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freepik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sitting at a desk with a computer&#10;&#10;Description automatically generated">
            <a:extLst>
              <a:ext uri="{FF2B5EF4-FFF2-40B4-BE49-F238E27FC236}">
                <a16:creationId xmlns:a16="http://schemas.microsoft.com/office/drawing/2014/main" id="{07B8740D-C76F-46FC-AEFB-23FB0614D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40961"/>
            <a:ext cx="12192000" cy="6858000"/>
          </a:xfrm>
          <a:prstGeom prst="rect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1857762-AD52-483C-B3E1-635C5BBC6F2F}"/>
              </a:ext>
            </a:extLst>
          </p:cNvPr>
          <p:cNvSpPr/>
          <p:nvPr/>
        </p:nvSpPr>
        <p:spPr>
          <a:xfrm>
            <a:off x="5873750" y="584200"/>
            <a:ext cx="4673600" cy="977900"/>
          </a:xfrm>
          <a:prstGeom prst="roundRect">
            <a:avLst/>
          </a:prstGeom>
          <a:solidFill>
            <a:srgbClr val="EBEEF9"/>
          </a:solidFill>
          <a:ln>
            <a:solidFill>
              <a:schemeClr val="bg1">
                <a:lumMod val="85000"/>
              </a:schemeClr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67E9C-C7B9-4476-9708-CBB3F66FD892}"/>
              </a:ext>
            </a:extLst>
          </p:cNvPr>
          <p:cNvSpPr txBox="1"/>
          <p:nvPr/>
        </p:nvSpPr>
        <p:spPr>
          <a:xfrm>
            <a:off x="4100872" y="2826785"/>
            <a:ext cx="68708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3600" b="1" i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DEFORESTATION PREDICTOR</a:t>
            </a:r>
            <a:r>
              <a:rPr lang="en-IN" sz="3600" b="1" i="1" u="sng" dirty="0">
                <a:solidFill>
                  <a:schemeClr val="bg1"/>
                </a:solidFill>
                <a:latin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b="1" i="1" u="sng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7224A59-2417-428A-A991-E468431BB817}"/>
              </a:ext>
            </a:extLst>
          </p:cNvPr>
          <p:cNvGrpSpPr/>
          <p:nvPr/>
        </p:nvGrpSpPr>
        <p:grpSpPr>
          <a:xfrm>
            <a:off x="6746144" y="740961"/>
            <a:ext cx="2640053" cy="664378"/>
            <a:chOff x="2375536" y="1112060"/>
            <a:chExt cx="3292636" cy="828603"/>
          </a:xfrm>
        </p:grpSpPr>
        <p:pic>
          <p:nvPicPr>
            <p:cNvPr id="7" name="Picture 6" descr="A close up of a logo&#10;&#10;Description automatically generated">
              <a:extLst>
                <a:ext uri="{FF2B5EF4-FFF2-40B4-BE49-F238E27FC236}">
                  <a16:creationId xmlns:a16="http://schemas.microsoft.com/office/drawing/2014/main" id="{BD3530AF-9771-470E-A9BF-F28AA22753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92781" y="1270168"/>
              <a:ext cx="1575391" cy="512386"/>
            </a:xfrm>
            <a:prstGeom prst="rect">
              <a:avLst/>
            </a:prstGeom>
          </p:spPr>
        </p:pic>
        <p:pic>
          <p:nvPicPr>
            <p:cNvPr id="8" name="Picture 7" descr="A yellow and red shell logo&#10;&#10;Description automatically generated">
              <a:extLst>
                <a:ext uri="{FF2B5EF4-FFF2-40B4-BE49-F238E27FC236}">
                  <a16:creationId xmlns:a16="http://schemas.microsoft.com/office/drawing/2014/main" id="{75E6A819-9F3F-4787-A707-A7415C302B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75536" y="1112060"/>
              <a:ext cx="985475" cy="828603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94E3900-7F71-446F-4D8C-7CFA3B439847}"/>
              </a:ext>
            </a:extLst>
          </p:cNvPr>
          <p:cNvSpPr txBox="1"/>
          <p:nvPr/>
        </p:nvSpPr>
        <p:spPr>
          <a:xfrm>
            <a:off x="5007934" y="4224304"/>
            <a:ext cx="6570921" cy="132343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SAGAR SANTOSH YADAV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B.K.BIRLA COLLEGE, KALYAN(AUTONOMOUS)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5144980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solidFill>
                  <a:schemeClr val="bg1">
                    <a:lumMod val="95000"/>
                  </a:schemeClr>
                </a:solidFill>
              </a:rPr>
              <a:t>STU6854f3562c1911750397782</a:t>
            </a:r>
          </a:p>
        </p:txBody>
      </p:sp>
    </p:spTree>
    <p:extLst>
      <p:ext uri="{BB962C8B-B14F-4D97-AF65-F5344CB8AC3E}">
        <p14:creationId xmlns:p14="http://schemas.microsoft.com/office/powerpoint/2010/main" val="3671276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49F0E-8E20-5131-62A9-A73F52788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2F7263-C11B-AB34-8315-AD2F6098FCD1}"/>
              </a:ext>
            </a:extLst>
          </p:cNvPr>
          <p:cNvSpPr txBox="1"/>
          <p:nvPr/>
        </p:nvSpPr>
        <p:spPr>
          <a:xfrm>
            <a:off x="233045" y="84151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5D20F5-4192-EAC7-B390-345C9D58C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705" y="1152737"/>
            <a:ext cx="10130589" cy="4140223"/>
          </a:xfrm>
          <a:prstGeom prst="rect">
            <a:avLst/>
          </a:prstGeom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16D512-6466-2A52-4E1A-D37786806A6A}"/>
              </a:ext>
            </a:extLst>
          </p:cNvPr>
          <p:cNvSpPr txBox="1"/>
          <p:nvPr/>
        </p:nvSpPr>
        <p:spPr>
          <a:xfrm>
            <a:off x="745956" y="5354515"/>
            <a:ext cx="5498432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The "Distance to Road" chart indicates that human activity is spread out, with clusters of activity at various distances from roads rather than just one central area.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1134C8-1740-709B-7FBD-8B1F7D0C320D}"/>
              </a:ext>
            </a:extLst>
          </p:cNvPr>
          <p:cNvSpPr txBox="1"/>
          <p:nvPr/>
        </p:nvSpPr>
        <p:spPr>
          <a:xfrm>
            <a:off x="6244388" y="5329055"/>
            <a:ext cx="594761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rgbClr val="002060"/>
                </a:solidFill>
              </a:rPr>
              <a:t>The "Cumulative Deforested Area" chart reveals that most of the land being analyzed has not experienced significant prior deforestation, suggesting that </a:t>
            </a:r>
            <a:r>
              <a:rPr lang="en-US" sz="1800" b="1" dirty="0">
                <a:solidFill>
                  <a:srgbClr val="002060"/>
                </a:solidFill>
              </a:rPr>
              <a:t>new deforestation events are most likely to occur in areas that were previously largely untouched</a:t>
            </a:r>
            <a:r>
              <a:rPr lang="en-US" sz="1800" dirty="0">
                <a:solidFill>
                  <a:srgbClr val="00206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701649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89A00-AB52-CF22-7498-C7E6CDD6D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A931611-8B33-5B65-8A9A-5E0576A4CCB7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3E5EE6-20F5-7E3A-0CA0-B2242A38AE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48" y="1454522"/>
            <a:ext cx="5494271" cy="35942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DA49C35-BC71-ABDC-381A-628DA9CB1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465165"/>
            <a:ext cx="5622758" cy="35942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7BB3A52-B089-FD1B-DEC9-6A3FE0E9B6F7}"/>
              </a:ext>
            </a:extLst>
          </p:cNvPr>
          <p:cNvSpPr/>
          <p:nvPr/>
        </p:nvSpPr>
        <p:spPr>
          <a:xfrm>
            <a:off x="6096000" y="1477286"/>
            <a:ext cx="5622758" cy="359423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61F7B06-0807-7C07-C0B5-8475D7C1EFE1}"/>
              </a:ext>
            </a:extLst>
          </p:cNvPr>
          <p:cNvSpPr/>
          <p:nvPr/>
        </p:nvSpPr>
        <p:spPr>
          <a:xfrm>
            <a:off x="144379" y="1454522"/>
            <a:ext cx="5510463" cy="360487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95A1B6-A082-03AF-EFF4-BD5D93CDF0C2}"/>
              </a:ext>
            </a:extLst>
          </p:cNvPr>
          <p:cNvSpPr txBox="1"/>
          <p:nvPr/>
        </p:nvSpPr>
        <p:spPr>
          <a:xfrm>
            <a:off x="144379" y="5161547"/>
            <a:ext cx="5482240" cy="1528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This output summarizes the model's high performance, with an overall accuracy of 97.27% and strong precision and recall scores for predicting both "Deforestation" and "No Deforestation" classes.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16714-1CAD-D08A-9046-21E9FC575C78}"/>
              </a:ext>
            </a:extLst>
          </p:cNvPr>
          <p:cNvSpPr txBox="1"/>
          <p:nvPr/>
        </p:nvSpPr>
        <p:spPr>
          <a:xfrm>
            <a:off x="6096000" y="5161547"/>
            <a:ext cx="5622758" cy="12416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This output shows a direct comparison for a sample of the data, with the model's binary prediction (0 or 1) listed next to the actual outcome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09968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BF5822-BE15-4D27-6264-38A3A63CB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76A4616-D57F-3FDE-93E6-CB8A77E2B3B6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9855E3-1B6D-0054-57C3-027BBA66F3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911" y="1454522"/>
            <a:ext cx="6102627" cy="4975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4098AD6-0F9C-F197-6666-D5D1EB277F36}"/>
              </a:ext>
            </a:extLst>
          </p:cNvPr>
          <p:cNvSpPr txBox="1"/>
          <p:nvPr/>
        </p:nvSpPr>
        <p:spPr>
          <a:xfrm>
            <a:off x="7243011" y="2719137"/>
            <a:ext cx="4442078" cy="18162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This heatmap visually represents the model's classification accuracy, showing it correctly identified 136 "No Deforestation" cases and 78 "Deforestation" cases, while making only 6 incorrect predictions in total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0756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9493D-1610-5E80-C340-2638B5D21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21923C2-5536-0A91-BB53-B60D21C8AB6A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8B89FC-2AB7-A7F9-3576-7DF4146255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094" y="1454522"/>
            <a:ext cx="7992590" cy="52372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6EF01C6-F6CD-1704-EE01-2D821E8168A2}"/>
              </a:ext>
            </a:extLst>
          </p:cNvPr>
          <p:cNvSpPr txBox="1"/>
          <p:nvPr/>
        </p:nvSpPr>
        <p:spPr>
          <a:xfrm>
            <a:off x="8650704" y="2310063"/>
            <a:ext cx="3198202" cy="24544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This bar chart ranks the top 15 factors influencing the model's predictions, identifying "Cumulative Deforested Area" as the feature that most increases the predicted risk of deforestation.</a:t>
            </a:r>
          </a:p>
        </p:txBody>
      </p:sp>
    </p:spTree>
    <p:extLst>
      <p:ext uri="{BB962C8B-B14F-4D97-AF65-F5344CB8AC3E}">
        <p14:creationId xmlns:p14="http://schemas.microsoft.com/office/powerpoint/2010/main" val="24255970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9087" y="988151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Conclusion:</a:t>
            </a:r>
            <a:r>
              <a:rPr lang="en-US" sz="1800" b="1" dirty="0">
                <a:solidFill>
                  <a:srgbClr val="213163"/>
                </a:solidFill>
              </a:rPr>
              <a:t> 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A1E4E3-5D6E-2258-B979-73F4FCD1F75A}"/>
              </a:ext>
            </a:extLst>
          </p:cNvPr>
          <p:cNvSpPr txBox="1"/>
          <p:nvPr/>
        </p:nvSpPr>
        <p:spPr>
          <a:xfrm>
            <a:off x="484445" y="1946222"/>
            <a:ext cx="11223109" cy="354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002060"/>
                </a:solidFill>
              </a:rPr>
              <a:t>A Valuable Tool Was Built</a:t>
            </a:r>
            <a:r>
              <a:rPr lang="en-US" b="1" dirty="0">
                <a:solidFill>
                  <a:srgbClr val="002060"/>
                </a:solidFill>
              </a:rPr>
              <a:t>:</a:t>
            </a:r>
            <a:r>
              <a:rPr lang="en-US" dirty="0">
                <a:solidFill>
                  <a:srgbClr val="002060"/>
                </a:solidFill>
              </a:rPr>
              <a:t> The project delivered a reliable early-warning system for deforestation, achieving </a:t>
            </a:r>
            <a:r>
              <a:rPr lang="en-US" b="1" dirty="0">
                <a:solidFill>
                  <a:srgbClr val="002060"/>
                </a:solidFill>
              </a:rPr>
              <a:t>97% accuracy</a:t>
            </a:r>
            <a:r>
              <a:rPr lang="en-US" dirty="0">
                <a:solidFill>
                  <a:srgbClr val="002060"/>
                </a:solidFill>
              </a:rPr>
              <a:t> with a </a:t>
            </a:r>
            <a:r>
              <a:rPr lang="en-US" b="1" dirty="0">
                <a:solidFill>
                  <a:srgbClr val="002060"/>
                </a:solidFill>
              </a:rPr>
              <a:t>Logistic Regression</a:t>
            </a:r>
            <a:r>
              <a:rPr lang="en-US" dirty="0">
                <a:solidFill>
                  <a:srgbClr val="002060"/>
                </a:solidFill>
              </a:rPr>
              <a:t> model that is both trustworthy and effective.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002060"/>
                </a:solidFill>
              </a:rPr>
              <a:t>Critical Lessons Were Learned</a:t>
            </a:r>
            <a:r>
              <a:rPr lang="en-US" b="1" dirty="0">
                <a:solidFill>
                  <a:srgbClr val="002060"/>
                </a:solidFill>
              </a:rPr>
              <a:t>:</a:t>
            </a:r>
            <a:r>
              <a:rPr lang="en-US" dirty="0">
                <a:solidFill>
                  <a:srgbClr val="002060"/>
                </a:solidFill>
              </a:rPr>
              <a:t> The initial failure of a more complex regression model provided a crucial lesson in error analysis, highlighting that high-level metrics can be deceptive and that model choice must be rigorously validated against real-world performance.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u="sng" dirty="0">
                <a:solidFill>
                  <a:srgbClr val="002060"/>
                </a:solidFill>
              </a:rPr>
              <a:t>From Code to Live Application</a:t>
            </a:r>
            <a:r>
              <a:rPr lang="en-US" b="1" dirty="0">
                <a:solidFill>
                  <a:srgbClr val="002060"/>
                </a:solidFill>
              </a:rPr>
              <a:t>:</a:t>
            </a:r>
            <a:r>
              <a:rPr lang="en-US" dirty="0">
                <a:solidFill>
                  <a:srgbClr val="002060"/>
                </a:solidFill>
              </a:rPr>
              <a:t> The final model was not just a script but was successfully deployed as a permanent, interactive web application on </a:t>
            </a:r>
            <a:r>
              <a:rPr lang="en-US" b="1" dirty="0">
                <a:solidFill>
                  <a:srgbClr val="002060"/>
                </a:solidFill>
              </a:rPr>
              <a:t>Hugging Face Spaces</a:t>
            </a:r>
            <a:r>
              <a:rPr lang="en-US" dirty="0">
                <a:solidFill>
                  <a:srgbClr val="002060"/>
                </a:solidFill>
              </a:rPr>
              <a:t>, making it an accessible tool for anyone to use. The project confirms that it is possible to build and deploy a high-impact environmental monitoring tool using accessible, open-source technology.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9883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7A18C-706B-CA9E-1E44-C5337ACAB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99FB87-3CC0-D3E5-787D-6D536D3E94B8}"/>
              </a:ext>
            </a:extLst>
          </p:cNvPr>
          <p:cNvSpPr txBox="1"/>
          <p:nvPr/>
        </p:nvSpPr>
        <p:spPr>
          <a:xfrm>
            <a:off x="0" y="444578"/>
            <a:ext cx="12047621" cy="68441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dirty="0">
                <a:solidFill>
                  <a:srgbClr val="002060"/>
                </a:solidFill>
              </a:rPr>
            </a:br>
            <a:r>
              <a:rPr lang="en-US" sz="2400" b="1" dirty="0">
                <a:solidFill>
                  <a:srgbClr val="002060"/>
                </a:solidFill>
              </a:rPr>
              <a:t>Future Scope &amp; Next Steps: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1. </a:t>
            </a:r>
            <a:r>
              <a:rPr lang="en-US" sz="1800" b="1" u="sng" dirty="0">
                <a:solidFill>
                  <a:srgbClr val="002060"/>
                </a:solidFill>
              </a:rPr>
              <a:t>Model Enhancement &amp; Automation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Integrate Real-Time Data:</a:t>
            </a:r>
            <a:r>
              <a:rPr lang="en-US" sz="1800" dirty="0">
                <a:solidFill>
                  <a:srgbClr val="002060"/>
                </a:solidFill>
              </a:rPr>
              <a:t> Connect the model to a live satellite imagery feed to automatically analyze new areas without manual data entry.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Continuous Retraining (CI/CD for ML):</a:t>
            </a:r>
            <a:r>
              <a:rPr lang="en-US" sz="1800" dirty="0">
                <a:solidFill>
                  <a:srgbClr val="002060"/>
                </a:solidFill>
              </a:rPr>
              <a:t> Implement a system to periodically retrain the model on the latest data to adapt to new deforestation patterns and prevent model drift.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Explore Advanced Models:</a:t>
            </a:r>
            <a:r>
              <a:rPr lang="en-US" sz="1800" dirty="0">
                <a:solidFill>
                  <a:srgbClr val="002060"/>
                </a:solidFill>
              </a:rPr>
              <a:t> Experiment with more complex models like Gradient Boosting (</a:t>
            </a:r>
            <a:r>
              <a:rPr lang="en-US" sz="1800" dirty="0" err="1">
                <a:solidFill>
                  <a:srgbClr val="002060"/>
                </a:solidFill>
              </a:rPr>
              <a:t>XGBoost</a:t>
            </a:r>
            <a:r>
              <a:rPr lang="en-US" sz="1800" dirty="0">
                <a:solidFill>
                  <a:srgbClr val="002060"/>
                </a:solidFill>
              </a:rPr>
              <a:t>) or simple Neural Networks to potentially capture more nuanced patterns and improve accuracy further.</a:t>
            </a:r>
          </a:p>
          <a:p>
            <a:endParaRPr lang="en-US" sz="1800" dirty="0">
              <a:solidFill>
                <a:srgbClr val="00206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2. </a:t>
            </a:r>
            <a:r>
              <a:rPr lang="en-US" sz="1800" b="1" u="sng" dirty="0">
                <a:solidFill>
                  <a:srgbClr val="002060"/>
                </a:solidFill>
              </a:rPr>
              <a:t>Application &amp; Feature Expansion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Develop an Interactive Dashboard:</a:t>
            </a:r>
            <a:r>
              <a:rPr lang="en-US" sz="1800" dirty="0">
                <a:solidFill>
                  <a:srgbClr val="002060"/>
                </a:solidFill>
              </a:rPr>
              <a:t> Create a more advanced user interface (using </a:t>
            </a:r>
            <a:r>
              <a:rPr lang="en-US" sz="1800" dirty="0" err="1">
                <a:solidFill>
                  <a:srgbClr val="002060"/>
                </a:solidFill>
              </a:rPr>
              <a:t>Streamlit</a:t>
            </a:r>
            <a:r>
              <a:rPr lang="en-US" sz="1800" dirty="0">
                <a:solidFill>
                  <a:srgbClr val="002060"/>
                </a:solidFill>
              </a:rPr>
              <a:t> or Dash) with an interactive map. Users could click on a region to see its risk score and historical data visualizations.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Implement an Automated Alert System:</a:t>
            </a:r>
            <a:r>
              <a:rPr lang="en-US" sz="1800" dirty="0">
                <a:solidFill>
                  <a:srgbClr val="002060"/>
                </a:solidFill>
              </a:rPr>
              <a:t> Create a backend process that runs daily, analyzes high-priority zones, and automatically sends email or SMS alerts to conservation authorities when the model predicts a high-confidence deforestation event.</a:t>
            </a:r>
          </a:p>
          <a:p>
            <a:endParaRPr lang="en-US" sz="1800" dirty="0">
              <a:solidFill>
                <a:srgbClr val="00206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3. </a:t>
            </a:r>
            <a:r>
              <a:rPr lang="en-US" sz="1800" b="1" u="sng" dirty="0">
                <a:solidFill>
                  <a:srgbClr val="002060"/>
                </a:solidFill>
              </a:rPr>
              <a:t>Deeper Impact Analysis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Socio-Economic Correlation:</a:t>
            </a:r>
            <a:r>
              <a:rPr lang="en-US" sz="1800" dirty="0">
                <a:solidFill>
                  <a:srgbClr val="002060"/>
                </a:solidFill>
              </a:rPr>
              <a:t> Use the model's predictions to analyze the socio-economic drivers of deforestation. By mapping high-risk areas against data on local economies, poverty levels, or policy changes, the tool could provide insights for targeted social and economic interventions.</a:t>
            </a:r>
          </a:p>
          <a:p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283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94E319-C77C-49E2-964C-6E125D716194}"/>
              </a:ext>
            </a:extLst>
          </p:cNvPr>
          <p:cNvSpPr txBox="1"/>
          <p:nvPr/>
        </p:nvSpPr>
        <p:spPr>
          <a:xfrm>
            <a:off x="191911" y="972537"/>
            <a:ext cx="265288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>
                <a:solidFill>
                  <a:srgbClr val="213163"/>
                </a:solidFill>
              </a:rPr>
              <a:t>Learning Objectives</a:t>
            </a:r>
            <a:endParaRPr lang="en-IN" sz="2000" dirty="0">
              <a:solidFill>
                <a:srgbClr val="213163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1F3497-5370-4874-9908-5AD45214E10B}"/>
              </a:ext>
            </a:extLst>
          </p:cNvPr>
          <p:cNvSpPr txBox="1"/>
          <p:nvPr/>
        </p:nvSpPr>
        <p:spPr>
          <a:xfrm>
            <a:off x="199809" y="6135329"/>
            <a:ext cx="79587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b="1" dirty="0">
                <a:latin typeface="+mn-lt"/>
              </a:rPr>
              <a:t>Source 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830DD-8813-42EB-B27B-B7D85423D0C7}"/>
              </a:ext>
            </a:extLst>
          </p:cNvPr>
          <p:cNvSpPr txBox="1"/>
          <p:nvPr/>
        </p:nvSpPr>
        <p:spPr>
          <a:xfrm>
            <a:off x="880529" y="6135329"/>
            <a:ext cx="18423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1200" dirty="0">
                <a:solidFill>
                  <a:srgbClr val="0000FF"/>
                </a:solidFill>
                <a:latin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www.freepik.com/</a:t>
            </a:r>
            <a:endParaRPr lang="en-IN" sz="1200" dirty="0">
              <a:solidFill>
                <a:srgbClr val="0000FF"/>
              </a:solidFill>
              <a:latin typeface="+mn-lt"/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A22F707-7F22-48A3-97EC-98EFB1023A55}"/>
              </a:ext>
            </a:extLst>
          </p:cNvPr>
          <p:cNvCxnSpPr/>
          <p:nvPr/>
        </p:nvCxnSpPr>
        <p:spPr>
          <a:xfrm>
            <a:off x="0" y="6055360"/>
            <a:ext cx="12192000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A ladder leading to a large yellow circle&#10;&#10;Description automatically generated">
            <a:extLst>
              <a:ext uri="{FF2B5EF4-FFF2-40B4-BE49-F238E27FC236}">
                <a16:creationId xmlns:a16="http://schemas.microsoft.com/office/drawing/2014/main" id="{E2920B14-B344-4926-9729-BC7EBD91FF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85000"/>
          </a:blip>
          <a:srcRect l="13763" t="6135" r="13650"/>
          <a:stretch/>
        </p:blipFill>
        <p:spPr>
          <a:xfrm>
            <a:off x="7345680" y="1442720"/>
            <a:ext cx="4500880" cy="463296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C264928-EACB-4739-BDDA-6799C99356F3}"/>
              </a:ext>
            </a:extLst>
          </p:cNvPr>
          <p:cNvSpPr txBox="1"/>
          <p:nvPr/>
        </p:nvSpPr>
        <p:spPr>
          <a:xfrm>
            <a:off x="8839200" y="3168609"/>
            <a:ext cx="150368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800"/>
              </a:spcAft>
            </a:pPr>
            <a:r>
              <a:rPr lang="en-IN" sz="3500" b="1" dirty="0">
                <a:solidFill>
                  <a:schemeClr val="tx1"/>
                </a:solidFill>
                <a:latin typeface="+mn-lt"/>
              </a:rPr>
              <a:t>GOAL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A0872BE-FD39-DB3A-A699-8B64F6A95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47762"/>
            <a:ext cx="7102549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End-to-End Machine Learning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Executed the complete ML workflow, from data cleaning and EDA to model training. Learned to select the correct model type (Classification vs. Regression) for a given problem.</a:t>
            </a: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Critical Model Evaluation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Mastered in-depth model evaluation using precision, recall, and confusion matrices. Gained crucial experience in error analysis to diagnose model failures beyond surface-level accuracy scores.</a:t>
            </a:r>
          </a:p>
          <a:p>
            <a:pPr marL="285750" lvl="1" indent="-28575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  <a:p>
            <a:pPr marL="342900" lvl="1" indent="-342900" eaLnBrk="0" fontAlgn="base" hangingPunct="0"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v"/>
            </a:pP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ML Operations (</a:t>
            </a:r>
            <a:r>
              <a:rPr kumimoji="0" lang="en-US" altLang="en-US" sz="2000" b="1" i="0" u="sng" strike="noStrike" cap="none" normalizeH="0" baseline="0" dirty="0" err="1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MLOps</a:t>
            </a:r>
            <a:r>
              <a:rPr kumimoji="0" lang="en-US" altLang="en-US" sz="20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) &amp; Deployment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</a:rPr>
              <a:t>Acquired hands-on skills in software engineering for ML, using Git/GitHub for version control and successfully deploying a live model to a cloud platform (Hugging Face Spaces).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052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146466" y="791218"/>
            <a:ext cx="610262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T</a:t>
            </a:r>
            <a:r>
              <a:rPr lang="en-IN" sz="2400" b="1" dirty="0" err="1">
                <a:solidFill>
                  <a:srgbClr val="213163"/>
                </a:solidFill>
              </a:rPr>
              <a:t>ools</a:t>
            </a:r>
            <a:r>
              <a:rPr lang="en-IN" sz="2400" b="1" dirty="0">
                <a:solidFill>
                  <a:srgbClr val="213163"/>
                </a:solidFill>
              </a:rPr>
              <a:t> and Technology used :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7A5BB90-127B-0389-69E1-748119268A1F}"/>
              </a:ext>
            </a:extLst>
          </p:cNvPr>
          <p:cNvSpPr txBox="1"/>
          <p:nvPr/>
        </p:nvSpPr>
        <p:spPr>
          <a:xfrm>
            <a:off x="0" y="1252883"/>
            <a:ext cx="12056166" cy="5550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1.</a:t>
            </a:r>
            <a:r>
              <a:rPr lang="en-US" sz="1800" b="1" u="sng" dirty="0">
                <a:solidFill>
                  <a:srgbClr val="002060"/>
                </a:solidFill>
              </a:rPr>
              <a:t>Development Environment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 err="1">
                <a:solidFill>
                  <a:srgbClr val="002060"/>
                </a:solidFill>
              </a:rPr>
              <a:t>Jupyter</a:t>
            </a:r>
            <a:r>
              <a:rPr lang="en-US" sz="1800" b="1" dirty="0">
                <a:solidFill>
                  <a:srgbClr val="002060"/>
                </a:solidFill>
              </a:rPr>
              <a:t> Notebook: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Used for initial data exploration, visualization, and rapid prototyping of models</a:t>
            </a:r>
            <a:r>
              <a:rPr lang="en-US" sz="180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Visual Studio Code (VS Code):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Used as the primary code editor for writing and organizing the final Python scripts (train_model.py, app_gradio.py).</a:t>
            </a:r>
          </a:p>
          <a:p>
            <a:endParaRPr lang="en-US" sz="1800" dirty="0">
              <a:solidFill>
                <a:srgbClr val="00206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2.</a:t>
            </a:r>
            <a:r>
              <a:rPr lang="en-US" sz="1800" b="1" u="sng" dirty="0">
                <a:solidFill>
                  <a:srgbClr val="002060"/>
                </a:solidFill>
              </a:rPr>
              <a:t>Data Science &amp; Machine Learning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Python: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The core programming language for the entire project.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Pandas: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Used for data loading, cleaning, and manipulation</a:t>
            </a:r>
            <a:r>
              <a:rPr lang="en-US" sz="1800" dirty="0">
                <a:solidFill>
                  <a:srgbClr val="002060"/>
                </a:solidFill>
              </a:rPr>
              <a:t>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Scikit-learn: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The essential machine learning library used for training the Logistic Regression model and for preprocessing tasks.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Matplotlib &amp; Seaborn: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Used for data visualization and creating plots during the Exploratory Data Analysis (EDA).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00206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3.</a:t>
            </a:r>
            <a:r>
              <a:rPr lang="en-US" sz="1800" b="1" u="sng" dirty="0">
                <a:solidFill>
                  <a:srgbClr val="002060"/>
                </a:solidFill>
              </a:rPr>
              <a:t>Web UI &amp; Deployment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 err="1">
                <a:solidFill>
                  <a:srgbClr val="002060"/>
                </a:solidFill>
              </a:rPr>
              <a:t>Gradio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The Python library used to rapidly create and serve the interactive web user interface for the model.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Hugging Face Spaces: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The cloud platform used for free, permanent hosting and deployment of the </a:t>
            </a:r>
            <a:r>
              <a:rPr lang="en-US" sz="1600" dirty="0" err="1">
                <a:solidFill>
                  <a:srgbClr val="002060"/>
                </a:solidFill>
              </a:rPr>
              <a:t>Gradio</a:t>
            </a:r>
            <a:r>
              <a:rPr lang="en-US" sz="1600" dirty="0">
                <a:solidFill>
                  <a:srgbClr val="002060"/>
                </a:solidFill>
              </a:rPr>
              <a:t> application.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4.</a:t>
            </a:r>
            <a:r>
              <a:rPr lang="en-US" sz="1800" b="1" u="sng" dirty="0">
                <a:solidFill>
                  <a:srgbClr val="002060"/>
                </a:solidFill>
              </a:rPr>
              <a:t>Version Control &amp; Model Persistence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GitHub: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Used for version control and to save the project's code repository online.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 err="1">
                <a:solidFill>
                  <a:srgbClr val="002060"/>
                </a:solidFill>
              </a:rPr>
              <a:t>Joblib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r>
              <a:rPr lang="en-US" sz="1800" dirty="0">
                <a:solidFill>
                  <a:srgbClr val="002060"/>
                </a:solidFill>
              </a:rPr>
              <a:t> </a:t>
            </a:r>
            <a:r>
              <a:rPr lang="en-US" sz="1600" dirty="0">
                <a:solidFill>
                  <a:srgbClr val="002060"/>
                </a:solidFill>
              </a:rPr>
              <a:t>Used to save the trained machine learning model, allowing it to be easily loaded into the application for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571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F61D6-8D92-5058-CAC7-845C8DBDC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408317-613B-D059-A3A9-04B2F9FA9AED}"/>
              </a:ext>
            </a:extLst>
          </p:cNvPr>
          <p:cNvSpPr txBox="1"/>
          <p:nvPr/>
        </p:nvSpPr>
        <p:spPr>
          <a:xfrm>
            <a:off x="292419" y="810119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20D9F1D-0EE9-7CF0-02CD-2A84DDBE8A30}"/>
              </a:ext>
            </a:extLst>
          </p:cNvPr>
          <p:cNvSpPr txBox="1"/>
          <p:nvPr/>
        </p:nvSpPr>
        <p:spPr>
          <a:xfrm>
            <a:off x="116304" y="1210230"/>
            <a:ext cx="11891211" cy="5919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002060"/>
                </a:solidFill>
              </a:rPr>
              <a:t>1. </a:t>
            </a:r>
            <a:r>
              <a:rPr lang="en-US" sz="1800" b="1" u="sng" dirty="0">
                <a:solidFill>
                  <a:srgbClr val="002060"/>
                </a:solidFill>
              </a:rPr>
              <a:t>Data Preparation &amp; Exploration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Data Loading:</a:t>
            </a:r>
            <a:r>
              <a:rPr lang="en-US" sz="1800" dirty="0">
                <a:solidFill>
                  <a:srgbClr val="002060"/>
                </a:solidFill>
              </a:rPr>
              <a:t> The initial deforestation.csv dataset was loaded using Pandas.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Preprocessing:</a:t>
            </a:r>
            <a:r>
              <a:rPr lang="en-US" sz="1800" dirty="0">
                <a:solidFill>
                  <a:srgbClr val="002060"/>
                </a:solidFill>
              </a:rPr>
              <a:t> Key data cleaning steps were performed, including converting date columns, one-hot encoding categorical variables (Region, Country), and scaling numerical features for the linear model.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Exploratory Data Analysis (EDA):</a:t>
            </a:r>
            <a:r>
              <a:rPr lang="en-US" sz="1800" dirty="0">
                <a:solidFill>
                  <a:srgbClr val="002060"/>
                </a:solidFill>
              </a:rPr>
              <a:t> The cleaned dataset was visualized using Matplotlib and Seaborn to identify key trends, correlations, and feature distributions. This phase was crucial for understanding the factors driving deforestation.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00206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2. </a:t>
            </a:r>
            <a:r>
              <a:rPr lang="en-US" sz="1800" b="1" u="sng" dirty="0">
                <a:solidFill>
                  <a:srgbClr val="002060"/>
                </a:solidFill>
              </a:rPr>
              <a:t>Model Development &amp; Iteration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Initial Approach (Regression):</a:t>
            </a:r>
            <a:r>
              <a:rPr lang="en-US" sz="1800" dirty="0">
                <a:solidFill>
                  <a:srgbClr val="002060"/>
                </a:solidFill>
              </a:rPr>
              <a:t> A RandomForestRegressor was first trained to predict the </a:t>
            </a:r>
            <a:r>
              <a:rPr lang="en-US" sz="1800" i="1" dirty="0">
                <a:solidFill>
                  <a:srgbClr val="002060"/>
                </a:solidFill>
              </a:rPr>
              <a:t>amount</a:t>
            </a:r>
            <a:r>
              <a:rPr lang="en-US" sz="1800" dirty="0">
                <a:solidFill>
                  <a:srgbClr val="002060"/>
                </a:solidFill>
              </a:rPr>
              <a:t> of forest loss. This model was rejected due to high error rates on individual predictions, despite strong overall metrics.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Pivoting to Classification:</a:t>
            </a:r>
            <a:r>
              <a:rPr lang="en-US" sz="1800" dirty="0">
                <a:solidFill>
                  <a:srgbClr val="002060"/>
                </a:solidFill>
              </a:rPr>
              <a:t> The project goal was refined to predict </a:t>
            </a:r>
            <a:r>
              <a:rPr lang="en-US" sz="1800" i="1" dirty="0">
                <a:solidFill>
                  <a:srgbClr val="002060"/>
                </a:solidFill>
              </a:rPr>
              <a:t>if</a:t>
            </a:r>
            <a:r>
              <a:rPr lang="en-US" sz="1800" dirty="0">
                <a:solidFill>
                  <a:srgbClr val="002060"/>
                </a:solidFill>
              </a:rPr>
              <a:t> a deforestation event would occur.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Final Model Training:</a:t>
            </a:r>
            <a:r>
              <a:rPr lang="en-US" sz="1800" dirty="0">
                <a:solidFill>
                  <a:srgbClr val="002060"/>
                </a:solidFill>
              </a:rPr>
              <a:t> A </a:t>
            </a:r>
            <a:r>
              <a:rPr lang="en-US" sz="1800" b="1" dirty="0">
                <a:solidFill>
                  <a:srgbClr val="002060"/>
                </a:solidFill>
              </a:rPr>
              <a:t>LogisticRegression</a:t>
            </a:r>
            <a:r>
              <a:rPr lang="en-US" sz="1800" dirty="0">
                <a:solidFill>
                  <a:srgbClr val="002060"/>
                </a:solidFill>
              </a:rPr>
              <a:t> model was trained on the preprocessed data to classify areas as high-risk (1) or low-risk (0).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endParaRPr lang="en-US" sz="1800" dirty="0">
              <a:solidFill>
                <a:srgbClr val="002060"/>
              </a:solidFill>
            </a:endParaRPr>
          </a:p>
          <a:p>
            <a:r>
              <a:rPr lang="en-US" sz="1800" b="1" dirty="0">
                <a:solidFill>
                  <a:srgbClr val="002060"/>
                </a:solidFill>
              </a:rPr>
              <a:t>3. </a:t>
            </a:r>
            <a:r>
              <a:rPr lang="en-US" sz="1800" b="1" u="sng" dirty="0">
                <a:solidFill>
                  <a:srgbClr val="002060"/>
                </a:solidFill>
              </a:rPr>
              <a:t>Model Evaluation</a:t>
            </a:r>
            <a:r>
              <a:rPr lang="en-US" sz="1800" b="1" dirty="0">
                <a:solidFill>
                  <a:srgbClr val="002060"/>
                </a:solidFill>
              </a:rPr>
              <a:t>:</a:t>
            </a:r>
            <a:endParaRPr lang="en-US" sz="18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Quantitative Analysis:</a:t>
            </a:r>
            <a:r>
              <a:rPr lang="en-US" sz="1800" dirty="0">
                <a:solidFill>
                  <a:srgbClr val="002060"/>
                </a:solidFill>
              </a:rPr>
              <a:t> The Logistic Regression model was rigorously evaluated on an unseen test set using a full suite of classification metrics, including accuracy, precision, recall, and a confusion matrix.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dirty="0">
                <a:solidFill>
                  <a:srgbClr val="002060"/>
                </a:solidFill>
              </a:rPr>
              <a:t>Error Analysis:</a:t>
            </a:r>
            <a:r>
              <a:rPr lang="en-US" sz="1800" dirty="0">
                <a:solidFill>
                  <a:srgbClr val="002060"/>
                </a:solidFill>
              </a:rPr>
              <a:t> Individual prediction errors were examined to confirm the model's reliability and ensure it performed well on critical cases, unlike the initial regression attempt.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15954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68356" y="1014656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Methodology</a:t>
            </a:r>
            <a:r>
              <a:rPr lang="en-US" sz="1800" b="1" dirty="0">
                <a:solidFill>
                  <a:srgbClr val="213163"/>
                </a:solidFill>
              </a:rPr>
              <a:t> </a:t>
            </a:r>
            <a:endParaRPr lang="en-IN" sz="1800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B5EDCE-924E-DEDC-0F4A-66B835193ED4}"/>
              </a:ext>
            </a:extLst>
          </p:cNvPr>
          <p:cNvSpPr txBox="1"/>
          <p:nvPr/>
        </p:nvSpPr>
        <p:spPr>
          <a:xfrm>
            <a:off x="152400" y="1700464"/>
            <a:ext cx="11887200" cy="32528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4. </a:t>
            </a:r>
            <a:r>
              <a:rPr lang="en-US" b="1" u="sng" dirty="0">
                <a:solidFill>
                  <a:srgbClr val="002060"/>
                </a:solidFill>
              </a:rPr>
              <a:t>Model Serialization</a:t>
            </a:r>
            <a:r>
              <a:rPr lang="en-US" b="1" dirty="0">
                <a:solidFill>
                  <a:srgbClr val="002060"/>
                </a:solidFill>
              </a:rPr>
              <a:t>: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2060"/>
                </a:solidFill>
              </a:rPr>
              <a:t>Saving Artifacts:</a:t>
            </a:r>
            <a:r>
              <a:rPr lang="en-US" dirty="0">
                <a:solidFill>
                  <a:srgbClr val="002060"/>
                </a:solidFill>
              </a:rPr>
              <a:t> The final, validated LogisticRegression model, along with its corresponding data </a:t>
            </a:r>
            <a:r>
              <a:rPr lang="en-US" dirty="0" err="1">
                <a:solidFill>
                  <a:srgbClr val="002060"/>
                </a:solidFill>
              </a:rPr>
              <a:t>StandardScaler</a:t>
            </a:r>
            <a:r>
              <a:rPr lang="en-US" dirty="0">
                <a:solidFill>
                  <a:srgbClr val="002060"/>
                </a:solidFill>
              </a:rPr>
              <a:t> and column structure, were saved to disk using </a:t>
            </a:r>
            <a:r>
              <a:rPr lang="en-US" dirty="0" err="1">
                <a:solidFill>
                  <a:srgbClr val="002060"/>
                </a:solidFill>
              </a:rPr>
              <a:t>joblib</a:t>
            </a:r>
            <a:r>
              <a:rPr lang="en-US" dirty="0">
                <a:solidFill>
                  <a:srgbClr val="002060"/>
                </a:solidFill>
              </a:rPr>
              <a:t>. This "containerized" the model, making it portable and ready for deployment.</a:t>
            </a:r>
          </a:p>
          <a:p>
            <a:endParaRPr lang="en-US" dirty="0">
              <a:solidFill>
                <a:srgbClr val="002060"/>
              </a:solidFill>
            </a:endParaRPr>
          </a:p>
          <a:p>
            <a:r>
              <a:rPr lang="en-US" b="1" dirty="0">
                <a:solidFill>
                  <a:srgbClr val="002060"/>
                </a:solidFill>
              </a:rPr>
              <a:t>5. </a:t>
            </a:r>
            <a:r>
              <a:rPr lang="en-US" b="1" u="sng" dirty="0">
                <a:solidFill>
                  <a:srgbClr val="002060"/>
                </a:solidFill>
              </a:rPr>
              <a:t>UI Development &amp; Deployment</a:t>
            </a:r>
            <a:r>
              <a:rPr lang="en-US" b="1" dirty="0">
                <a:solidFill>
                  <a:srgbClr val="002060"/>
                </a:solidFill>
              </a:rPr>
              <a:t>:</a:t>
            </a:r>
            <a:endParaRPr lang="en-US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2060"/>
                </a:solidFill>
              </a:rPr>
              <a:t>Interface Creation:</a:t>
            </a:r>
            <a:r>
              <a:rPr lang="en-US" dirty="0">
                <a:solidFill>
                  <a:srgbClr val="002060"/>
                </a:solidFill>
              </a:rPr>
              <a:t> A user-friendly web interface was rapidly built using the </a:t>
            </a:r>
            <a:r>
              <a:rPr lang="en-US" b="1" dirty="0" err="1">
                <a:solidFill>
                  <a:srgbClr val="002060"/>
                </a:solidFill>
              </a:rPr>
              <a:t>Gradio</a:t>
            </a:r>
            <a:r>
              <a:rPr lang="en-US" dirty="0">
                <a:solidFill>
                  <a:srgbClr val="002060"/>
                </a:solidFill>
              </a:rPr>
              <a:t> Python library to make the model accessible to non-technical users.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b="1" dirty="0">
                <a:solidFill>
                  <a:srgbClr val="002060"/>
                </a:solidFill>
              </a:rPr>
              <a:t>Cloud Deployment:</a:t>
            </a:r>
            <a:r>
              <a:rPr lang="en-US" dirty="0">
                <a:solidFill>
                  <a:srgbClr val="002060"/>
                </a:solidFill>
              </a:rPr>
              <a:t> The complete application, including the </a:t>
            </a:r>
            <a:r>
              <a:rPr lang="en-US" dirty="0" err="1">
                <a:solidFill>
                  <a:srgbClr val="002060"/>
                </a:solidFill>
              </a:rPr>
              <a:t>Gradio</a:t>
            </a:r>
            <a:r>
              <a:rPr lang="en-US" dirty="0">
                <a:solidFill>
                  <a:srgbClr val="002060"/>
                </a:solidFill>
              </a:rPr>
              <a:t> UI and the saved model artifacts, was deployed to </a:t>
            </a:r>
            <a:r>
              <a:rPr lang="en-US" b="1" dirty="0">
                <a:solidFill>
                  <a:srgbClr val="002060"/>
                </a:solidFill>
              </a:rPr>
              <a:t>Hugging Face Spaces</a:t>
            </a:r>
            <a:r>
              <a:rPr lang="en-US" dirty="0">
                <a:solidFill>
                  <a:srgbClr val="002060"/>
                </a:solidFill>
              </a:rPr>
              <a:t>, providing a permanent, public URL for live predictions.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6790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Problem Statement: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602F514-597E-CD06-23B7-C17B450948CA}"/>
              </a:ext>
            </a:extLst>
          </p:cNvPr>
          <p:cNvSpPr txBox="1"/>
          <p:nvPr/>
        </p:nvSpPr>
        <p:spPr>
          <a:xfrm>
            <a:off x="255104" y="1086408"/>
            <a:ext cx="11681792" cy="4257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endParaRPr lang="en-US" dirty="0"/>
          </a:p>
          <a:p>
            <a:br>
              <a:rPr lang="en-US" dirty="0"/>
            </a:br>
            <a:endParaRPr lang="en-US" dirty="0"/>
          </a:p>
          <a:p>
            <a:endParaRPr lang="en-US" sz="2800" b="1" dirty="0"/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</a:rPr>
              <a:t>Conservation efforts to combat illegal deforestation are often reactive, responding to damage only after it has occurred due to the immense challenge of monitoring vast, remote territories.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rgbClr val="002060"/>
                </a:solidFill>
              </a:rPr>
              <a:t>This project aims to solve this by building a proactive machine learning model    that  analyzes diverse environmental and geographical data to predict </a:t>
            </a:r>
            <a:r>
              <a:rPr lang="en-US" sz="2400" b="1" dirty="0">
                <a:solidFill>
                  <a:srgbClr val="002060"/>
                </a:solidFill>
              </a:rPr>
              <a:t>if a specific area is at high risk of a future deforestation event</a:t>
            </a:r>
            <a:r>
              <a:rPr lang="en-US" sz="2400" dirty="0">
                <a:solidFill>
                  <a:srgbClr val="002060"/>
                </a:solidFill>
              </a:rPr>
              <a:t>, enabling authorities to take    preventative action before the forest is lost</a:t>
            </a:r>
            <a:r>
              <a:rPr lang="en-US" sz="1800" dirty="0">
                <a:solidFill>
                  <a:srgbClr val="002060"/>
                </a:solidFill>
              </a:rPr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659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Solution: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0FEA0E-5120-C897-1806-8CD1EC6254F0}"/>
              </a:ext>
            </a:extLst>
          </p:cNvPr>
          <p:cNvSpPr txBox="1"/>
          <p:nvPr/>
        </p:nvSpPr>
        <p:spPr>
          <a:xfrm>
            <a:off x="65738" y="1449212"/>
            <a:ext cx="11871158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2060"/>
                </a:solidFill>
              </a:rPr>
              <a:t>This project solves the problem by creating a complete, data-driven system that shifts deforestation monitoring from a reactive to a proactive process.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b="1" dirty="0">
                <a:solidFill>
                  <a:srgbClr val="002060"/>
                </a:solidFill>
              </a:rPr>
              <a:t>1. </a:t>
            </a:r>
            <a:r>
              <a:rPr lang="en-US" sz="1600" b="1" u="sng" dirty="0">
                <a:solidFill>
                  <a:srgbClr val="002060"/>
                </a:solidFill>
              </a:rPr>
              <a:t>A Highly Accurate Predictive Model</a:t>
            </a:r>
            <a:r>
              <a:rPr lang="en-US" sz="1600" b="1" dirty="0">
                <a:solidFill>
                  <a:srgbClr val="002060"/>
                </a:solidFill>
              </a:rPr>
              <a:t>: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A </a:t>
            </a:r>
            <a:r>
              <a:rPr lang="en-US" sz="1600" b="1" dirty="0">
                <a:solidFill>
                  <a:srgbClr val="002060"/>
                </a:solidFill>
              </a:rPr>
              <a:t>Logistic Regression</a:t>
            </a:r>
            <a:r>
              <a:rPr lang="en-US" sz="1600" dirty="0">
                <a:solidFill>
                  <a:srgbClr val="002060"/>
                </a:solidFill>
              </a:rPr>
              <a:t> model was trained on 30+ environmental and geographical features.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The model achieves </a:t>
            </a:r>
            <a:r>
              <a:rPr lang="en-US" sz="1600" b="1" dirty="0">
                <a:solidFill>
                  <a:srgbClr val="002060"/>
                </a:solidFill>
              </a:rPr>
              <a:t>97% accuracy</a:t>
            </a:r>
            <a:r>
              <a:rPr lang="en-US" sz="1600" dirty="0">
                <a:solidFill>
                  <a:srgbClr val="002060"/>
                </a:solidFill>
              </a:rPr>
              <a:t> in predicting whether a specific area will experience a deforestation event.</a:t>
            </a:r>
          </a:p>
          <a:p>
            <a:r>
              <a:rPr lang="en-US" sz="1600" dirty="0">
                <a:solidFill>
                  <a:srgbClr val="002060"/>
                </a:solidFill>
              </a:rPr>
              <a:t>Crucially, it </a:t>
            </a:r>
            <a:r>
              <a:rPr lang="en-US" sz="1600" b="1" dirty="0">
                <a:solidFill>
                  <a:srgbClr val="002060"/>
                </a:solidFill>
              </a:rPr>
              <a:t>identifies 92% of all actual deforestation events (high recall)</a:t>
            </a:r>
            <a:r>
              <a:rPr lang="en-US" sz="1600" dirty="0">
                <a:solidFill>
                  <a:srgbClr val="002060"/>
                </a:solidFill>
              </a:rPr>
              <a:t>, ensuring critical threats are not missed.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b="1" dirty="0">
                <a:solidFill>
                  <a:srgbClr val="002060"/>
                </a:solidFill>
              </a:rPr>
              <a:t>2. </a:t>
            </a:r>
            <a:r>
              <a:rPr lang="en-US" sz="1600" b="1" u="sng" dirty="0">
                <a:solidFill>
                  <a:srgbClr val="002060"/>
                </a:solidFill>
              </a:rPr>
              <a:t>An Accessible and Interactive Tool</a:t>
            </a:r>
            <a:r>
              <a:rPr lang="en-US" sz="1600" b="1" dirty="0">
                <a:solidFill>
                  <a:srgbClr val="002060"/>
                </a:solidFill>
              </a:rPr>
              <a:t>: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The trained model is not just code; it has been integrated into a user-friendly web interface using the </a:t>
            </a:r>
            <a:r>
              <a:rPr lang="en-US" sz="1600" b="1" dirty="0" err="1">
                <a:solidFill>
                  <a:srgbClr val="002060"/>
                </a:solidFill>
              </a:rPr>
              <a:t>Gradio</a:t>
            </a:r>
            <a:r>
              <a:rPr lang="en-US" sz="1600" dirty="0">
                <a:solidFill>
                  <a:srgbClr val="002060"/>
                </a:solidFill>
              </a:rPr>
              <a:t> library.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This interface allows non-technical users, such as conservation officers, to input data for a specific area and receive an instant risk assessment.</a:t>
            </a:r>
          </a:p>
          <a:p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b="1" dirty="0">
                <a:solidFill>
                  <a:srgbClr val="002060"/>
                </a:solidFill>
              </a:rPr>
              <a:t>3. </a:t>
            </a:r>
            <a:r>
              <a:rPr lang="en-US" sz="1600" b="1" u="sng" dirty="0">
                <a:solidFill>
                  <a:srgbClr val="002060"/>
                </a:solidFill>
              </a:rPr>
              <a:t>An Interactive Application</a:t>
            </a:r>
            <a:r>
              <a:rPr lang="en-US" sz="1600" b="1" dirty="0">
                <a:solidFill>
                  <a:srgbClr val="002060"/>
                </a:solidFill>
              </a:rPr>
              <a:t>:</a:t>
            </a:r>
            <a:endParaRPr lang="en-US" sz="1600" dirty="0">
              <a:solidFill>
                <a:srgbClr val="002060"/>
              </a:solidFill>
            </a:endParaRPr>
          </a:p>
          <a:p>
            <a:r>
              <a:rPr lang="en-US" sz="1600" dirty="0">
                <a:solidFill>
                  <a:srgbClr val="002060"/>
                </a:solidFill>
              </a:rPr>
              <a:t>The entire application is deployed on </a:t>
            </a:r>
            <a:r>
              <a:rPr lang="en-US" sz="1600" b="1" dirty="0">
                <a:solidFill>
                  <a:srgbClr val="002060"/>
                </a:solidFill>
              </a:rPr>
              <a:t>Hugging Face Spaces</a:t>
            </a:r>
            <a:r>
              <a:rPr lang="en-US" sz="1600" dirty="0">
                <a:solidFill>
                  <a:srgbClr val="002060"/>
                </a:solidFill>
              </a:rPr>
              <a:t>, providing a permanent and publicly accessible URL.</a:t>
            </a:r>
          </a:p>
          <a:p>
            <a:r>
              <a:rPr lang="en-US" sz="1600" dirty="0">
                <a:solidFill>
                  <a:srgbClr val="002060"/>
                </a:solidFill>
              </a:rPr>
              <a:t>This transforms the model from a local script into a live, shareable tool that can be used by anyone, anywhere, to get real-time deforestation risk predictions.</a:t>
            </a:r>
          </a:p>
          <a:p>
            <a:endParaRPr lang="en-US" sz="1800" dirty="0">
              <a:solidFill>
                <a:srgbClr val="00206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rgbClr val="002060"/>
                </a:solidFill>
              </a:rPr>
              <a:t>GitHub Link </a:t>
            </a:r>
            <a:r>
              <a:rPr lang="en-US" sz="1800" dirty="0">
                <a:solidFill>
                  <a:srgbClr val="002060"/>
                </a:solidFill>
              </a:rPr>
              <a:t>: </a:t>
            </a:r>
            <a:r>
              <a:rPr lang="en-US" sz="1800" u="sng" dirty="0">
                <a:solidFill>
                  <a:srgbClr val="002060"/>
                </a:solidFill>
              </a:rPr>
              <a:t>https://github.com/Sagaryadav2006/DEFORESTATION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800" b="1" i="1" dirty="0">
                <a:solidFill>
                  <a:srgbClr val="002060"/>
                </a:solidFill>
              </a:rPr>
              <a:t>UI Link </a:t>
            </a:r>
            <a:r>
              <a:rPr lang="en-US" sz="1800" dirty="0">
                <a:solidFill>
                  <a:srgbClr val="002060"/>
                </a:solidFill>
              </a:rPr>
              <a:t>: </a:t>
            </a:r>
            <a:r>
              <a:rPr lang="en-US" sz="1800" u="sng" dirty="0">
                <a:solidFill>
                  <a:srgbClr val="002060"/>
                </a:solidFill>
              </a:rPr>
              <a:t>https://huggingface.co/spaces/Sagaryadav2006/Deforestation-prediction-model</a:t>
            </a:r>
            <a:endParaRPr lang="en-US" u="sng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968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361D872-7EC7-439F-A588-B1D90CB7A92F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3DFAA-DE0F-816D-10A4-58A5CF600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0679"/>
            <a:ext cx="12192000" cy="311732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9AB08BB-AA51-0BBA-A0D5-D99EBFBBA7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85800"/>
            <a:ext cx="12192000" cy="3681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949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F6988-DF18-0399-88C7-9AC30740A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1DB78D0-87D6-63BC-C797-1D104C1420E0}"/>
              </a:ext>
            </a:extLst>
          </p:cNvPr>
          <p:cNvSpPr txBox="1"/>
          <p:nvPr/>
        </p:nvSpPr>
        <p:spPr>
          <a:xfrm>
            <a:off x="255104" y="1054412"/>
            <a:ext cx="61026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213163"/>
                </a:solidFill>
              </a:rPr>
              <a:t>Screenshot of Output:  </a:t>
            </a:r>
            <a:endParaRPr lang="en-IN" sz="2000" b="1" dirty="0">
              <a:solidFill>
                <a:srgbClr val="213163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5FD025-F605-F029-696D-FB08CEBF48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715" y="1454522"/>
            <a:ext cx="9448030" cy="454793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C0A7ED0-5FAE-9101-41B8-75A21F496858}"/>
              </a:ext>
            </a:extLst>
          </p:cNvPr>
          <p:cNvSpPr txBox="1"/>
          <p:nvPr/>
        </p:nvSpPr>
        <p:spPr>
          <a:xfrm>
            <a:off x="255104" y="6063915"/>
            <a:ext cx="11562348" cy="6669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002060"/>
                </a:solidFill>
              </a:rPr>
              <a:t>This bar chart shows that within the dataset, actual </a:t>
            </a:r>
            <a:r>
              <a:rPr lang="en-US" b="1" dirty="0">
                <a:solidFill>
                  <a:srgbClr val="002060"/>
                </a:solidFill>
              </a:rPr>
              <a:t>deforestation events (class 1) are less frequent</a:t>
            </a:r>
            <a:r>
              <a:rPr lang="en-US" dirty="0">
                <a:solidFill>
                  <a:srgbClr val="002060"/>
                </a:solidFill>
              </a:rPr>
              <a:t> than areas with no deforestation (class 0), highlighting an imbalance between the two categories.</a:t>
            </a:r>
          </a:p>
        </p:txBody>
      </p:sp>
    </p:spTree>
    <p:extLst>
      <p:ext uri="{BB962C8B-B14F-4D97-AF65-F5344CB8AC3E}">
        <p14:creationId xmlns:p14="http://schemas.microsoft.com/office/powerpoint/2010/main" val="3320717437"/>
      </p:ext>
    </p:extLst>
  </p:cSld>
  <p:clrMapOvr>
    <a:masterClrMapping/>
  </p:clrMapOvr>
</p:sld>
</file>

<file path=ppt/theme/theme1.xml><?xml version="1.0" encoding="utf-8"?>
<a:theme xmlns:a="http://schemas.openxmlformats.org/drawingml/2006/main" name="Session 01 Design Thinking &amp; Critical Thinking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ession 01 Design Thinking &amp; Critical Thinking" id="{1DE73F69-F87A-4ED3-81C1-82D2BA622E0C}" vid="{37568650-F724-47C7-905E-9640F80174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Session 01 Design Thinking &amp; Critical Thinking</Template>
  <TotalTime>183</TotalTime>
  <Words>1654</Words>
  <Application>Microsoft Office PowerPoint</Application>
  <PresentationFormat>Widescreen</PresentationFormat>
  <Paragraphs>109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Wingdings</vt:lpstr>
      <vt:lpstr>Session 01 Design Thinking &amp; Critical Thinking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Mahesh Kurhe</dc:creator>
  <cp:lastModifiedBy>Sagar Yadav</cp:lastModifiedBy>
  <cp:revision>8</cp:revision>
  <dcterms:created xsi:type="dcterms:W3CDTF">2024-12-31T09:40:01Z</dcterms:created>
  <dcterms:modified xsi:type="dcterms:W3CDTF">2025-09-11T17:44:45Z</dcterms:modified>
</cp:coreProperties>
</file>