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5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0EDE-F49C-400E-8F9B-2E1DC2EED9E9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DC33-C788-45BE-9986-12E3C7EC2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dirty="0"/>
              <a:t>Simulation of bulk data for cell type deconvolution benchmarking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Sumit Mukherjee </a:t>
            </a:r>
          </a:p>
          <a:p>
            <a:r>
              <a:rPr lang="en-US" dirty="0"/>
              <a:t>Sage Bionetworks </a:t>
            </a:r>
          </a:p>
          <a:p>
            <a:r>
              <a:rPr lang="en-US" dirty="0"/>
              <a:t>05/13/2018</a:t>
            </a:r>
          </a:p>
        </p:txBody>
      </p:sp>
    </p:spTree>
    <p:extLst>
      <p:ext uri="{BB962C8B-B14F-4D97-AF65-F5344CB8AC3E}">
        <p14:creationId xmlns:p14="http://schemas.microsoft.com/office/powerpoint/2010/main" val="297652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731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Proposed simulator: Step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91730"/>
              </p:ext>
            </p:extLst>
          </p:nvPr>
        </p:nvGraphicFramePr>
        <p:xfrm>
          <a:off x="689348" y="1690688"/>
          <a:ext cx="9055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845">
                  <a:extLst>
                    <a:ext uri="{9D8B030D-6E8A-4147-A177-3AD203B41FA5}">
                      <a16:colId xmlns:a16="http://schemas.microsoft.com/office/drawing/2014/main" val="2108980977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2008329619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4227635419"/>
                    </a:ext>
                  </a:extLst>
                </a:gridCol>
              </a:tblGrid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7694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75430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883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5310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66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1875"/>
              </p:ext>
            </p:extLst>
          </p:nvPr>
        </p:nvGraphicFramePr>
        <p:xfrm>
          <a:off x="689347" y="4288576"/>
          <a:ext cx="9055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845">
                  <a:extLst>
                    <a:ext uri="{9D8B030D-6E8A-4147-A177-3AD203B41FA5}">
                      <a16:colId xmlns:a16="http://schemas.microsoft.com/office/drawing/2014/main" val="2108980977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2008329619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4227635419"/>
                    </a:ext>
                  </a:extLst>
                </a:gridCol>
              </a:tblGrid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7694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75430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883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5310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6609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1850065" y="2169042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5096" y="2009553"/>
            <a:ext cx="1871331" cy="90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Estimator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850064" y="4820093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5095" y="4623390"/>
            <a:ext cx="1871331" cy="90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Estimator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678323" y="2169041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678322" y="4820093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e 14"/>
          <p:cNvSpPr/>
          <p:nvPr/>
        </p:nvSpPr>
        <p:spPr>
          <a:xfrm>
            <a:off x="5837273" y="2169040"/>
            <a:ext cx="1765006" cy="744281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Parameter Set 1</a:t>
            </a:r>
          </a:p>
        </p:txBody>
      </p:sp>
      <p:sp>
        <p:nvSpPr>
          <p:cNvPr id="16" name="Double Brace 15"/>
          <p:cNvSpPr/>
          <p:nvPr/>
        </p:nvSpPr>
        <p:spPr>
          <a:xfrm>
            <a:off x="5826639" y="4703133"/>
            <a:ext cx="1765006" cy="744281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Parameter Set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18" y="879110"/>
            <a:ext cx="188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Pure SCS/bulk data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175803" y="2276771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type 1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175803" y="5018310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type 2</a:t>
            </a:r>
          </a:p>
        </p:txBody>
      </p:sp>
    </p:spTree>
    <p:extLst>
      <p:ext uri="{BB962C8B-B14F-4D97-AF65-F5344CB8AC3E}">
        <p14:creationId xmlns:p14="http://schemas.microsoft.com/office/powerpoint/2010/main" val="109751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833" y="2158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Proposed simulator: Step 2 </a:t>
            </a:r>
          </a:p>
        </p:txBody>
      </p:sp>
      <p:sp>
        <p:nvSpPr>
          <p:cNvPr id="15" name="Double Brace 14"/>
          <p:cNvSpPr/>
          <p:nvPr/>
        </p:nvSpPr>
        <p:spPr>
          <a:xfrm>
            <a:off x="1084519" y="2169040"/>
            <a:ext cx="1765006" cy="744281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Parameter Set 1</a:t>
            </a:r>
          </a:p>
        </p:txBody>
      </p:sp>
      <p:sp>
        <p:nvSpPr>
          <p:cNvPr id="16" name="Double Brace 15"/>
          <p:cNvSpPr/>
          <p:nvPr/>
        </p:nvSpPr>
        <p:spPr>
          <a:xfrm>
            <a:off x="1073885" y="4703133"/>
            <a:ext cx="1765006" cy="744281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Parameter Set 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200400" y="2328529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25431" y="2169040"/>
            <a:ext cx="1871331" cy="90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Generator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6028658" y="2328528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00400" y="4843183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25431" y="4683694"/>
            <a:ext cx="1871331" cy="90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028658" y="4843182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526083" y="1935126"/>
          <a:ext cx="9055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845">
                  <a:extLst>
                    <a:ext uri="{9D8B030D-6E8A-4147-A177-3AD203B41FA5}">
                      <a16:colId xmlns:a16="http://schemas.microsoft.com/office/drawing/2014/main" val="2108980977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2008329619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4227635419"/>
                    </a:ext>
                  </a:extLst>
                </a:gridCol>
              </a:tblGrid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7694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75430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883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5310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660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7526082" y="4533014"/>
          <a:ext cx="9055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845">
                  <a:extLst>
                    <a:ext uri="{9D8B030D-6E8A-4147-A177-3AD203B41FA5}">
                      <a16:colId xmlns:a16="http://schemas.microsoft.com/office/drawing/2014/main" val="2108980977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2008329619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4227635419"/>
                    </a:ext>
                  </a:extLst>
                </a:gridCol>
              </a:tblGrid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7694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75430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883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5310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660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949706" y="1134477"/>
            <a:ext cx="205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Simulated pure bulk data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6660932" y="2521209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type 1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660932" y="5262748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type 2</a:t>
            </a:r>
          </a:p>
        </p:txBody>
      </p:sp>
    </p:spTree>
    <p:extLst>
      <p:ext uri="{BB962C8B-B14F-4D97-AF65-F5344CB8AC3E}">
        <p14:creationId xmlns:p14="http://schemas.microsoft.com/office/powerpoint/2010/main" val="225477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833" y="2158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Proposed simulator: Step 3 </a:t>
            </a:r>
          </a:p>
        </p:txBody>
      </p:sp>
      <p:sp>
        <p:nvSpPr>
          <p:cNvPr id="15" name="Double Brace 14"/>
          <p:cNvSpPr/>
          <p:nvPr/>
        </p:nvSpPr>
        <p:spPr>
          <a:xfrm>
            <a:off x="435413" y="2036021"/>
            <a:ext cx="1765006" cy="744281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Parameter Set 1</a:t>
            </a:r>
          </a:p>
        </p:txBody>
      </p:sp>
      <p:sp>
        <p:nvSpPr>
          <p:cNvPr id="16" name="Double Brace 15"/>
          <p:cNvSpPr/>
          <p:nvPr/>
        </p:nvSpPr>
        <p:spPr>
          <a:xfrm>
            <a:off x="404399" y="3788733"/>
            <a:ext cx="1765006" cy="744281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Parameter Set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96306" y="2718276"/>
            <a:ext cx="1871331" cy="90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Generator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8699533" y="2877764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5647"/>
              </p:ext>
            </p:extLst>
          </p:nvPr>
        </p:nvGraphicFramePr>
        <p:xfrm>
          <a:off x="10196958" y="2484362"/>
          <a:ext cx="9055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845">
                  <a:extLst>
                    <a:ext uri="{9D8B030D-6E8A-4147-A177-3AD203B41FA5}">
                      <a16:colId xmlns:a16="http://schemas.microsoft.com/office/drawing/2014/main" val="2108980977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2008329619"/>
                    </a:ext>
                  </a:extLst>
                </a:gridCol>
                <a:gridCol w="301845">
                  <a:extLst>
                    <a:ext uri="{9D8B030D-6E8A-4147-A177-3AD203B41FA5}">
                      <a16:colId xmlns:a16="http://schemas.microsoft.com/office/drawing/2014/main" val="4227635419"/>
                    </a:ext>
                  </a:extLst>
                </a:gridCol>
              </a:tblGrid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7694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75430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883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53101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660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409814" y="1683713"/>
            <a:ext cx="226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Simulated mixed bulk data</a:t>
            </a:r>
          </a:p>
        </p:txBody>
      </p:sp>
      <p:sp>
        <p:nvSpPr>
          <p:cNvPr id="36" name="Double Brace 35"/>
          <p:cNvSpPr/>
          <p:nvPr/>
        </p:nvSpPr>
        <p:spPr>
          <a:xfrm>
            <a:off x="3871312" y="2798021"/>
            <a:ext cx="1765006" cy="744281"/>
          </a:xfrm>
          <a:prstGeom prst="brace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Parameter Set 3</a:t>
            </a:r>
          </a:p>
        </p:txBody>
      </p:sp>
      <p:cxnSp>
        <p:nvCxnSpPr>
          <p:cNvPr id="4" name="Straight Arrow Connector 3"/>
          <p:cNvCxnSpPr>
            <a:stCxn id="15" idx="3"/>
            <a:endCxn id="36" idx="1"/>
          </p:cNvCxnSpPr>
          <p:nvPr/>
        </p:nvCxnSpPr>
        <p:spPr>
          <a:xfrm>
            <a:off x="2200419" y="2408162"/>
            <a:ext cx="1670893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6" idx="3"/>
            <a:endCxn id="36" idx="1"/>
          </p:cNvCxnSpPr>
          <p:nvPr/>
        </p:nvCxnSpPr>
        <p:spPr>
          <a:xfrm flipV="1">
            <a:off x="2169405" y="3170162"/>
            <a:ext cx="1701907" cy="990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31610" y="3893189"/>
            <a:ext cx="133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Mixing in </a:t>
            </a:r>
            <a:br>
              <a:rPr lang="en-US" dirty="0"/>
            </a:br>
            <a:r>
              <a:rPr lang="en-US" dirty="0"/>
              <a:t>known ratio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5903171" y="2914979"/>
            <a:ext cx="893135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Benchmarking deconvolution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Obtain pure SCS/bulk data and identify model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simulated ‘pure’ bulk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simulated ‘mixed’ data with known ratios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existing deconvolution tools to identify mixing ratios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identified ratios with true ratios</a:t>
            </a:r>
          </a:p>
        </p:txBody>
      </p:sp>
    </p:spTree>
    <p:extLst>
      <p:ext uri="{BB962C8B-B14F-4D97-AF65-F5344CB8AC3E}">
        <p14:creationId xmlns:p14="http://schemas.microsoft.com/office/powerpoint/2010/main" val="4053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58" y="497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Simple model of sequencing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93970" y="2230338"/>
            <a:ext cx="625984" cy="500694"/>
            <a:chOff x="829056" y="2103768"/>
            <a:chExt cx="2307872" cy="2126856"/>
          </a:xfrm>
        </p:grpSpPr>
        <p:sp>
          <p:nvSpPr>
            <p:cNvPr id="5" name="Oval 4"/>
            <p:cNvSpPr/>
            <p:nvPr/>
          </p:nvSpPr>
          <p:spPr>
            <a:xfrm>
              <a:off x="1792224" y="2898648"/>
              <a:ext cx="612648" cy="55778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829056" y="2103768"/>
              <a:ext cx="2307872" cy="2126856"/>
            </a:xfrm>
            <a:custGeom>
              <a:avLst/>
              <a:gdLst>
                <a:gd name="connsiteX0" fmla="*/ 982400 w 1781512"/>
                <a:gd name="connsiteY0" fmla="*/ 1075296 h 1324758"/>
                <a:gd name="connsiteX1" fmla="*/ 543488 w 1781512"/>
                <a:gd name="connsiteY1" fmla="*/ 1130160 h 1324758"/>
                <a:gd name="connsiteX2" fmla="*/ 625784 w 1781512"/>
                <a:gd name="connsiteY2" fmla="*/ 819264 h 1324758"/>
                <a:gd name="connsiteX3" fmla="*/ 3992 w 1781512"/>
                <a:gd name="connsiteY3" fmla="*/ 462648 h 1324758"/>
                <a:gd name="connsiteX4" fmla="*/ 973256 w 1781512"/>
                <a:gd name="connsiteY4" fmla="*/ 343776 h 1324758"/>
                <a:gd name="connsiteX5" fmla="*/ 1759640 w 1781512"/>
                <a:gd name="connsiteY5" fmla="*/ 5448 h 1324758"/>
                <a:gd name="connsiteX6" fmla="*/ 1567616 w 1781512"/>
                <a:gd name="connsiteY6" fmla="*/ 645528 h 1324758"/>
                <a:gd name="connsiteX7" fmla="*/ 1622480 w 1781512"/>
                <a:gd name="connsiteY7" fmla="*/ 1313040 h 1324758"/>
                <a:gd name="connsiteX8" fmla="*/ 982400 w 1781512"/>
                <a:gd name="connsiteY8" fmla="*/ 1075296 h 132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512" h="1324758">
                  <a:moveTo>
                    <a:pt x="982400" y="1075296"/>
                  </a:moveTo>
                  <a:cubicBezTo>
                    <a:pt x="802568" y="1044816"/>
                    <a:pt x="602924" y="1172832"/>
                    <a:pt x="543488" y="1130160"/>
                  </a:cubicBezTo>
                  <a:cubicBezTo>
                    <a:pt x="484052" y="1087488"/>
                    <a:pt x="715700" y="930516"/>
                    <a:pt x="625784" y="819264"/>
                  </a:cubicBezTo>
                  <a:cubicBezTo>
                    <a:pt x="535868" y="708012"/>
                    <a:pt x="-53920" y="541896"/>
                    <a:pt x="3992" y="462648"/>
                  </a:cubicBezTo>
                  <a:cubicBezTo>
                    <a:pt x="61904" y="383400"/>
                    <a:pt x="680648" y="419976"/>
                    <a:pt x="973256" y="343776"/>
                  </a:cubicBezTo>
                  <a:cubicBezTo>
                    <a:pt x="1265864" y="267576"/>
                    <a:pt x="1660580" y="-44844"/>
                    <a:pt x="1759640" y="5448"/>
                  </a:cubicBezTo>
                  <a:cubicBezTo>
                    <a:pt x="1858700" y="55740"/>
                    <a:pt x="1590476" y="427596"/>
                    <a:pt x="1567616" y="645528"/>
                  </a:cubicBezTo>
                  <a:cubicBezTo>
                    <a:pt x="1544756" y="863460"/>
                    <a:pt x="1723064" y="1241412"/>
                    <a:pt x="1622480" y="1313040"/>
                  </a:cubicBezTo>
                  <a:cubicBezTo>
                    <a:pt x="1521896" y="1384668"/>
                    <a:pt x="1162232" y="1105776"/>
                    <a:pt x="982400" y="10752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944624" y="3051048"/>
              <a:ext cx="612648" cy="55778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2978" y="2365566"/>
            <a:ext cx="573966" cy="438175"/>
            <a:chOff x="4622419" y="2231071"/>
            <a:chExt cx="2139422" cy="1776692"/>
          </a:xfrm>
        </p:grpSpPr>
        <p:sp>
          <p:nvSpPr>
            <p:cNvPr id="9" name="Freeform 8"/>
            <p:cNvSpPr/>
            <p:nvPr/>
          </p:nvSpPr>
          <p:spPr>
            <a:xfrm>
              <a:off x="4622419" y="2231071"/>
              <a:ext cx="2139422" cy="1776692"/>
            </a:xfrm>
            <a:custGeom>
              <a:avLst/>
              <a:gdLst>
                <a:gd name="connsiteX0" fmla="*/ 388493 w 2139422"/>
                <a:gd name="connsiteY0" fmla="*/ 1060769 h 1776692"/>
                <a:gd name="connsiteX1" fmla="*/ 4445 w 2139422"/>
                <a:gd name="connsiteY1" fmla="*/ 704153 h 1776692"/>
                <a:gd name="connsiteX2" fmla="*/ 671957 w 2139422"/>
                <a:gd name="connsiteY2" fmla="*/ 512129 h 1776692"/>
                <a:gd name="connsiteX3" fmla="*/ 973709 w 2139422"/>
                <a:gd name="connsiteY3" fmla="*/ 65 h 1776692"/>
                <a:gd name="connsiteX4" fmla="*/ 1339469 w 2139422"/>
                <a:gd name="connsiteY4" fmla="*/ 475553 h 1776692"/>
                <a:gd name="connsiteX5" fmla="*/ 2134997 w 2139422"/>
                <a:gd name="connsiteY5" fmla="*/ 365825 h 1776692"/>
                <a:gd name="connsiteX6" fmla="*/ 1668653 w 2139422"/>
                <a:gd name="connsiteY6" fmla="*/ 1051625 h 1776692"/>
                <a:gd name="connsiteX7" fmla="*/ 1842389 w 2139422"/>
                <a:gd name="connsiteY7" fmla="*/ 1645985 h 1776692"/>
                <a:gd name="connsiteX8" fmla="*/ 1110869 w 2139422"/>
                <a:gd name="connsiteY8" fmla="*/ 1316801 h 1776692"/>
                <a:gd name="connsiteX9" fmla="*/ 534797 w 2139422"/>
                <a:gd name="connsiteY9" fmla="*/ 1774001 h 1776692"/>
                <a:gd name="connsiteX10" fmla="*/ 388493 w 2139422"/>
                <a:gd name="connsiteY10" fmla="*/ 1060769 h 177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9422" h="1776692">
                  <a:moveTo>
                    <a:pt x="388493" y="1060769"/>
                  </a:moveTo>
                  <a:cubicBezTo>
                    <a:pt x="300101" y="882461"/>
                    <a:pt x="-42799" y="795593"/>
                    <a:pt x="4445" y="704153"/>
                  </a:cubicBezTo>
                  <a:cubicBezTo>
                    <a:pt x="51689" y="612713"/>
                    <a:pt x="510413" y="629477"/>
                    <a:pt x="671957" y="512129"/>
                  </a:cubicBezTo>
                  <a:cubicBezTo>
                    <a:pt x="833501" y="394781"/>
                    <a:pt x="862457" y="6161"/>
                    <a:pt x="973709" y="65"/>
                  </a:cubicBezTo>
                  <a:cubicBezTo>
                    <a:pt x="1084961" y="-6031"/>
                    <a:pt x="1145921" y="414593"/>
                    <a:pt x="1339469" y="475553"/>
                  </a:cubicBezTo>
                  <a:cubicBezTo>
                    <a:pt x="1533017" y="536513"/>
                    <a:pt x="2080133" y="269813"/>
                    <a:pt x="2134997" y="365825"/>
                  </a:cubicBezTo>
                  <a:cubicBezTo>
                    <a:pt x="2189861" y="461837"/>
                    <a:pt x="1717421" y="838265"/>
                    <a:pt x="1668653" y="1051625"/>
                  </a:cubicBezTo>
                  <a:cubicBezTo>
                    <a:pt x="1619885" y="1264985"/>
                    <a:pt x="1935353" y="1601789"/>
                    <a:pt x="1842389" y="1645985"/>
                  </a:cubicBezTo>
                  <a:cubicBezTo>
                    <a:pt x="1749425" y="1690181"/>
                    <a:pt x="1328801" y="1295465"/>
                    <a:pt x="1110869" y="1316801"/>
                  </a:cubicBezTo>
                  <a:cubicBezTo>
                    <a:pt x="892937" y="1338137"/>
                    <a:pt x="655193" y="1816673"/>
                    <a:pt x="534797" y="1774001"/>
                  </a:cubicBezTo>
                  <a:cubicBezTo>
                    <a:pt x="414401" y="1731329"/>
                    <a:pt x="476885" y="1239077"/>
                    <a:pt x="388493" y="106076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15712" y="2840525"/>
              <a:ext cx="612648" cy="55778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36319" y="2918158"/>
            <a:ext cx="458967" cy="386751"/>
            <a:chOff x="8321019" y="2456732"/>
            <a:chExt cx="2169358" cy="1746415"/>
          </a:xfrm>
        </p:grpSpPr>
        <p:sp>
          <p:nvSpPr>
            <p:cNvPr id="12" name="Freeform 11"/>
            <p:cNvSpPr/>
            <p:nvPr/>
          </p:nvSpPr>
          <p:spPr>
            <a:xfrm>
              <a:off x="8321019" y="2456732"/>
              <a:ext cx="2169358" cy="1746415"/>
            </a:xfrm>
            <a:custGeom>
              <a:avLst/>
              <a:gdLst>
                <a:gd name="connsiteX0" fmla="*/ 356637 w 2169358"/>
                <a:gd name="connsiteY0" fmla="*/ 358284 h 1746415"/>
                <a:gd name="connsiteX1" fmla="*/ 393213 w 2169358"/>
                <a:gd name="connsiteY1" fmla="*/ 888636 h 1746415"/>
                <a:gd name="connsiteX2" fmla="*/ 18309 w 2169358"/>
                <a:gd name="connsiteY2" fmla="*/ 1373268 h 1746415"/>
                <a:gd name="connsiteX3" fmla="*/ 1060725 w 2169358"/>
                <a:gd name="connsiteY3" fmla="*/ 1739028 h 1746415"/>
                <a:gd name="connsiteX4" fmla="*/ 2167149 w 2169358"/>
                <a:gd name="connsiteY4" fmla="*/ 1034940 h 1746415"/>
                <a:gd name="connsiteX5" fmla="*/ 1335045 w 2169358"/>
                <a:gd name="connsiteY5" fmla="*/ 10812 h 1746415"/>
                <a:gd name="connsiteX6" fmla="*/ 960141 w 2169358"/>
                <a:gd name="connsiteY6" fmla="*/ 477156 h 1746415"/>
                <a:gd name="connsiteX7" fmla="*/ 448077 w 2169358"/>
                <a:gd name="connsiteY7" fmla="*/ 147972 h 1746415"/>
                <a:gd name="connsiteX8" fmla="*/ 356637 w 2169358"/>
                <a:gd name="connsiteY8" fmla="*/ 358284 h 174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9358" h="1746415">
                  <a:moveTo>
                    <a:pt x="356637" y="358284"/>
                  </a:moveTo>
                  <a:cubicBezTo>
                    <a:pt x="347493" y="481728"/>
                    <a:pt x="449601" y="719472"/>
                    <a:pt x="393213" y="888636"/>
                  </a:cubicBezTo>
                  <a:cubicBezTo>
                    <a:pt x="336825" y="1057800"/>
                    <a:pt x="-92943" y="1231536"/>
                    <a:pt x="18309" y="1373268"/>
                  </a:cubicBezTo>
                  <a:cubicBezTo>
                    <a:pt x="129561" y="1515000"/>
                    <a:pt x="702585" y="1795416"/>
                    <a:pt x="1060725" y="1739028"/>
                  </a:cubicBezTo>
                  <a:cubicBezTo>
                    <a:pt x="1418865" y="1682640"/>
                    <a:pt x="2121429" y="1322976"/>
                    <a:pt x="2167149" y="1034940"/>
                  </a:cubicBezTo>
                  <a:cubicBezTo>
                    <a:pt x="2212869" y="746904"/>
                    <a:pt x="1536213" y="103776"/>
                    <a:pt x="1335045" y="10812"/>
                  </a:cubicBezTo>
                  <a:cubicBezTo>
                    <a:pt x="1133877" y="-82152"/>
                    <a:pt x="1107969" y="454296"/>
                    <a:pt x="960141" y="477156"/>
                  </a:cubicBezTo>
                  <a:cubicBezTo>
                    <a:pt x="812313" y="500016"/>
                    <a:pt x="548661" y="172356"/>
                    <a:pt x="448077" y="147972"/>
                  </a:cubicBezTo>
                  <a:cubicBezTo>
                    <a:pt x="347493" y="123588"/>
                    <a:pt x="365781" y="234840"/>
                    <a:pt x="356637" y="35828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099374" y="3223583"/>
              <a:ext cx="612648" cy="55778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82023" y="3382949"/>
            <a:ext cx="1145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</a:t>
            </a:r>
          </a:p>
        </p:txBody>
      </p:sp>
      <p:sp>
        <p:nvSpPr>
          <p:cNvPr id="17" name="Flowchart: Delay 16"/>
          <p:cNvSpPr/>
          <p:nvPr/>
        </p:nvSpPr>
        <p:spPr>
          <a:xfrm rot="5400000">
            <a:off x="4054621" y="2600674"/>
            <a:ext cx="2036313" cy="634967"/>
          </a:xfrm>
          <a:prstGeom prst="flowChartDelay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Delay 17"/>
          <p:cNvSpPr/>
          <p:nvPr/>
        </p:nvSpPr>
        <p:spPr>
          <a:xfrm rot="5400000">
            <a:off x="4517144" y="3067412"/>
            <a:ext cx="1098012" cy="60328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769076" y="2853183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4916463" y="300675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5078071" y="3160319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4894675" y="3221803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042062" y="337537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4846140" y="3418955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931941" y="3616106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2625698" y="2666478"/>
            <a:ext cx="1821009" cy="4832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19832" y="3025024"/>
            <a:ext cx="1531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Lysis</a:t>
            </a:r>
            <a:br>
              <a:rPr lang="en-US" dirty="0"/>
            </a:br>
            <a:r>
              <a:rPr lang="en-US" dirty="0"/>
              <a:t>Capture</a:t>
            </a:r>
            <a:br>
              <a:rPr lang="en-US" dirty="0"/>
            </a:br>
            <a:r>
              <a:rPr lang="en-US" dirty="0"/>
              <a:t>Amplification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7178088" y="2682784"/>
            <a:ext cx="1678833" cy="4832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lay 30"/>
          <p:cNvSpPr/>
          <p:nvPr/>
        </p:nvSpPr>
        <p:spPr>
          <a:xfrm rot="5400000">
            <a:off x="4797287" y="2611022"/>
            <a:ext cx="2036313" cy="634967"/>
          </a:xfrm>
          <a:prstGeom prst="flowChartDelay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elay 31"/>
          <p:cNvSpPr/>
          <p:nvPr/>
        </p:nvSpPr>
        <p:spPr>
          <a:xfrm rot="5400000">
            <a:off x="5259810" y="3077760"/>
            <a:ext cx="1098012" cy="60328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5511742" y="286353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659129" y="3017099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5820737" y="3170667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5637341" y="323215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5784728" y="3385719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5588806" y="3429303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5674607" y="3626454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Delay 41"/>
          <p:cNvSpPr/>
          <p:nvPr/>
        </p:nvSpPr>
        <p:spPr>
          <a:xfrm rot="5400000">
            <a:off x="5540453" y="2611021"/>
            <a:ext cx="2036313" cy="634967"/>
          </a:xfrm>
          <a:prstGeom prst="flowChartDelay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elay 42"/>
          <p:cNvSpPr/>
          <p:nvPr/>
        </p:nvSpPr>
        <p:spPr>
          <a:xfrm rot="5400000">
            <a:off x="6002976" y="3077759"/>
            <a:ext cx="1098012" cy="60328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6254908" y="2863530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6402295" y="3017098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6550363" y="2928505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6563903" y="3170666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6380507" y="3232150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6527894" y="3385718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6417773" y="3626453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6371947" y="3506219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5790263" y="289305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5018541" y="2895735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0959" y="3993748"/>
            <a:ext cx="1378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Replicate</a:t>
            </a:r>
            <a:br>
              <a:rPr lang="en-US" sz="2200" dirty="0"/>
            </a:br>
            <a:r>
              <a:rPr lang="en-US" sz="2200" dirty="0"/>
              <a:t>samples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64548" y="30268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Sequencing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20716"/>
              </p:ext>
            </p:extLst>
          </p:nvPr>
        </p:nvGraphicFramePr>
        <p:xfrm>
          <a:off x="9610064" y="2068731"/>
          <a:ext cx="11865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514">
                  <a:extLst>
                    <a:ext uri="{9D8B030D-6E8A-4147-A177-3AD203B41FA5}">
                      <a16:colId xmlns:a16="http://schemas.microsoft.com/office/drawing/2014/main" val="2108980977"/>
                    </a:ext>
                  </a:extLst>
                </a:gridCol>
                <a:gridCol w="395514">
                  <a:extLst>
                    <a:ext uri="{9D8B030D-6E8A-4147-A177-3AD203B41FA5}">
                      <a16:colId xmlns:a16="http://schemas.microsoft.com/office/drawing/2014/main" val="2008329619"/>
                    </a:ext>
                  </a:extLst>
                </a:gridCol>
                <a:gridCol w="395514">
                  <a:extLst>
                    <a:ext uri="{9D8B030D-6E8A-4147-A177-3AD203B41FA5}">
                      <a16:colId xmlns:a16="http://schemas.microsoft.com/office/drawing/2014/main" val="4227635419"/>
                    </a:ext>
                  </a:extLst>
                </a:gridCol>
              </a:tblGrid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76941"/>
                  </a:ext>
                </a:extLst>
              </a:tr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75430"/>
                  </a:ext>
                </a:extLst>
              </a:tr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8831"/>
                  </a:ext>
                </a:extLst>
              </a:tr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53101"/>
                  </a:ext>
                </a:extLst>
              </a:tr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6609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9514088" y="3915057"/>
            <a:ext cx="1378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Observed</a:t>
            </a:r>
            <a:br>
              <a:rPr lang="en-US" sz="2200" dirty="0"/>
            </a:br>
            <a:r>
              <a:rPr lang="en-US" sz="2200" dirty="0"/>
              <a:t>data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8794800" y="2638366"/>
            <a:ext cx="121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77123" y="1712497"/>
            <a:ext cx="121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5961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58" y="497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Simple model of sequencing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93970" y="2230338"/>
            <a:ext cx="625984" cy="500694"/>
            <a:chOff x="829056" y="2103768"/>
            <a:chExt cx="2307872" cy="2126856"/>
          </a:xfrm>
        </p:grpSpPr>
        <p:sp>
          <p:nvSpPr>
            <p:cNvPr id="5" name="Oval 4"/>
            <p:cNvSpPr/>
            <p:nvPr/>
          </p:nvSpPr>
          <p:spPr>
            <a:xfrm>
              <a:off x="1792224" y="2898648"/>
              <a:ext cx="612648" cy="55778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829056" y="2103768"/>
              <a:ext cx="2307872" cy="2126856"/>
            </a:xfrm>
            <a:custGeom>
              <a:avLst/>
              <a:gdLst>
                <a:gd name="connsiteX0" fmla="*/ 982400 w 1781512"/>
                <a:gd name="connsiteY0" fmla="*/ 1075296 h 1324758"/>
                <a:gd name="connsiteX1" fmla="*/ 543488 w 1781512"/>
                <a:gd name="connsiteY1" fmla="*/ 1130160 h 1324758"/>
                <a:gd name="connsiteX2" fmla="*/ 625784 w 1781512"/>
                <a:gd name="connsiteY2" fmla="*/ 819264 h 1324758"/>
                <a:gd name="connsiteX3" fmla="*/ 3992 w 1781512"/>
                <a:gd name="connsiteY3" fmla="*/ 462648 h 1324758"/>
                <a:gd name="connsiteX4" fmla="*/ 973256 w 1781512"/>
                <a:gd name="connsiteY4" fmla="*/ 343776 h 1324758"/>
                <a:gd name="connsiteX5" fmla="*/ 1759640 w 1781512"/>
                <a:gd name="connsiteY5" fmla="*/ 5448 h 1324758"/>
                <a:gd name="connsiteX6" fmla="*/ 1567616 w 1781512"/>
                <a:gd name="connsiteY6" fmla="*/ 645528 h 1324758"/>
                <a:gd name="connsiteX7" fmla="*/ 1622480 w 1781512"/>
                <a:gd name="connsiteY7" fmla="*/ 1313040 h 1324758"/>
                <a:gd name="connsiteX8" fmla="*/ 982400 w 1781512"/>
                <a:gd name="connsiteY8" fmla="*/ 1075296 h 132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512" h="1324758">
                  <a:moveTo>
                    <a:pt x="982400" y="1075296"/>
                  </a:moveTo>
                  <a:cubicBezTo>
                    <a:pt x="802568" y="1044816"/>
                    <a:pt x="602924" y="1172832"/>
                    <a:pt x="543488" y="1130160"/>
                  </a:cubicBezTo>
                  <a:cubicBezTo>
                    <a:pt x="484052" y="1087488"/>
                    <a:pt x="715700" y="930516"/>
                    <a:pt x="625784" y="819264"/>
                  </a:cubicBezTo>
                  <a:cubicBezTo>
                    <a:pt x="535868" y="708012"/>
                    <a:pt x="-53920" y="541896"/>
                    <a:pt x="3992" y="462648"/>
                  </a:cubicBezTo>
                  <a:cubicBezTo>
                    <a:pt x="61904" y="383400"/>
                    <a:pt x="680648" y="419976"/>
                    <a:pt x="973256" y="343776"/>
                  </a:cubicBezTo>
                  <a:cubicBezTo>
                    <a:pt x="1265864" y="267576"/>
                    <a:pt x="1660580" y="-44844"/>
                    <a:pt x="1759640" y="5448"/>
                  </a:cubicBezTo>
                  <a:cubicBezTo>
                    <a:pt x="1858700" y="55740"/>
                    <a:pt x="1590476" y="427596"/>
                    <a:pt x="1567616" y="645528"/>
                  </a:cubicBezTo>
                  <a:cubicBezTo>
                    <a:pt x="1544756" y="863460"/>
                    <a:pt x="1723064" y="1241412"/>
                    <a:pt x="1622480" y="1313040"/>
                  </a:cubicBezTo>
                  <a:cubicBezTo>
                    <a:pt x="1521896" y="1384668"/>
                    <a:pt x="1162232" y="1105776"/>
                    <a:pt x="982400" y="10752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944624" y="3051048"/>
              <a:ext cx="612648" cy="55778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2978" y="2365566"/>
            <a:ext cx="573966" cy="438175"/>
            <a:chOff x="4622419" y="2231071"/>
            <a:chExt cx="2139422" cy="1776692"/>
          </a:xfrm>
        </p:grpSpPr>
        <p:sp>
          <p:nvSpPr>
            <p:cNvPr id="9" name="Freeform 8"/>
            <p:cNvSpPr/>
            <p:nvPr/>
          </p:nvSpPr>
          <p:spPr>
            <a:xfrm>
              <a:off x="4622419" y="2231071"/>
              <a:ext cx="2139422" cy="1776692"/>
            </a:xfrm>
            <a:custGeom>
              <a:avLst/>
              <a:gdLst>
                <a:gd name="connsiteX0" fmla="*/ 388493 w 2139422"/>
                <a:gd name="connsiteY0" fmla="*/ 1060769 h 1776692"/>
                <a:gd name="connsiteX1" fmla="*/ 4445 w 2139422"/>
                <a:gd name="connsiteY1" fmla="*/ 704153 h 1776692"/>
                <a:gd name="connsiteX2" fmla="*/ 671957 w 2139422"/>
                <a:gd name="connsiteY2" fmla="*/ 512129 h 1776692"/>
                <a:gd name="connsiteX3" fmla="*/ 973709 w 2139422"/>
                <a:gd name="connsiteY3" fmla="*/ 65 h 1776692"/>
                <a:gd name="connsiteX4" fmla="*/ 1339469 w 2139422"/>
                <a:gd name="connsiteY4" fmla="*/ 475553 h 1776692"/>
                <a:gd name="connsiteX5" fmla="*/ 2134997 w 2139422"/>
                <a:gd name="connsiteY5" fmla="*/ 365825 h 1776692"/>
                <a:gd name="connsiteX6" fmla="*/ 1668653 w 2139422"/>
                <a:gd name="connsiteY6" fmla="*/ 1051625 h 1776692"/>
                <a:gd name="connsiteX7" fmla="*/ 1842389 w 2139422"/>
                <a:gd name="connsiteY7" fmla="*/ 1645985 h 1776692"/>
                <a:gd name="connsiteX8" fmla="*/ 1110869 w 2139422"/>
                <a:gd name="connsiteY8" fmla="*/ 1316801 h 1776692"/>
                <a:gd name="connsiteX9" fmla="*/ 534797 w 2139422"/>
                <a:gd name="connsiteY9" fmla="*/ 1774001 h 1776692"/>
                <a:gd name="connsiteX10" fmla="*/ 388493 w 2139422"/>
                <a:gd name="connsiteY10" fmla="*/ 1060769 h 177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9422" h="1776692">
                  <a:moveTo>
                    <a:pt x="388493" y="1060769"/>
                  </a:moveTo>
                  <a:cubicBezTo>
                    <a:pt x="300101" y="882461"/>
                    <a:pt x="-42799" y="795593"/>
                    <a:pt x="4445" y="704153"/>
                  </a:cubicBezTo>
                  <a:cubicBezTo>
                    <a:pt x="51689" y="612713"/>
                    <a:pt x="510413" y="629477"/>
                    <a:pt x="671957" y="512129"/>
                  </a:cubicBezTo>
                  <a:cubicBezTo>
                    <a:pt x="833501" y="394781"/>
                    <a:pt x="862457" y="6161"/>
                    <a:pt x="973709" y="65"/>
                  </a:cubicBezTo>
                  <a:cubicBezTo>
                    <a:pt x="1084961" y="-6031"/>
                    <a:pt x="1145921" y="414593"/>
                    <a:pt x="1339469" y="475553"/>
                  </a:cubicBezTo>
                  <a:cubicBezTo>
                    <a:pt x="1533017" y="536513"/>
                    <a:pt x="2080133" y="269813"/>
                    <a:pt x="2134997" y="365825"/>
                  </a:cubicBezTo>
                  <a:cubicBezTo>
                    <a:pt x="2189861" y="461837"/>
                    <a:pt x="1717421" y="838265"/>
                    <a:pt x="1668653" y="1051625"/>
                  </a:cubicBezTo>
                  <a:cubicBezTo>
                    <a:pt x="1619885" y="1264985"/>
                    <a:pt x="1935353" y="1601789"/>
                    <a:pt x="1842389" y="1645985"/>
                  </a:cubicBezTo>
                  <a:cubicBezTo>
                    <a:pt x="1749425" y="1690181"/>
                    <a:pt x="1328801" y="1295465"/>
                    <a:pt x="1110869" y="1316801"/>
                  </a:cubicBezTo>
                  <a:cubicBezTo>
                    <a:pt x="892937" y="1338137"/>
                    <a:pt x="655193" y="1816673"/>
                    <a:pt x="534797" y="1774001"/>
                  </a:cubicBezTo>
                  <a:cubicBezTo>
                    <a:pt x="414401" y="1731329"/>
                    <a:pt x="476885" y="1239077"/>
                    <a:pt x="388493" y="106076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15712" y="2840525"/>
              <a:ext cx="612648" cy="55778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36319" y="2918158"/>
            <a:ext cx="458967" cy="386751"/>
            <a:chOff x="8321019" y="2456732"/>
            <a:chExt cx="2169358" cy="1746415"/>
          </a:xfrm>
        </p:grpSpPr>
        <p:sp>
          <p:nvSpPr>
            <p:cNvPr id="12" name="Freeform 11"/>
            <p:cNvSpPr/>
            <p:nvPr/>
          </p:nvSpPr>
          <p:spPr>
            <a:xfrm>
              <a:off x="8321019" y="2456732"/>
              <a:ext cx="2169358" cy="1746415"/>
            </a:xfrm>
            <a:custGeom>
              <a:avLst/>
              <a:gdLst>
                <a:gd name="connsiteX0" fmla="*/ 356637 w 2169358"/>
                <a:gd name="connsiteY0" fmla="*/ 358284 h 1746415"/>
                <a:gd name="connsiteX1" fmla="*/ 393213 w 2169358"/>
                <a:gd name="connsiteY1" fmla="*/ 888636 h 1746415"/>
                <a:gd name="connsiteX2" fmla="*/ 18309 w 2169358"/>
                <a:gd name="connsiteY2" fmla="*/ 1373268 h 1746415"/>
                <a:gd name="connsiteX3" fmla="*/ 1060725 w 2169358"/>
                <a:gd name="connsiteY3" fmla="*/ 1739028 h 1746415"/>
                <a:gd name="connsiteX4" fmla="*/ 2167149 w 2169358"/>
                <a:gd name="connsiteY4" fmla="*/ 1034940 h 1746415"/>
                <a:gd name="connsiteX5" fmla="*/ 1335045 w 2169358"/>
                <a:gd name="connsiteY5" fmla="*/ 10812 h 1746415"/>
                <a:gd name="connsiteX6" fmla="*/ 960141 w 2169358"/>
                <a:gd name="connsiteY6" fmla="*/ 477156 h 1746415"/>
                <a:gd name="connsiteX7" fmla="*/ 448077 w 2169358"/>
                <a:gd name="connsiteY7" fmla="*/ 147972 h 1746415"/>
                <a:gd name="connsiteX8" fmla="*/ 356637 w 2169358"/>
                <a:gd name="connsiteY8" fmla="*/ 358284 h 174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9358" h="1746415">
                  <a:moveTo>
                    <a:pt x="356637" y="358284"/>
                  </a:moveTo>
                  <a:cubicBezTo>
                    <a:pt x="347493" y="481728"/>
                    <a:pt x="449601" y="719472"/>
                    <a:pt x="393213" y="888636"/>
                  </a:cubicBezTo>
                  <a:cubicBezTo>
                    <a:pt x="336825" y="1057800"/>
                    <a:pt x="-92943" y="1231536"/>
                    <a:pt x="18309" y="1373268"/>
                  </a:cubicBezTo>
                  <a:cubicBezTo>
                    <a:pt x="129561" y="1515000"/>
                    <a:pt x="702585" y="1795416"/>
                    <a:pt x="1060725" y="1739028"/>
                  </a:cubicBezTo>
                  <a:cubicBezTo>
                    <a:pt x="1418865" y="1682640"/>
                    <a:pt x="2121429" y="1322976"/>
                    <a:pt x="2167149" y="1034940"/>
                  </a:cubicBezTo>
                  <a:cubicBezTo>
                    <a:pt x="2212869" y="746904"/>
                    <a:pt x="1536213" y="103776"/>
                    <a:pt x="1335045" y="10812"/>
                  </a:cubicBezTo>
                  <a:cubicBezTo>
                    <a:pt x="1133877" y="-82152"/>
                    <a:pt x="1107969" y="454296"/>
                    <a:pt x="960141" y="477156"/>
                  </a:cubicBezTo>
                  <a:cubicBezTo>
                    <a:pt x="812313" y="500016"/>
                    <a:pt x="548661" y="172356"/>
                    <a:pt x="448077" y="147972"/>
                  </a:cubicBezTo>
                  <a:cubicBezTo>
                    <a:pt x="347493" y="123588"/>
                    <a:pt x="365781" y="234840"/>
                    <a:pt x="356637" y="35828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099374" y="3223583"/>
              <a:ext cx="612648" cy="55778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82023" y="3382949"/>
            <a:ext cx="1145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</a:t>
            </a:r>
          </a:p>
        </p:txBody>
      </p:sp>
      <p:sp>
        <p:nvSpPr>
          <p:cNvPr id="17" name="Flowchart: Delay 16"/>
          <p:cNvSpPr/>
          <p:nvPr/>
        </p:nvSpPr>
        <p:spPr>
          <a:xfrm rot="5400000">
            <a:off x="4054621" y="2600674"/>
            <a:ext cx="2036313" cy="634967"/>
          </a:xfrm>
          <a:prstGeom prst="flowChartDelay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Delay 17"/>
          <p:cNvSpPr/>
          <p:nvPr/>
        </p:nvSpPr>
        <p:spPr>
          <a:xfrm rot="5400000">
            <a:off x="4517144" y="3067412"/>
            <a:ext cx="1098012" cy="60328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769076" y="2853183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4916463" y="300675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5078071" y="3160319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4894675" y="3221803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042062" y="337537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4846140" y="3418955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931941" y="3616106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2625698" y="2666478"/>
            <a:ext cx="1821009" cy="4832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19832" y="3025024"/>
            <a:ext cx="1531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Lysis</a:t>
            </a:r>
            <a:br>
              <a:rPr lang="en-US" dirty="0"/>
            </a:br>
            <a:r>
              <a:rPr lang="en-US" dirty="0"/>
              <a:t>Capture</a:t>
            </a:r>
            <a:br>
              <a:rPr lang="en-US" dirty="0"/>
            </a:br>
            <a:r>
              <a:rPr lang="en-US" dirty="0"/>
              <a:t>Amplification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7178088" y="2682784"/>
            <a:ext cx="1678833" cy="4832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lay 30"/>
          <p:cNvSpPr/>
          <p:nvPr/>
        </p:nvSpPr>
        <p:spPr>
          <a:xfrm rot="5400000">
            <a:off x="4797287" y="2611022"/>
            <a:ext cx="2036313" cy="634967"/>
          </a:xfrm>
          <a:prstGeom prst="flowChartDelay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elay 31"/>
          <p:cNvSpPr/>
          <p:nvPr/>
        </p:nvSpPr>
        <p:spPr>
          <a:xfrm rot="5400000">
            <a:off x="5259810" y="3077760"/>
            <a:ext cx="1098012" cy="60328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5511742" y="286353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659129" y="3017099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5820737" y="3170667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5637341" y="323215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5784728" y="3385719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5588806" y="3429303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5674607" y="3626454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Delay 41"/>
          <p:cNvSpPr/>
          <p:nvPr/>
        </p:nvSpPr>
        <p:spPr>
          <a:xfrm rot="5400000">
            <a:off x="5540453" y="2611021"/>
            <a:ext cx="2036313" cy="634967"/>
          </a:xfrm>
          <a:prstGeom prst="flowChartDelay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elay 42"/>
          <p:cNvSpPr/>
          <p:nvPr/>
        </p:nvSpPr>
        <p:spPr>
          <a:xfrm rot="5400000">
            <a:off x="6002976" y="3077759"/>
            <a:ext cx="1098012" cy="60328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6254908" y="2863530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6402295" y="3017098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6550363" y="2928505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6563903" y="3170666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6380507" y="3232150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6527894" y="3385718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6417773" y="3626453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6371947" y="3506219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5790263" y="2893051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5018541" y="2895735"/>
            <a:ext cx="325730" cy="129948"/>
          </a:xfrm>
          <a:custGeom>
            <a:avLst/>
            <a:gdLst>
              <a:gd name="connsiteX0" fmla="*/ 0 w 775854"/>
              <a:gd name="connsiteY0" fmla="*/ 194820 h 194820"/>
              <a:gd name="connsiteX1" fmla="*/ 152400 w 775854"/>
              <a:gd name="connsiteY1" fmla="*/ 856 h 194820"/>
              <a:gd name="connsiteX2" fmla="*/ 387927 w 775854"/>
              <a:gd name="connsiteY2" fmla="*/ 125547 h 194820"/>
              <a:gd name="connsiteX3" fmla="*/ 623454 w 775854"/>
              <a:gd name="connsiteY3" fmla="*/ 167111 h 194820"/>
              <a:gd name="connsiteX4" fmla="*/ 775854 w 775854"/>
              <a:gd name="connsiteY4" fmla="*/ 28565 h 194820"/>
              <a:gd name="connsiteX5" fmla="*/ 775854 w 775854"/>
              <a:gd name="connsiteY5" fmla="*/ 28565 h 19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854" h="194820">
                <a:moveTo>
                  <a:pt x="0" y="194820"/>
                </a:moveTo>
                <a:cubicBezTo>
                  <a:pt x="43873" y="103610"/>
                  <a:pt x="87746" y="12401"/>
                  <a:pt x="152400" y="856"/>
                </a:cubicBezTo>
                <a:cubicBezTo>
                  <a:pt x="217054" y="-10689"/>
                  <a:pt x="309418" y="97838"/>
                  <a:pt x="387927" y="125547"/>
                </a:cubicBezTo>
                <a:cubicBezTo>
                  <a:pt x="466436" y="153256"/>
                  <a:pt x="558800" y="183275"/>
                  <a:pt x="623454" y="167111"/>
                </a:cubicBezTo>
                <a:cubicBezTo>
                  <a:pt x="688108" y="150947"/>
                  <a:pt x="775854" y="28565"/>
                  <a:pt x="775854" y="28565"/>
                </a:cubicBezTo>
                <a:lnTo>
                  <a:pt x="775854" y="28565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0959" y="3993748"/>
            <a:ext cx="1378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Replicate</a:t>
            </a:r>
            <a:br>
              <a:rPr lang="en-US" sz="2200" dirty="0"/>
            </a:br>
            <a:r>
              <a:rPr lang="en-US" sz="2200" dirty="0"/>
              <a:t>samples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64548" y="30268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Sequencing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9610064" y="2068731"/>
          <a:ext cx="11865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514">
                  <a:extLst>
                    <a:ext uri="{9D8B030D-6E8A-4147-A177-3AD203B41FA5}">
                      <a16:colId xmlns:a16="http://schemas.microsoft.com/office/drawing/2014/main" val="2108980977"/>
                    </a:ext>
                  </a:extLst>
                </a:gridCol>
                <a:gridCol w="395514">
                  <a:extLst>
                    <a:ext uri="{9D8B030D-6E8A-4147-A177-3AD203B41FA5}">
                      <a16:colId xmlns:a16="http://schemas.microsoft.com/office/drawing/2014/main" val="2008329619"/>
                    </a:ext>
                  </a:extLst>
                </a:gridCol>
                <a:gridCol w="395514">
                  <a:extLst>
                    <a:ext uri="{9D8B030D-6E8A-4147-A177-3AD203B41FA5}">
                      <a16:colId xmlns:a16="http://schemas.microsoft.com/office/drawing/2014/main" val="4227635419"/>
                    </a:ext>
                  </a:extLst>
                </a:gridCol>
              </a:tblGrid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76941"/>
                  </a:ext>
                </a:extLst>
              </a:tr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75430"/>
                  </a:ext>
                </a:extLst>
              </a:tr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98831"/>
                  </a:ext>
                </a:extLst>
              </a:tr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53101"/>
                  </a:ext>
                </a:extLst>
              </a:tr>
              <a:tr h="30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6609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9514088" y="3915057"/>
            <a:ext cx="1378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Observed</a:t>
            </a:r>
            <a:br>
              <a:rPr lang="en-US" sz="2200" dirty="0"/>
            </a:br>
            <a:r>
              <a:rPr lang="en-US" sz="2200" dirty="0"/>
              <a:t>data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8794800" y="2638366"/>
            <a:ext cx="121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77123" y="1712497"/>
            <a:ext cx="121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5320890" y="1966258"/>
            <a:ext cx="861561" cy="6287909"/>
          </a:xfrm>
          <a:prstGeom prst="rightBrace">
            <a:avLst>
              <a:gd name="adj1" fmla="val 91018"/>
              <a:gd name="adj2" fmla="val 50338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83637" y="5880708"/>
            <a:ext cx="413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Discrete Sampling</a:t>
            </a:r>
          </a:p>
        </p:txBody>
      </p:sp>
    </p:spTree>
    <p:extLst>
      <p:ext uri="{BB962C8B-B14F-4D97-AF65-F5344CB8AC3E}">
        <p14:creationId xmlns:p14="http://schemas.microsoft.com/office/powerpoint/2010/main" val="3366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0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Evidence of sampling in bulk/SCS datasets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69581" y="1233377"/>
            <a:ext cx="4412512" cy="4090036"/>
            <a:chOff x="1169581" y="1233377"/>
            <a:chExt cx="4412512" cy="40900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658" y="1325563"/>
              <a:ext cx="4214435" cy="39978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69581" y="1233377"/>
              <a:ext cx="691117" cy="467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28752" y="5323413"/>
            <a:ext cx="401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from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“Anders S, Huber W. Differential expression analysis for sequence count data. Genome biology. 2010 Oct;11(10):R106.”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935" y="109473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Bulk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73086" y="1467293"/>
            <a:ext cx="4557823" cy="3580423"/>
            <a:chOff x="6106633" y="1467293"/>
            <a:chExt cx="4557823" cy="358042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633" y="1556395"/>
              <a:ext cx="4557823" cy="3491321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7527851" y="1467293"/>
              <a:ext cx="1956391" cy="3934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50912" y="5229012"/>
            <a:ext cx="401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from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“Klein,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Allon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M., et al. "Droplet barcoding for single-cell transcriptomics applied to embryonic stem cells." Cell 161.5 (2015): 1187-1201.”</a:t>
            </a:r>
          </a:p>
        </p:txBody>
      </p:sp>
    </p:spTree>
    <p:extLst>
      <p:ext uri="{BB962C8B-B14F-4D97-AF65-F5344CB8AC3E}">
        <p14:creationId xmlns:p14="http://schemas.microsoft.com/office/powerpoint/2010/main" val="30070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DESEQ’s model of sequencing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= observed counts for gene </a:t>
                </a:r>
                <a:r>
                  <a:rPr lang="en-US" sz="3200" dirty="0" err="1"/>
                  <a:t>i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6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DESEQ’s model of sequencing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= observed counts for gene I</a:t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= true transcriptomic state, </a:t>
                </a:r>
                <a:br>
                  <a:rPr lang="en-US" sz="3200" b="0" i="1" dirty="0">
                    <a:latin typeface="Cambria Math" panose="02040503050406030204" pitchFamily="18" charset="0"/>
                  </a:rPr>
                </a:br>
                <a:r>
                  <a:rPr lang="en-US" sz="3200" b="0" i="1" dirty="0">
                    <a:latin typeface="Cambria Math" panose="02040503050406030204" pitchFamily="18" charset="0"/>
                  </a:rPr>
                  <a:t>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= size factor</a:t>
                </a:r>
                <a:br>
                  <a:rPr lang="en-US" sz="3200" dirty="0"/>
                </a:b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3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DESEQ’s model of sequencing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= observed counts for gene I</a:t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= true transcriptomic state, </a:t>
                </a:r>
                <a:br>
                  <a:rPr lang="en-US" sz="3200" b="0" i="1" dirty="0">
                    <a:latin typeface="Cambria Math" panose="02040503050406030204" pitchFamily="18" charset="0"/>
                  </a:rPr>
                </a:br>
                <a:r>
                  <a:rPr lang="en-US" sz="3200" b="0" i="1" dirty="0">
                    <a:latin typeface="Cambria Math" panose="02040503050406030204" pitchFamily="18" charset="0"/>
                  </a:rPr>
                  <a:t>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= size factor</a:t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16200000">
            <a:off x="2342731" y="4784378"/>
            <a:ext cx="360963" cy="914400"/>
          </a:xfrm>
          <a:prstGeom prst="leftBrace">
            <a:avLst>
              <a:gd name="adj1" fmla="val 36697"/>
              <a:gd name="adj2" fmla="val 476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3932424" y="4633625"/>
            <a:ext cx="360964" cy="1215905"/>
          </a:xfrm>
          <a:prstGeom prst="leftBrace">
            <a:avLst>
              <a:gd name="adj1" fmla="val 36697"/>
              <a:gd name="adj2" fmla="val 476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9942" y="5614845"/>
            <a:ext cx="12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shot noise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6984" y="5609606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variance</a:t>
            </a:r>
          </a:p>
        </p:txBody>
      </p:sp>
    </p:spTree>
    <p:extLst>
      <p:ext uri="{BB962C8B-B14F-4D97-AF65-F5344CB8AC3E}">
        <p14:creationId xmlns:p14="http://schemas.microsoft.com/office/powerpoint/2010/main" val="282021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DESEQ’s model of sequencing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= observed counts for gene I</a:t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= true transcriptomic state, </a:t>
                </a:r>
                <a:br>
                  <a:rPr lang="en-US" sz="3200" b="0" i="1" dirty="0">
                    <a:latin typeface="Cambria Math" panose="02040503050406030204" pitchFamily="18" charset="0"/>
                  </a:rPr>
                </a:br>
                <a:r>
                  <a:rPr lang="en-US" sz="3200" b="0" i="1" dirty="0">
                    <a:latin typeface="Cambria Math" panose="02040503050406030204" pitchFamily="18" charset="0"/>
                  </a:rPr>
                  <a:t>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= size factor</a:t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16200000">
            <a:off x="2342731" y="4784378"/>
            <a:ext cx="360963" cy="914400"/>
          </a:xfrm>
          <a:prstGeom prst="leftBrace">
            <a:avLst>
              <a:gd name="adj1" fmla="val 36697"/>
              <a:gd name="adj2" fmla="val 476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3932424" y="4633625"/>
            <a:ext cx="360964" cy="1215905"/>
          </a:xfrm>
          <a:prstGeom prst="leftBrace">
            <a:avLst>
              <a:gd name="adj1" fmla="val 36697"/>
              <a:gd name="adj2" fmla="val 476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9942" y="5614845"/>
            <a:ext cx="12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shot noise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6984" y="5609606"/>
            <a:ext cx="1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3720" y="4465674"/>
                <a:ext cx="5029201" cy="1652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,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 have to be estimated from data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720" y="4465674"/>
                <a:ext cx="5029201" cy="1652119"/>
              </a:xfrm>
              <a:prstGeom prst="rect">
                <a:avLst/>
              </a:prstGeom>
              <a:blipFill>
                <a:blip r:embed="rId3"/>
                <a:stretch>
                  <a:fillRect l="-3152" t="-2583" b="-1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51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Generative model of sequencing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50428" y="1933824"/>
                <a:ext cx="1283749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28" y="1933824"/>
                <a:ext cx="1283749" cy="632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89930" y="1933824"/>
                <a:ext cx="588623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30" y="1933824"/>
                <a:ext cx="588623" cy="624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16728" y="1929464"/>
                <a:ext cx="1289392" cy="632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728" y="1929464"/>
                <a:ext cx="1289392" cy="632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3092303" y="2565985"/>
            <a:ext cx="863009" cy="1176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46967" y="3742660"/>
            <a:ext cx="935666" cy="7230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34177" y="3750483"/>
                <a:ext cx="776238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77" y="3750483"/>
                <a:ext cx="776238" cy="624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4342895" y="2558162"/>
            <a:ext cx="1341346" cy="11844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93591" y="3701145"/>
            <a:ext cx="935666" cy="7230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793591" y="3729035"/>
                <a:ext cx="764248" cy="667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91" y="3729035"/>
                <a:ext cx="764248" cy="667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9" idx="3"/>
            <a:endCxn id="14" idx="1"/>
          </p:cNvCxnSpPr>
          <p:nvPr/>
        </p:nvCxnSpPr>
        <p:spPr>
          <a:xfrm flipV="1">
            <a:off x="4582633" y="4062652"/>
            <a:ext cx="3210958" cy="41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61424" y="2589515"/>
            <a:ext cx="130622" cy="11395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>
            <a:off x="5834327" y="2565985"/>
            <a:ext cx="2341388" cy="1163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78553" y="5608657"/>
            <a:ext cx="911345" cy="84530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031262" y="5719141"/>
                <a:ext cx="805926" cy="624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62" y="5719141"/>
                <a:ext cx="805926" cy="624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4122296" y="4457851"/>
            <a:ext cx="1856257" cy="142146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37188" y="4417760"/>
            <a:ext cx="1340642" cy="141018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9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Simulation of bulk data for cell type deconvolution benchmarking</vt:lpstr>
      <vt:lpstr>Simple model of sequencing </vt:lpstr>
      <vt:lpstr>Simple model of sequencing </vt:lpstr>
      <vt:lpstr>Evidence of sampling in bulk/SCS datasets</vt:lpstr>
      <vt:lpstr>DESEQ’s model of sequencing process</vt:lpstr>
      <vt:lpstr>DESEQ’s model of sequencing process</vt:lpstr>
      <vt:lpstr>DESEQ’s model of sequencing process</vt:lpstr>
      <vt:lpstr>DESEQ’s model of sequencing process</vt:lpstr>
      <vt:lpstr>Generative model of sequencing</vt:lpstr>
      <vt:lpstr>Proposed simulator: Step 1</vt:lpstr>
      <vt:lpstr>Proposed simulator: Step 2 </vt:lpstr>
      <vt:lpstr>Proposed simulator: Step 3 </vt:lpstr>
      <vt:lpstr>Benchmarking deconvolution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Simultion of bulk data for cell type deconvolution</dc:title>
  <dc:creator>Sumit Mukherjee</dc:creator>
  <cp:lastModifiedBy>Sumit Mukherjee</cp:lastModifiedBy>
  <cp:revision>32</cp:revision>
  <dcterms:created xsi:type="dcterms:W3CDTF">2018-05-13T23:36:15Z</dcterms:created>
  <dcterms:modified xsi:type="dcterms:W3CDTF">2018-05-14T15:01:03Z</dcterms:modified>
</cp:coreProperties>
</file>