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60" r:id="rId4"/>
    <p:sldId id="258" r:id="rId5"/>
    <p:sldId id="259" r:id="rId6"/>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49930A-3179-4ADA-AF68-08E5471AFE14}" v="91" dt="2023-06-25T03:08:04.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e Smalls" userId="c03d740e6febfda7" providerId="LiveId" clId="{B749930A-3179-4ADA-AF68-08E5471AFE14}"/>
    <pc:docChg chg="undo custSel addSld modSld sldOrd">
      <pc:chgData name="Sage Smalls" userId="c03d740e6febfda7" providerId="LiveId" clId="{B749930A-3179-4ADA-AF68-08E5471AFE14}" dt="2023-06-25T03:24:27.129" v="1701" actId="33524"/>
      <pc:docMkLst>
        <pc:docMk/>
      </pc:docMkLst>
      <pc:sldChg chg="modSp mod">
        <pc:chgData name="Sage Smalls" userId="c03d740e6febfda7" providerId="LiveId" clId="{B749930A-3179-4ADA-AF68-08E5471AFE14}" dt="2023-06-25T02:18:26.153" v="119" actId="113"/>
        <pc:sldMkLst>
          <pc:docMk/>
          <pc:sldMk cId="1808650375" sldId="256"/>
        </pc:sldMkLst>
        <pc:spChg chg="mod">
          <ac:chgData name="Sage Smalls" userId="c03d740e6febfda7" providerId="LiveId" clId="{B749930A-3179-4ADA-AF68-08E5471AFE14}" dt="2023-06-25T02:18:26.153" v="119" actId="113"/>
          <ac:spMkLst>
            <pc:docMk/>
            <pc:sldMk cId="1808650375" sldId="256"/>
            <ac:spMk id="2" creationId="{D3FCB9B8-618A-39DB-319B-687949ABDA6E}"/>
          </ac:spMkLst>
        </pc:spChg>
        <pc:spChg chg="mod">
          <ac:chgData name="Sage Smalls" userId="c03d740e6febfda7" providerId="LiveId" clId="{B749930A-3179-4ADA-AF68-08E5471AFE14}" dt="2023-06-25T02:16:21.965" v="118" actId="207"/>
          <ac:spMkLst>
            <pc:docMk/>
            <pc:sldMk cId="1808650375" sldId="256"/>
            <ac:spMk id="3" creationId="{1EB19525-1491-6DCA-61F8-2E61C154668A}"/>
          </ac:spMkLst>
        </pc:spChg>
      </pc:sldChg>
      <pc:sldChg chg="addSp delSp modSp new mod">
        <pc:chgData name="Sage Smalls" userId="c03d740e6febfda7" providerId="LiveId" clId="{B749930A-3179-4ADA-AF68-08E5471AFE14}" dt="2023-06-25T03:18:21.618" v="1437" actId="20577"/>
        <pc:sldMkLst>
          <pc:docMk/>
          <pc:sldMk cId="1118345819" sldId="257"/>
        </pc:sldMkLst>
        <pc:spChg chg="mod">
          <ac:chgData name="Sage Smalls" userId="c03d740e6febfda7" providerId="LiveId" clId="{B749930A-3179-4ADA-AF68-08E5471AFE14}" dt="2023-06-25T02:22:00.571" v="138" actId="1076"/>
          <ac:spMkLst>
            <pc:docMk/>
            <pc:sldMk cId="1118345819" sldId="257"/>
            <ac:spMk id="2" creationId="{C5937203-3ACF-D584-096E-0BF107EC2EEA}"/>
          </ac:spMkLst>
        </pc:spChg>
        <pc:spChg chg="del mod">
          <ac:chgData name="Sage Smalls" userId="c03d740e6febfda7" providerId="LiveId" clId="{B749930A-3179-4ADA-AF68-08E5471AFE14}" dt="2023-06-25T02:02:50.300" v="59"/>
          <ac:spMkLst>
            <pc:docMk/>
            <pc:sldMk cId="1118345819" sldId="257"/>
            <ac:spMk id="3" creationId="{1ED04E97-CDF2-3BC5-4ABB-FC5B9A8E1FC3}"/>
          </ac:spMkLst>
        </pc:spChg>
        <pc:spChg chg="mod">
          <ac:chgData name="Sage Smalls" userId="c03d740e6febfda7" providerId="LiveId" clId="{B749930A-3179-4ADA-AF68-08E5471AFE14}" dt="2023-06-25T03:18:21.618" v="1437" actId="20577"/>
          <ac:spMkLst>
            <pc:docMk/>
            <pc:sldMk cId="1118345819" sldId="257"/>
            <ac:spMk id="4" creationId="{FA22E955-75F6-25BF-A04B-274E9C25A11C}"/>
          </ac:spMkLst>
        </pc:spChg>
        <pc:graphicFrameChg chg="add mod">
          <ac:chgData name="Sage Smalls" userId="c03d740e6febfda7" providerId="LiveId" clId="{B749930A-3179-4ADA-AF68-08E5471AFE14}" dt="2023-06-25T02:59:40.826" v="697" actId="404"/>
          <ac:graphicFrameMkLst>
            <pc:docMk/>
            <pc:sldMk cId="1118345819" sldId="257"/>
            <ac:graphicFrameMk id="5" creationId="{7AF2727B-8130-EAEB-FC66-D4035548BF9F}"/>
          </ac:graphicFrameMkLst>
        </pc:graphicFrameChg>
      </pc:sldChg>
      <pc:sldChg chg="addSp delSp modSp new mod ord modClrScheme chgLayout">
        <pc:chgData name="Sage Smalls" userId="c03d740e6febfda7" providerId="LiveId" clId="{B749930A-3179-4ADA-AF68-08E5471AFE14}" dt="2023-06-25T03:24:27.129" v="1701" actId="33524"/>
        <pc:sldMkLst>
          <pc:docMk/>
          <pc:sldMk cId="971270692" sldId="258"/>
        </pc:sldMkLst>
        <pc:spChg chg="add del mod ord">
          <ac:chgData name="Sage Smalls" userId="c03d740e6febfda7" providerId="LiveId" clId="{B749930A-3179-4ADA-AF68-08E5471AFE14}" dt="2023-06-25T02:55:41.713" v="617" actId="1076"/>
          <ac:spMkLst>
            <pc:docMk/>
            <pc:sldMk cId="971270692" sldId="258"/>
            <ac:spMk id="2" creationId="{664FE781-7074-B5E6-DD5D-694A3090D588}"/>
          </ac:spMkLst>
        </pc:spChg>
        <pc:spChg chg="del mod">
          <ac:chgData name="Sage Smalls" userId="c03d740e6febfda7" providerId="LiveId" clId="{B749930A-3179-4ADA-AF68-08E5471AFE14}" dt="2023-06-25T02:11:18.574" v="66"/>
          <ac:spMkLst>
            <pc:docMk/>
            <pc:sldMk cId="971270692" sldId="258"/>
            <ac:spMk id="3" creationId="{B4BE53BD-DAFE-BA02-8B34-BFE47D45E1C4}"/>
          </ac:spMkLst>
        </pc:spChg>
        <pc:spChg chg="add del mod ord">
          <ac:chgData name="Sage Smalls" userId="c03d740e6febfda7" providerId="LiveId" clId="{B749930A-3179-4ADA-AF68-08E5471AFE14}" dt="2023-06-25T03:24:27.129" v="1701" actId="33524"/>
          <ac:spMkLst>
            <pc:docMk/>
            <pc:sldMk cId="971270692" sldId="258"/>
            <ac:spMk id="4" creationId="{267669A8-FB18-0C6C-9014-89E993A41874}"/>
          </ac:spMkLst>
        </pc:spChg>
        <pc:spChg chg="add del mod ord">
          <ac:chgData name="Sage Smalls" userId="c03d740e6febfda7" providerId="LiveId" clId="{B749930A-3179-4ADA-AF68-08E5471AFE14}" dt="2023-06-25T02:11:46.616" v="68" actId="700"/>
          <ac:spMkLst>
            <pc:docMk/>
            <pc:sldMk cId="971270692" sldId="258"/>
            <ac:spMk id="6" creationId="{429473DF-79A4-1532-1F0E-833880FFC153}"/>
          </ac:spMkLst>
        </pc:spChg>
        <pc:spChg chg="add del mod ord">
          <ac:chgData name="Sage Smalls" userId="c03d740e6febfda7" providerId="LiveId" clId="{B749930A-3179-4ADA-AF68-08E5471AFE14}" dt="2023-06-25T02:11:46.616" v="68" actId="700"/>
          <ac:spMkLst>
            <pc:docMk/>
            <pc:sldMk cId="971270692" sldId="258"/>
            <ac:spMk id="7" creationId="{0429CE50-DA86-E9A8-F21F-5AFA7F9A6F4F}"/>
          </ac:spMkLst>
        </pc:spChg>
        <pc:graphicFrameChg chg="add mod ord">
          <ac:chgData name="Sage Smalls" userId="c03d740e6febfda7" providerId="LiveId" clId="{B749930A-3179-4ADA-AF68-08E5471AFE14}" dt="2023-06-25T02:59:35.897" v="696" actId="207"/>
          <ac:graphicFrameMkLst>
            <pc:docMk/>
            <pc:sldMk cId="971270692" sldId="258"/>
            <ac:graphicFrameMk id="5" creationId="{0026A7B9-D6F1-25D0-4755-9474CA6CA283}"/>
          </ac:graphicFrameMkLst>
        </pc:graphicFrameChg>
      </pc:sldChg>
      <pc:sldChg chg="addSp delSp modSp new mod ord">
        <pc:chgData name="Sage Smalls" userId="c03d740e6febfda7" providerId="LiveId" clId="{B749930A-3179-4ADA-AF68-08E5471AFE14}" dt="2023-06-25T03:23:19.479" v="1700" actId="20577"/>
        <pc:sldMkLst>
          <pc:docMk/>
          <pc:sldMk cId="1853458587" sldId="259"/>
        </pc:sldMkLst>
        <pc:spChg chg="mod">
          <ac:chgData name="Sage Smalls" userId="c03d740e6febfda7" providerId="LiveId" clId="{B749930A-3179-4ADA-AF68-08E5471AFE14}" dt="2023-06-25T02:22:13.772" v="142" actId="403"/>
          <ac:spMkLst>
            <pc:docMk/>
            <pc:sldMk cId="1853458587" sldId="259"/>
            <ac:spMk id="2" creationId="{02178A7B-30DF-FD0F-AFB0-32053C01B154}"/>
          </ac:spMkLst>
        </pc:spChg>
        <pc:spChg chg="del">
          <ac:chgData name="Sage Smalls" userId="c03d740e6febfda7" providerId="LiveId" clId="{B749930A-3179-4ADA-AF68-08E5471AFE14}" dt="2023-06-25T02:12:12.695" v="71"/>
          <ac:spMkLst>
            <pc:docMk/>
            <pc:sldMk cId="1853458587" sldId="259"/>
            <ac:spMk id="3" creationId="{EED07E72-EE53-26CA-3DDF-304C4FECD221}"/>
          </ac:spMkLst>
        </pc:spChg>
        <pc:spChg chg="mod">
          <ac:chgData name="Sage Smalls" userId="c03d740e6febfda7" providerId="LiveId" clId="{B749930A-3179-4ADA-AF68-08E5471AFE14}" dt="2023-06-25T03:23:19.479" v="1700" actId="20577"/>
          <ac:spMkLst>
            <pc:docMk/>
            <pc:sldMk cId="1853458587" sldId="259"/>
            <ac:spMk id="4" creationId="{9B92BB27-12E7-AE0C-C213-9EAFD0E8B5CF}"/>
          </ac:spMkLst>
        </pc:spChg>
        <pc:graphicFrameChg chg="add mod">
          <ac:chgData name="Sage Smalls" userId="c03d740e6febfda7" providerId="LiveId" clId="{B749930A-3179-4ADA-AF68-08E5471AFE14}" dt="2023-06-25T03:01:14.264" v="714" actId="255"/>
          <ac:graphicFrameMkLst>
            <pc:docMk/>
            <pc:sldMk cId="1853458587" sldId="259"/>
            <ac:graphicFrameMk id="5" creationId="{E9B539D3-28B6-3B5E-20D4-F44DDF851AFA}"/>
          </ac:graphicFrameMkLst>
        </pc:graphicFrameChg>
      </pc:sldChg>
      <pc:sldChg chg="addSp delSp modSp new mod">
        <pc:chgData name="Sage Smalls" userId="c03d740e6febfda7" providerId="LiveId" clId="{B749930A-3179-4ADA-AF68-08E5471AFE14}" dt="2023-06-25T03:19:45.051" v="1459" actId="20577"/>
        <pc:sldMkLst>
          <pc:docMk/>
          <pc:sldMk cId="1924301771" sldId="260"/>
        </pc:sldMkLst>
        <pc:spChg chg="mod">
          <ac:chgData name="Sage Smalls" userId="c03d740e6febfda7" providerId="LiveId" clId="{B749930A-3179-4ADA-AF68-08E5471AFE14}" dt="2023-06-25T02:22:28.391" v="146" actId="403"/>
          <ac:spMkLst>
            <pc:docMk/>
            <pc:sldMk cId="1924301771" sldId="260"/>
            <ac:spMk id="2" creationId="{89365F3C-DE54-C635-1B41-7AB98AFBAB65}"/>
          </ac:spMkLst>
        </pc:spChg>
        <pc:spChg chg="del">
          <ac:chgData name="Sage Smalls" userId="c03d740e6febfda7" providerId="LiveId" clId="{B749930A-3179-4ADA-AF68-08E5471AFE14}" dt="2023-06-25T02:12:51.506" v="75"/>
          <ac:spMkLst>
            <pc:docMk/>
            <pc:sldMk cId="1924301771" sldId="260"/>
            <ac:spMk id="3" creationId="{C4E383B4-1870-52AD-63C8-212597A5D2EF}"/>
          </ac:spMkLst>
        </pc:spChg>
        <pc:spChg chg="mod">
          <ac:chgData name="Sage Smalls" userId="c03d740e6febfda7" providerId="LiveId" clId="{B749930A-3179-4ADA-AF68-08E5471AFE14}" dt="2023-06-25T03:19:45.051" v="1459" actId="20577"/>
          <ac:spMkLst>
            <pc:docMk/>
            <pc:sldMk cId="1924301771" sldId="260"/>
            <ac:spMk id="4" creationId="{FC080C1F-4067-F70C-BF79-7B9323107C4E}"/>
          </ac:spMkLst>
        </pc:spChg>
        <pc:graphicFrameChg chg="add mod">
          <ac:chgData name="Sage Smalls" userId="c03d740e6febfda7" providerId="LiveId" clId="{B749930A-3179-4ADA-AF68-08E5471AFE14}" dt="2023-06-25T03:02:56.960" v="720"/>
          <ac:graphicFrameMkLst>
            <pc:docMk/>
            <pc:sldMk cId="1924301771" sldId="260"/>
            <ac:graphicFrameMk id="5" creationId="{68474B75-5EA4-365A-B7E3-B5B25C05E223}"/>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03d740e6febfda7/Documents/Udacity%20-%20BA%20Nanodegree/Project%203%20-%20Parch%20%5e0%20Posey%20SQL/Project%203%20-%20Parch%20%5e0%20Posey%20Music%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03d740e6febfda7/Documents/Udacity%20-%20BA%20Nanodegree/Project%203%20-%20Parch%20%5e0%20Posey%20SQL/Project%203%20-%20Parch%20%5e0%20Posey%20Music%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03d740e6febfda7/Documents/Udacity%20-%20BA%20Nanodegree/Project%203%20-%20Parch%20%5e0%20Posey%20SQL/Project%203%20-%20Parch%20%5e0%20Posey%20Music%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03d740e6febfda7/Documents/Udacity%20-%20BA%20Nanodegree/Project%203%20-%20Parch%20%5e0%20Posey%20SQL/Project%203%20-%20Parch%20%5e0%20Posey%20Music%20Analysi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[Project 3 - Parch ^0 Posey Music Analysis.xlsx]Q1 !PivotTable1</c:name>
    <c:fmtId val="3"/>
  </c:pivotSource>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sz="2000" dirty="0"/>
              <a:t>Top 5 Genres with Most Tracks on Playlists</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diamond"/>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Franklin Gothic Medium" panose="020B0603020102020204" pitchFamily="34" charset="0"/>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Franklin Gothic Medium" panose="020B0603020102020204" pitchFamily="34" charset="0"/>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Franklin Gothic Medium" panose="020B0603020102020204" pitchFamily="34" charset="0"/>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 '!$B$3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lumMod val="75000"/>
                      </a:schemeClr>
                    </a:solidFill>
                    <a:latin typeface="Franklin Gothic Medium" panose="020B060302010202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 '!$A$4:$A$9</c:f>
              <c:strCache>
                <c:ptCount val="5"/>
                <c:pt idx="0">
                  <c:v>Classical</c:v>
                </c:pt>
                <c:pt idx="1">
                  <c:v>Alternative &amp; Punk</c:v>
                </c:pt>
                <c:pt idx="2">
                  <c:v>Metal</c:v>
                </c:pt>
                <c:pt idx="3">
                  <c:v>Latin</c:v>
                </c:pt>
                <c:pt idx="4">
                  <c:v>Rock</c:v>
                </c:pt>
              </c:strCache>
            </c:strRef>
          </c:cat>
          <c:val>
            <c:numRef>
              <c:f>'Q1 '!$B$4:$B$9</c:f>
              <c:numCache>
                <c:formatCode>General</c:formatCode>
                <c:ptCount val="5"/>
                <c:pt idx="0">
                  <c:v>334</c:v>
                </c:pt>
                <c:pt idx="1">
                  <c:v>857</c:v>
                </c:pt>
                <c:pt idx="2">
                  <c:v>927</c:v>
                </c:pt>
                <c:pt idx="3">
                  <c:v>1454</c:v>
                </c:pt>
                <c:pt idx="4">
                  <c:v>3238</c:v>
                </c:pt>
              </c:numCache>
            </c:numRef>
          </c:val>
          <c:extLst>
            <c:ext xmlns:c16="http://schemas.microsoft.com/office/drawing/2014/chart" uri="{C3380CC4-5D6E-409C-BE32-E72D297353CC}">
              <c16:uniqueId val="{00000000-6652-4E0F-9740-7A090416043F}"/>
            </c:ext>
          </c:extLst>
        </c:ser>
        <c:dLbls>
          <c:dLblPos val="inEnd"/>
          <c:showLegendKey val="0"/>
          <c:showVal val="1"/>
          <c:showCatName val="0"/>
          <c:showSerName val="0"/>
          <c:showPercent val="0"/>
          <c:showBubbleSize val="0"/>
        </c:dLbls>
        <c:gapWidth val="115"/>
        <c:overlap val="-20"/>
        <c:axId val="133949280"/>
        <c:axId val="133948320"/>
      </c:barChart>
      <c:catAx>
        <c:axId val="13394928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sz="1400"/>
                  <a:t>Music</a:t>
                </a:r>
                <a:r>
                  <a:rPr lang="en-US" sz="1400" baseline="0"/>
                  <a:t> Genre</a:t>
                </a:r>
                <a:endParaRPr lang="en-US"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crossAx val="133948320"/>
        <c:crosses val="autoZero"/>
        <c:auto val="1"/>
        <c:lblAlgn val="ctr"/>
        <c:lblOffset val="100"/>
        <c:noMultiLvlLbl val="0"/>
      </c:catAx>
      <c:valAx>
        <c:axId val="1339483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sz="1400"/>
                  <a:t># of Tracks</a:t>
                </a:r>
                <a:r>
                  <a:rPr lang="en-US" sz="1400" baseline="0"/>
                  <a:t> Added to Playlist</a:t>
                </a:r>
                <a:endParaRPr lang="en-US" sz="140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crossAx val="133949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ranklin Gothic Medium" panose="020B06030201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sz="2000"/>
              <a:t>Top 5 Artist with Most Recorded Albums</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autoTitleDeleted val="0"/>
    <c:plotArea>
      <c:layout>
        <c:manualLayout>
          <c:layoutTarget val="inner"/>
          <c:xMode val="edge"/>
          <c:yMode val="edge"/>
          <c:x val="0.13058678805558008"/>
          <c:y val="0.148099789470228"/>
          <c:w val="0.84040859757395192"/>
          <c:h val="0.7079476684157876"/>
        </c:manualLayout>
      </c:layout>
      <c:barChart>
        <c:barDir val="col"/>
        <c:grouping val="clustered"/>
        <c:varyColors val="0"/>
        <c:ser>
          <c:idx val="0"/>
          <c:order val="0"/>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Franklin Gothic Medium" panose="020B060302010202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'Q4'!$A$2:$A$6</c:f>
              <c:strCache>
                <c:ptCount val="5"/>
                <c:pt idx="0">
                  <c:v>Iron Maiden</c:v>
                </c:pt>
                <c:pt idx="1">
                  <c:v>Led Zeppelin</c:v>
                </c:pt>
                <c:pt idx="2">
                  <c:v>Deep Purple</c:v>
                </c:pt>
                <c:pt idx="3">
                  <c:v>U2</c:v>
                </c:pt>
                <c:pt idx="4">
                  <c:v>Metallica</c:v>
                </c:pt>
              </c:strCache>
            </c:strRef>
          </c:cat>
          <c:val>
            <c:numRef>
              <c:f>'Q4'!$B$2:$B$6</c:f>
              <c:numCache>
                <c:formatCode>General</c:formatCode>
                <c:ptCount val="5"/>
                <c:pt idx="0">
                  <c:v>21</c:v>
                </c:pt>
                <c:pt idx="1">
                  <c:v>14</c:v>
                </c:pt>
                <c:pt idx="2">
                  <c:v>11</c:v>
                </c:pt>
                <c:pt idx="3">
                  <c:v>10</c:v>
                </c:pt>
                <c:pt idx="4">
                  <c:v>10</c:v>
                </c:pt>
              </c:numCache>
            </c:numRef>
          </c:val>
          <c:extLst>
            <c:ext xmlns:c16="http://schemas.microsoft.com/office/drawing/2014/chart" uri="{C3380CC4-5D6E-409C-BE32-E72D297353CC}">
              <c16:uniqueId val="{00000000-BD4B-4954-9244-0133270FABC9}"/>
            </c:ext>
          </c:extLst>
        </c:ser>
        <c:dLbls>
          <c:showLegendKey val="0"/>
          <c:showVal val="0"/>
          <c:showCatName val="0"/>
          <c:showSerName val="0"/>
          <c:showPercent val="0"/>
          <c:showBubbleSize val="0"/>
        </c:dLbls>
        <c:gapWidth val="100"/>
        <c:overlap val="-24"/>
        <c:axId val="291116688"/>
        <c:axId val="291117168"/>
      </c:barChart>
      <c:catAx>
        <c:axId val="29111668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a:t>Artists</a:t>
                </a:r>
              </a:p>
            </c:rich>
          </c:tx>
          <c:layout>
            <c:manualLayout>
              <c:xMode val="edge"/>
              <c:yMode val="edge"/>
              <c:x val="0.49975614946615521"/>
              <c:y val="0.937519339010035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crossAx val="291117168"/>
        <c:crosses val="autoZero"/>
        <c:auto val="1"/>
        <c:lblAlgn val="ctr"/>
        <c:lblOffset val="100"/>
        <c:noMultiLvlLbl val="0"/>
      </c:catAx>
      <c:valAx>
        <c:axId val="291117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a:t>Albums Recorded</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crossAx val="291116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ranklin Gothic Medium" panose="020B06030201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sz="2000"/>
              <a:t>Top 3 Music Composers</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autoTitleDeleted val="0"/>
    <c:plotArea>
      <c:layout/>
      <c:barChart>
        <c:barDir val="col"/>
        <c:grouping val="clustered"/>
        <c:varyColors val="0"/>
        <c:ser>
          <c:idx val="0"/>
          <c:order val="0"/>
          <c:tx>
            <c:strRef>
              <c:f>'Q2'!$C$1</c:f>
              <c:strCache>
                <c:ptCount val="1"/>
                <c:pt idx="0">
                  <c:v>ComposedCount</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lumMod val="50000"/>
                      </a:schemeClr>
                    </a:solidFill>
                    <a:latin typeface="Franklin Gothic Medium" panose="020B060302010202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'Q2'!$A$2:$A$4</c:f>
              <c:strCache>
                <c:ptCount val="3"/>
                <c:pt idx="0">
                  <c:v>Steve Harris</c:v>
                </c:pt>
                <c:pt idx="1">
                  <c:v>U2</c:v>
                </c:pt>
                <c:pt idx="2">
                  <c:v>Jagger/Richards</c:v>
                </c:pt>
              </c:strCache>
            </c:strRef>
          </c:cat>
          <c:val>
            <c:numRef>
              <c:f>'Q2'!$C$2:$C$4</c:f>
              <c:numCache>
                <c:formatCode>General</c:formatCode>
                <c:ptCount val="3"/>
                <c:pt idx="0">
                  <c:v>80</c:v>
                </c:pt>
                <c:pt idx="1">
                  <c:v>44</c:v>
                </c:pt>
                <c:pt idx="2">
                  <c:v>35</c:v>
                </c:pt>
              </c:numCache>
            </c:numRef>
          </c:val>
          <c:extLst>
            <c:ext xmlns:c16="http://schemas.microsoft.com/office/drawing/2014/chart" uri="{C3380CC4-5D6E-409C-BE32-E72D297353CC}">
              <c16:uniqueId val="{00000000-68EF-49C2-B3AC-EE0AF40E3941}"/>
            </c:ext>
          </c:extLst>
        </c:ser>
        <c:dLbls>
          <c:showLegendKey val="0"/>
          <c:showVal val="0"/>
          <c:showCatName val="0"/>
          <c:showSerName val="0"/>
          <c:showPercent val="0"/>
          <c:showBubbleSize val="0"/>
        </c:dLbls>
        <c:gapWidth val="100"/>
        <c:overlap val="-24"/>
        <c:axId val="179531072"/>
        <c:axId val="180494048"/>
      </c:barChart>
      <c:catAx>
        <c:axId val="17953107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sz="1400"/>
                  <a:t>Composer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crossAx val="180494048"/>
        <c:crosses val="autoZero"/>
        <c:auto val="1"/>
        <c:lblAlgn val="ctr"/>
        <c:lblOffset val="100"/>
        <c:noMultiLvlLbl val="0"/>
      </c:catAx>
      <c:valAx>
        <c:axId val="180494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sz="1400"/>
                  <a:t># of Tracks Composed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crossAx val="179531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ranklin Gothic Medium" panose="020B06030201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sz="2000"/>
              <a:t>Employee Performance</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autoTitleDeleted val="0"/>
    <c:plotArea>
      <c:layout/>
      <c:barChart>
        <c:barDir val="col"/>
        <c:grouping val="clustered"/>
        <c:varyColors val="0"/>
        <c:ser>
          <c:idx val="0"/>
          <c:order val="0"/>
          <c:tx>
            <c:strRef>
              <c:f>'Q3'!$E$1</c:f>
              <c:strCache>
                <c:ptCount val="1"/>
                <c:pt idx="0">
                  <c:v>CustomersAssisted</c:v>
                </c:pt>
              </c:strCache>
            </c:strRef>
          </c:tx>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Franklin Gothic Medium" panose="020B060302010202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'Q3'!$D$2:$D$4</c:f>
              <c:strCache>
                <c:ptCount val="3"/>
                <c:pt idx="0">
                  <c:v>Jane Peacock</c:v>
                </c:pt>
                <c:pt idx="1">
                  <c:v>Margaret Park</c:v>
                </c:pt>
                <c:pt idx="2">
                  <c:v>Steve Johnson</c:v>
                </c:pt>
              </c:strCache>
            </c:strRef>
          </c:cat>
          <c:val>
            <c:numRef>
              <c:f>'Q3'!$E$2:$E$4</c:f>
              <c:numCache>
                <c:formatCode>General</c:formatCode>
                <c:ptCount val="3"/>
                <c:pt idx="0">
                  <c:v>21</c:v>
                </c:pt>
                <c:pt idx="1">
                  <c:v>20</c:v>
                </c:pt>
                <c:pt idx="2">
                  <c:v>18</c:v>
                </c:pt>
              </c:numCache>
            </c:numRef>
          </c:val>
          <c:extLst>
            <c:ext xmlns:c16="http://schemas.microsoft.com/office/drawing/2014/chart" uri="{C3380CC4-5D6E-409C-BE32-E72D297353CC}">
              <c16:uniqueId val="{00000000-3BA8-4AF4-8D43-4E4282708483}"/>
            </c:ext>
          </c:extLst>
        </c:ser>
        <c:dLbls>
          <c:dLblPos val="inEnd"/>
          <c:showLegendKey val="0"/>
          <c:showVal val="1"/>
          <c:showCatName val="0"/>
          <c:showSerName val="0"/>
          <c:showPercent val="0"/>
          <c:showBubbleSize val="0"/>
        </c:dLbls>
        <c:gapWidth val="100"/>
        <c:overlap val="-24"/>
        <c:axId val="9765536"/>
        <c:axId val="724026896"/>
      </c:barChart>
      <c:catAx>
        <c:axId val="976553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a:t>Employee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crossAx val="724026896"/>
        <c:crosses val="autoZero"/>
        <c:auto val="1"/>
        <c:lblAlgn val="ctr"/>
        <c:lblOffset val="100"/>
        <c:noMultiLvlLbl val="0"/>
      </c:catAx>
      <c:valAx>
        <c:axId val="724026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Franklin Gothic Medium" panose="020B0603020102020204" pitchFamily="34" charset="0"/>
                    <a:ea typeface="+mn-ea"/>
                    <a:cs typeface="+mn-cs"/>
                  </a:defRPr>
                </a:pPr>
                <a:r>
                  <a:rPr lang="en-US"/>
                  <a:t># of Customers Assisted</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Franklin Gothic Medium" panose="020B0603020102020204" pitchFamily="34" charset="0"/>
                <a:ea typeface="+mn-ea"/>
                <a:cs typeface="+mn-cs"/>
              </a:defRPr>
            </a:pPr>
            <a:endParaRPr lang="en-US"/>
          </a:p>
        </c:txPr>
        <c:crossAx val="9765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Franklin Gothic Medium" panose="020B06030201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541415-2F37-48FE-8109-736D12DA4021}"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38217666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41415-2F37-48FE-8109-736D12DA4021}"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158786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41415-2F37-48FE-8109-736D12DA4021}"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355978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41415-2F37-48FE-8109-736D12DA4021}"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706695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6541415-2F37-48FE-8109-736D12DA4021}"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5580234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541415-2F37-48FE-8109-736D12DA4021}" type="datetimeFigureOut">
              <a:rPr lang="en-US" smtClean="0"/>
              <a:t>6/22/2023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136247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541415-2F37-48FE-8109-736D12DA4021}"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C6A2C-C4EA-4FA1-8540-70AEE4D8420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594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41415-2F37-48FE-8109-736D12DA4021}" type="datetimeFigureOut">
              <a:rPr lang="en-US" smtClean="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165657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41415-2F37-48FE-8109-736D12DA4021}" type="datetimeFigureOut">
              <a:rPr lang="en-US" smtClean="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131244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541415-2F37-48FE-8109-736D12DA4021}" type="datetimeFigureOut">
              <a:rPr lang="en-US" smtClean="0"/>
              <a:t>6/22/2023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129818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541415-2F37-48FE-8109-736D12DA4021}" type="datetimeFigureOut">
              <a:rPr lang="en-US" smtClean="0"/>
              <a:t>6/22/2023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928C6A2C-C4EA-4FA1-8540-70AEE4D84207}" type="slidenum">
              <a:rPr lang="en-US" smtClean="0"/>
              <a:t>‹#›</a:t>
            </a:fld>
            <a:endParaRPr lang="en-US"/>
          </a:p>
        </p:txBody>
      </p:sp>
    </p:spTree>
    <p:extLst>
      <p:ext uri="{BB962C8B-B14F-4D97-AF65-F5344CB8AC3E}">
        <p14:creationId xmlns:p14="http://schemas.microsoft.com/office/powerpoint/2010/main" val="403052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541415-2F37-48FE-8109-736D12DA4021}" type="datetimeFigureOut">
              <a:rPr lang="en-US" smtClean="0"/>
              <a:t>6/22/2023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28C6A2C-C4EA-4FA1-8540-70AEE4D84207}" type="slidenum">
              <a:rPr lang="en-US" smtClean="0"/>
              <a:t>‹#›</a:t>
            </a:fld>
            <a:endParaRPr lang="en-US"/>
          </a:p>
        </p:txBody>
      </p:sp>
    </p:spTree>
    <p:extLst>
      <p:ext uri="{BB962C8B-B14F-4D97-AF65-F5344CB8AC3E}">
        <p14:creationId xmlns:p14="http://schemas.microsoft.com/office/powerpoint/2010/main" val="327532334"/>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B9B8-618A-39DB-319B-687949ABDA6E}"/>
              </a:ext>
            </a:extLst>
          </p:cNvPr>
          <p:cNvSpPr>
            <a:spLocks noGrp="1"/>
          </p:cNvSpPr>
          <p:nvPr>
            <p:ph type="ctrTitle"/>
          </p:nvPr>
        </p:nvSpPr>
        <p:spPr/>
        <p:txBody>
          <a:bodyPr/>
          <a:lstStyle/>
          <a:p>
            <a:r>
              <a:rPr lang="en-US" b="1" dirty="0"/>
              <a:t>Project 3 – Querying a SQL Database</a:t>
            </a:r>
          </a:p>
        </p:txBody>
      </p:sp>
      <p:sp>
        <p:nvSpPr>
          <p:cNvPr id="3" name="Subtitle 2">
            <a:extLst>
              <a:ext uri="{FF2B5EF4-FFF2-40B4-BE49-F238E27FC236}">
                <a16:creationId xmlns:a16="http://schemas.microsoft.com/office/drawing/2014/main" id="{1EB19525-1491-6DCA-61F8-2E61C154668A}"/>
              </a:ext>
            </a:extLst>
          </p:cNvPr>
          <p:cNvSpPr>
            <a:spLocks noGrp="1"/>
          </p:cNvSpPr>
          <p:nvPr>
            <p:ph type="subTitle" idx="1"/>
          </p:nvPr>
        </p:nvSpPr>
        <p:spPr/>
        <p:txBody>
          <a:bodyPr>
            <a:normAutofit/>
          </a:bodyPr>
          <a:lstStyle/>
          <a:p>
            <a:r>
              <a:rPr lang="en-US" sz="4000" dirty="0">
                <a:solidFill>
                  <a:schemeClr val="bg2">
                    <a:lumMod val="75000"/>
                  </a:schemeClr>
                </a:solidFill>
              </a:rPr>
              <a:t>Sage Smalls</a:t>
            </a:r>
          </a:p>
        </p:txBody>
      </p:sp>
    </p:spTree>
    <p:extLst>
      <p:ext uri="{BB962C8B-B14F-4D97-AF65-F5344CB8AC3E}">
        <p14:creationId xmlns:p14="http://schemas.microsoft.com/office/powerpoint/2010/main" val="180865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7203-3ACF-D584-096E-0BF107EC2EEA}"/>
              </a:ext>
            </a:extLst>
          </p:cNvPr>
          <p:cNvSpPr>
            <a:spLocks noGrp="1"/>
          </p:cNvSpPr>
          <p:nvPr>
            <p:ph type="title"/>
          </p:nvPr>
        </p:nvSpPr>
        <p:spPr>
          <a:xfrm>
            <a:off x="769620" y="1496529"/>
            <a:ext cx="4486656" cy="2037348"/>
          </a:xfrm>
        </p:spPr>
        <p:txBody>
          <a:bodyPr>
            <a:normAutofit/>
          </a:bodyPr>
          <a:lstStyle/>
          <a:p>
            <a:r>
              <a:rPr lang="en-US" sz="2800" dirty="0"/>
              <a:t>Which 5 genres of music were added to playlists the most?</a:t>
            </a:r>
          </a:p>
        </p:txBody>
      </p:sp>
      <p:graphicFrame>
        <p:nvGraphicFramePr>
          <p:cNvPr id="5" name="Content Placeholder 4">
            <a:extLst>
              <a:ext uri="{FF2B5EF4-FFF2-40B4-BE49-F238E27FC236}">
                <a16:creationId xmlns:a16="http://schemas.microsoft.com/office/drawing/2014/main" id="{7AF2727B-8130-EAEB-FC66-D4035548BF9F}"/>
              </a:ext>
            </a:extLst>
          </p:cNvPr>
          <p:cNvGraphicFramePr>
            <a:graphicFrameLocks noGrp="1"/>
          </p:cNvGraphicFramePr>
          <p:nvPr>
            <p:ph idx="1"/>
            <p:extLst>
              <p:ext uri="{D42A27DB-BD31-4B8C-83A1-F6EECF244321}">
                <p14:modId xmlns:p14="http://schemas.microsoft.com/office/powerpoint/2010/main" val="3070735069"/>
              </p:ext>
            </p:extLst>
          </p:nvPr>
        </p:nvGraphicFramePr>
        <p:xfrm>
          <a:off x="6585284" y="804863"/>
          <a:ext cx="5117432" cy="52482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FA22E955-75F6-25BF-A04B-274E9C25A11C}"/>
              </a:ext>
            </a:extLst>
          </p:cNvPr>
          <p:cNvSpPr>
            <a:spLocks noGrp="1"/>
          </p:cNvSpPr>
          <p:nvPr>
            <p:ph type="body" sz="half" idx="2"/>
          </p:nvPr>
        </p:nvSpPr>
        <p:spPr/>
        <p:txBody>
          <a:bodyPr>
            <a:normAutofit fontScale="92500" lnSpcReduction="10000"/>
          </a:bodyPr>
          <a:lstStyle/>
          <a:p>
            <a:r>
              <a:rPr lang="en-US" sz="2000" dirty="0">
                <a:solidFill>
                  <a:schemeClr val="tx2">
                    <a:lumMod val="50000"/>
                  </a:schemeClr>
                </a:solidFill>
              </a:rPr>
              <a:t>Pop, Hip-hop/Rap, and Rock are some of the most popular genres in the world. The genres that have the most tracks on Chinook playlists are rock, Latin, metal, alternative/punk, and classical. The rock genre has the most tracks on playlists with 3,238 tracks.</a:t>
            </a:r>
          </a:p>
        </p:txBody>
      </p:sp>
    </p:spTree>
    <p:extLst>
      <p:ext uri="{BB962C8B-B14F-4D97-AF65-F5344CB8AC3E}">
        <p14:creationId xmlns:p14="http://schemas.microsoft.com/office/powerpoint/2010/main" val="111834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5F3C-DE54-C635-1B41-7AB98AFBAB65}"/>
              </a:ext>
            </a:extLst>
          </p:cNvPr>
          <p:cNvSpPr>
            <a:spLocks noGrp="1"/>
          </p:cNvSpPr>
          <p:nvPr>
            <p:ph type="title"/>
          </p:nvPr>
        </p:nvSpPr>
        <p:spPr>
          <a:xfrm>
            <a:off x="804672" y="1756612"/>
            <a:ext cx="4486656" cy="1628714"/>
          </a:xfrm>
        </p:spPr>
        <p:txBody>
          <a:bodyPr>
            <a:normAutofit/>
          </a:bodyPr>
          <a:lstStyle/>
          <a:p>
            <a:r>
              <a:rPr lang="en-US" sz="2800" dirty="0"/>
              <a:t>Which 5 artists recorded the most albums?</a:t>
            </a:r>
          </a:p>
        </p:txBody>
      </p:sp>
      <p:graphicFrame>
        <p:nvGraphicFramePr>
          <p:cNvPr id="5" name="Content Placeholder 4">
            <a:extLst>
              <a:ext uri="{FF2B5EF4-FFF2-40B4-BE49-F238E27FC236}">
                <a16:creationId xmlns:a16="http://schemas.microsoft.com/office/drawing/2014/main" id="{68474B75-5EA4-365A-B7E3-B5B25C05E223}"/>
              </a:ext>
            </a:extLst>
          </p:cNvPr>
          <p:cNvGraphicFramePr>
            <a:graphicFrameLocks noGrp="1"/>
          </p:cNvGraphicFramePr>
          <p:nvPr>
            <p:ph idx="1"/>
            <p:extLst>
              <p:ext uri="{D42A27DB-BD31-4B8C-83A1-F6EECF244321}">
                <p14:modId xmlns:p14="http://schemas.microsoft.com/office/powerpoint/2010/main" val="983656196"/>
              </p:ext>
            </p:extLst>
          </p:nvPr>
        </p:nvGraphicFramePr>
        <p:xfrm>
          <a:off x="6735763" y="804863"/>
          <a:ext cx="4816475" cy="560395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FC080C1F-4067-F70C-BF79-7B9323107C4E}"/>
              </a:ext>
            </a:extLst>
          </p:cNvPr>
          <p:cNvSpPr>
            <a:spLocks noGrp="1"/>
          </p:cNvSpPr>
          <p:nvPr>
            <p:ph type="body" sz="half" idx="2"/>
          </p:nvPr>
        </p:nvSpPr>
        <p:spPr>
          <a:xfrm>
            <a:off x="344905" y="3549918"/>
            <a:ext cx="5478379" cy="2194036"/>
          </a:xfrm>
        </p:spPr>
        <p:txBody>
          <a:bodyPr>
            <a:noAutofit/>
          </a:bodyPr>
          <a:lstStyle/>
          <a:p>
            <a:r>
              <a:rPr lang="en-US" sz="2000" dirty="0">
                <a:solidFill>
                  <a:schemeClr val="tx2">
                    <a:lumMod val="50000"/>
                  </a:schemeClr>
                </a:solidFill>
              </a:rPr>
              <a:t>With the rock genre having the most tracks on playlists, there is no surprise that the top artists are from the genre. Iron Maiden has the most recorded albums, with 21 currently in the store. Followed by Led Zeppelin, Deep Purple, U2, and Metallica.</a:t>
            </a:r>
          </a:p>
        </p:txBody>
      </p:sp>
    </p:spTree>
    <p:extLst>
      <p:ext uri="{BB962C8B-B14F-4D97-AF65-F5344CB8AC3E}">
        <p14:creationId xmlns:p14="http://schemas.microsoft.com/office/powerpoint/2010/main" val="192430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E781-7074-B5E6-DD5D-694A3090D588}"/>
              </a:ext>
            </a:extLst>
          </p:cNvPr>
          <p:cNvSpPr>
            <a:spLocks noGrp="1"/>
          </p:cNvSpPr>
          <p:nvPr>
            <p:ph type="title"/>
          </p:nvPr>
        </p:nvSpPr>
        <p:spPr>
          <a:xfrm>
            <a:off x="769620" y="1636296"/>
            <a:ext cx="4486656" cy="1499936"/>
          </a:xfrm>
        </p:spPr>
        <p:txBody>
          <a:bodyPr>
            <a:noAutofit/>
          </a:bodyPr>
          <a:lstStyle/>
          <a:p>
            <a:r>
              <a:rPr lang="en-US" sz="2800" dirty="0"/>
              <a:t>Who are the top 3 music composers?</a:t>
            </a:r>
          </a:p>
        </p:txBody>
      </p:sp>
      <p:graphicFrame>
        <p:nvGraphicFramePr>
          <p:cNvPr id="5" name="Content Placeholder 4">
            <a:extLst>
              <a:ext uri="{FF2B5EF4-FFF2-40B4-BE49-F238E27FC236}">
                <a16:creationId xmlns:a16="http://schemas.microsoft.com/office/drawing/2014/main" id="{0026A7B9-D6F1-25D0-4755-9474CA6CA283}"/>
              </a:ext>
            </a:extLst>
          </p:cNvPr>
          <p:cNvGraphicFramePr>
            <a:graphicFrameLocks noGrp="1"/>
          </p:cNvGraphicFramePr>
          <p:nvPr>
            <p:ph idx="1"/>
            <p:extLst>
              <p:ext uri="{D42A27DB-BD31-4B8C-83A1-F6EECF244321}">
                <p14:modId xmlns:p14="http://schemas.microsoft.com/office/powerpoint/2010/main" val="1056116256"/>
              </p:ext>
            </p:extLst>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267669A8-FB18-0C6C-9014-89E993A41874}"/>
              </a:ext>
            </a:extLst>
          </p:cNvPr>
          <p:cNvSpPr>
            <a:spLocks noGrp="1"/>
          </p:cNvSpPr>
          <p:nvPr>
            <p:ph type="body" sz="half" idx="2"/>
          </p:nvPr>
        </p:nvSpPr>
        <p:spPr/>
        <p:txBody>
          <a:bodyPr>
            <a:normAutofit lnSpcReduction="10000"/>
          </a:bodyPr>
          <a:lstStyle/>
          <a:p>
            <a:r>
              <a:rPr lang="en-US" sz="2000" dirty="0">
                <a:solidFill>
                  <a:schemeClr val="tx2">
                    <a:lumMod val="50000"/>
                  </a:schemeClr>
                </a:solidFill>
              </a:rPr>
              <a:t>Iron Maiden holds the most recorded albums, and their writer Steve Harris composed the most tracks (80 tracks) of any artists in the store. U2, and Mick Jagger/Keith Richards wrote half the number of songs as Harris.</a:t>
            </a:r>
          </a:p>
        </p:txBody>
      </p:sp>
    </p:spTree>
    <p:extLst>
      <p:ext uri="{BB962C8B-B14F-4D97-AF65-F5344CB8AC3E}">
        <p14:creationId xmlns:p14="http://schemas.microsoft.com/office/powerpoint/2010/main" val="97127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8A7B-30DF-FD0F-AFB0-32053C01B154}"/>
              </a:ext>
            </a:extLst>
          </p:cNvPr>
          <p:cNvSpPr>
            <a:spLocks noGrp="1"/>
          </p:cNvSpPr>
          <p:nvPr>
            <p:ph type="title"/>
          </p:nvPr>
        </p:nvSpPr>
        <p:spPr>
          <a:xfrm>
            <a:off x="804672" y="1620254"/>
            <a:ext cx="4486656" cy="1765072"/>
          </a:xfrm>
        </p:spPr>
        <p:txBody>
          <a:bodyPr>
            <a:normAutofit/>
          </a:bodyPr>
          <a:lstStyle/>
          <a:p>
            <a:r>
              <a:rPr lang="en-US" sz="2800" dirty="0"/>
              <a:t>Which employee assisted the most customers? </a:t>
            </a:r>
          </a:p>
        </p:txBody>
      </p:sp>
      <p:graphicFrame>
        <p:nvGraphicFramePr>
          <p:cNvPr id="5" name="Content Placeholder 4">
            <a:extLst>
              <a:ext uri="{FF2B5EF4-FFF2-40B4-BE49-F238E27FC236}">
                <a16:creationId xmlns:a16="http://schemas.microsoft.com/office/drawing/2014/main" id="{E9B539D3-28B6-3B5E-20D4-F44DDF851AFA}"/>
              </a:ext>
            </a:extLst>
          </p:cNvPr>
          <p:cNvGraphicFramePr>
            <a:graphicFrameLocks noGrp="1"/>
          </p:cNvGraphicFramePr>
          <p:nvPr>
            <p:ph idx="1"/>
            <p:extLst>
              <p:ext uri="{D42A27DB-BD31-4B8C-83A1-F6EECF244321}">
                <p14:modId xmlns:p14="http://schemas.microsoft.com/office/powerpoint/2010/main" val="1138175339"/>
              </p:ext>
            </p:extLst>
          </p:nvPr>
        </p:nvGraphicFramePr>
        <p:xfrm>
          <a:off x="6735763" y="804863"/>
          <a:ext cx="4816475" cy="524827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9B92BB27-12E7-AE0C-C213-9EAFD0E8B5CF}"/>
              </a:ext>
            </a:extLst>
          </p:cNvPr>
          <p:cNvSpPr>
            <a:spLocks noGrp="1"/>
          </p:cNvSpPr>
          <p:nvPr>
            <p:ph type="body" sz="half" idx="2"/>
          </p:nvPr>
        </p:nvSpPr>
        <p:spPr/>
        <p:txBody>
          <a:bodyPr>
            <a:normAutofit/>
          </a:bodyPr>
          <a:lstStyle/>
          <a:p>
            <a:r>
              <a:rPr lang="en-US" sz="2000" dirty="0">
                <a:solidFill>
                  <a:schemeClr val="tx2">
                    <a:lumMod val="50000"/>
                  </a:schemeClr>
                </a:solidFill>
              </a:rPr>
              <a:t>Jane Peacock assisted 21 customers with sales, earning her the award and incentive of top Sales Support Agent.</a:t>
            </a:r>
          </a:p>
        </p:txBody>
      </p:sp>
    </p:spTree>
    <p:extLst>
      <p:ext uri="{BB962C8B-B14F-4D97-AF65-F5344CB8AC3E}">
        <p14:creationId xmlns:p14="http://schemas.microsoft.com/office/powerpoint/2010/main" val="18534585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95</TotalTime>
  <Words>259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Franklin Gothic Medium</vt:lpstr>
      <vt:lpstr>Gill Sans MT</vt:lpstr>
      <vt:lpstr>Parcel</vt:lpstr>
      <vt:lpstr>Project 3 – Querying a SQL Database</vt:lpstr>
      <vt:lpstr>Which 5 genres of music were added to playlists the most?</vt:lpstr>
      <vt:lpstr>Which 5 artists recorded the most albums?</vt:lpstr>
      <vt:lpstr>Who are the top 3 music composers?</vt:lpstr>
      <vt:lpstr>Which employee assisted the most customers?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Sage Smalls</dc:creator>
  <cp:lastModifiedBy>Sage Smalls</cp:lastModifiedBy>
  <cp:revision>1</cp:revision>
  <cp:lastPrinted>2023-06-25T03:10:31Z</cp:lastPrinted>
  <dcterms:created xsi:type="dcterms:W3CDTF">2023-06-25T01:49:19Z</dcterms:created>
  <dcterms:modified xsi:type="dcterms:W3CDTF">2023-06-25T03:24:29Z</dcterms:modified>
</cp:coreProperties>
</file>