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65" r:id="rId3"/>
    <p:sldId id="257" r:id="rId4"/>
    <p:sldId id="258" r:id="rId5"/>
    <p:sldId id="261" r:id="rId6"/>
    <p:sldId id="268" r:id="rId7"/>
    <p:sldId id="270" r:id="rId8"/>
    <p:sldId id="272" r:id="rId9"/>
    <p:sldId id="269" r:id="rId10"/>
    <p:sldId id="271" r:id="rId11"/>
    <p:sldId id="273" r:id="rId12"/>
    <p:sldId id="275" r:id="rId13"/>
    <p:sldId id="276" r:id="rId14"/>
    <p:sldId id="277" r:id="rId15"/>
    <p:sldId id="267" r:id="rId16"/>
    <p:sldId id="274" r:id="rId17"/>
    <p:sldId id="262"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00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FF70F32D-C799-40CA-A575-C70040487CD5}" type="datetimeFigureOut">
              <a:rPr lang="en-US" smtClean="0"/>
              <a:pPr/>
              <a:t>12/1/2020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1B307BC-DF3A-4D88-9140-B397A1AE8CBD}" type="slidenum">
              <a:rPr lang="en-US" smtClean="0"/>
              <a:pPr/>
              <a:t>‹#›</a:t>
            </a:fld>
            <a:endParaRPr lang="en-US"/>
          </a:p>
        </p:txBody>
      </p:sp>
    </p:spTree>
  </p:cSld>
  <p:clrMapOvr>
    <a:masterClrMapping/>
  </p:clrMapOvr>
  <p:transition>
    <p:diamond/>
    <p:sndAc>
      <p:stSnd>
        <p:snd r:embed="rId1" name="arrow.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70F32D-C799-40CA-A575-C70040487CD5}"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307BC-DF3A-4D88-9140-B397A1AE8CBD}" type="slidenum">
              <a:rPr lang="en-US" smtClean="0"/>
              <a:pPr/>
              <a:t>‹#›</a:t>
            </a:fld>
            <a:endParaRPr lang="en-US"/>
          </a:p>
        </p:txBody>
      </p:sp>
    </p:spTree>
  </p:cSld>
  <p:clrMapOvr>
    <a:masterClrMapping/>
  </p:clrMapOvr>
  <p:transition>
    <p:diamond/>
    <p:sndAc>
      <p:stSnd>
        <p:snd r:embed="rId1" name="arrow.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70F32D-C799-40CA-A575-C70040487CD5}"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307BC-DF3A-4D88-9140-B397A1AE8CBD}" type="slidenum">
              <a:rPr lang="en-US" smtClean="0"/>
              <a:pPr/>
              <a:t>‹#›</a:t>
            </a:fld>
            <a:endParaRPr lang="en-US"/>
          </a:p>
        </p:txBody>
      </p:sp>
    </p:spTree>
  </p:cSld>
  <p:clrMapOvr>
    <a:masterClrMapping/>
  </p:clrMapOvr>
  <p:transition>
    <p:diamond/>
    <p:sndAc>
      <p:stSnd>
        <p:snd r:embed="rId1" name="arrow.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F70F32D-C799-40CA-A575-C70040487CD5}" type="datetimeFigureOut">
              <a:rPr lang="en-US" smtClean="0"/>
              <a:pPr/>
              <a:t>12/1/2020</a:t>
            </a:fld>
            <a:endParaRPr lang="en-US"/>
          </a:p>
        </p:txBody>
      </p:sp>
      <p:sp>
        <p:nvSpPr>
          <p:cNvPr id="9" name="Slide Number Placeholder 8"/>
          <p:cNvSpPr>
            <a:spLocks noGrp="1"/>
          </p:cNvSpPr>
          <p:nvPr>
            <p:ph type="sldNum" sz="quarter" idx="15"/>
          </p:nvPr>
        </p:nvSpPr>
        <p:spPr/>
        <p:txBody>
          <a:bodyPr rtlCol="0"/>
          <a:lstStyle/>
          <a:p>
            <a:fld id="{21B307BC-DF3A-4D88-9140-B397A1AE8CB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ransition>
    <p:diamond/>
    <p:sndAc>
      <p:stSnd>
        <p:snd r:embed="rId1" name="arrow.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F70F32D-C799-40CA-A575-C70040487CD5}" type="datetimeFigureOut">
              <a:rPr lang="en-US" smtClean="0"/>
              <a:pPr/>
              <a:t>12/1/2020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1B307BC-DF3A-4D88-9140-B397A1AE8CBD}" type="slidenum">
              <a:rPr lang="en-US" smtClean="0"/>
              <a:pPr/>
              <a:t>‹#›</a:t>
            </a:fld>
            <a:endParaRPr lang="en-US"/>
          </a:p>
        </p:txBody>
      </p:sp>
    </p:spTree>
  </p:cSld>
  <p:clrMapOvr>
    <a:masterClrMapping/>
  </p:clrMapOvr>
  <p:transition>
    <p:diamond/>
    <p:sndAc>
      <p:stSnd>
        <p:snd r:embed="rId1" name="arrow.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F70F32D-C799-40CA-A575-C70040487CD5}"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307BC-DF3A-4D88-9140-B397A1AE8CB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diamond/>
    <p:sndAc>
      <p:stSnd>
        <p:snd r:embed="rId1" name="arrow.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FF70F32D-C799-40CA-A575-C70040487CD5}" type="datetimeFigureOut">
              <a:rPr lang="en-US" smtClean="0"/>
              <a:pPr/>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307BC-DF3A-4D88-9140-B397A1AE8CB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diamond/>
    <p:sndAc>
      <p:stSnd>
        <p:snd r:embed="rId1" name="arrow.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FF70F32D-C799-40CA-A575-C70040487CD5}" type="datetimeFigureOut">
              <a:rPr lang="en-US" smtClean="0"/>
              <a:pPr/>
              <a:t>12/1/2020</a:t>
            </a:fld>
            <a:endParaRPr lang="en-US"/>
          </a:p>
        </p:txBody>
      </p:sp>
      <p:sp>
        <p:nvSpPr>
          <p:cNvPr id="7" name="Slide Number Placeholder 6"/>
          <p:cNvSpPr>
            <a:spLocks noGrp="1"/>
          </p:cNvSpPr>
          <p:nvPr>
            <p:ph type="sldNum" sz="quarter" idx="11"/>
          </p:nvPr>
        </p:nvSpPr>
        <p:spPr/>
        <p:txBody>
          <a:bodyPr rtlCol="0"/>
          <a:lstStyle/>
          <a:p>
            <a:fld id="{21B307BC-DF3A-4D88-9140-B397A1AE8CB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ransition>
    <p:diamond/>
    <p:sndAc>
      <p:stSnd>
        <p:snd r:embed="rId1" name="arrow.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70F32D-C799-40CA-A575-C70040487CD5}" type="datetimeFigureOut">
              <a:rPr lang="en-US" smtClean="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307BC-DF3A-4D88-9140-B397A1AE8CBD}" type="slidenum">
              <a:rPr lang="en-US" smtClean="0"/>
              <a:pPr/>
              <a:t>‹#›</a:t>
            </a:fld>
            <a:endParaRPr lang="en-US"/>
          </a:p>
        </p:txBody>
      </p:sp>
    </p:spTree>
  </p:cSld>
  <p:clrMapOvr>
    <a:masterClrMapping/>
  </p:clrMapOvr>
  <p:transition>
    <p:diamond/>
    <p:sndAc>
      <p:stSnd>
        <p:snd r:embed="rId1" name="arrow.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FF70F32D-C799-40CA-A575-C70040487CD5}" type="datetimeFigureOut">
              <a:rPr lang="en-US" smtClean="0"/>
              <a:pPr/>
              <a:t>12/1/2020</a:t>
            </a:fld>
            <a:endParaRPr lang="en-US"/>
          </a:p>
        </p:txBody>
      </p:sp>
      <p:sp>
        <p:nvSpPr>
          <p:cNvPr id="22" name="Slide Number Placeholder 21"/>
          <p:cNvSpPr>
            <a:spLocks noGrp="1"/>
          </p:cNvSpPr>
          <p:nvPr>
            <p:ph type="sldNum" sz="quarter" idx="15"/>
          </p:nvPr>
        </p:nvSpPr>
        <p:spPr/>
        <p:txBody>
          <a:bodyPr rtlCol="0"/>
          <a:lstStyle/>
          <a:p>
            <a:fld id="{21B307BC-DF3A-4D88-9140-B397A1AE8CB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transition>
    <p:diamond/>
    <p:sndAc>
      <p:stSnd>
        <p:snd r:embed="rId1" name="arrow.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F70F32D-C799-40CA-A575-C70040487CD5}" type="datetimeFigureOut">
              <a:rPr lang="en-US" smtClean="0"/>
              <a:pPr/>
              <a:t>12/1/2020</a:t>
            </a:fld>
            <a:endParaRPr lang="en-US"/>
          </a:p>
        </p:txBody>
      </p:sp>
      <p:sp>
        <p:nvSpPr>
          <p:cNvPr id="18" name="Slide Number Placeholder 17"/>
          <p:cNvSpPr>
            <a:spLocks noGrp="1"/>
          </p:cNvSpPr>
          <p:nvPr>
            <p:ph type="sldNum" sz="quarter" idx="11"/>
          </p:nvPr>
        </p:nvSpPr>
        <p:spPr/>
        <p:txBody>
          <a:bodyPr rtlCol="0"/>
          <a:lstStyle/>
          <a:p>
            <a:fld id="{21B307BC-DF3A-4D88-9140-B397A1AE8CB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ransition>
    <p:diamond/>
    <p:sndAc>
      <p:stSnd>
        <p:snd r:embed="rId1" name="arrow.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F70F32D-C799-40CA-A575-C70040487CD5}" type="datetimeFigureOut">
              <a:rPr lang="en-US" smtClean="0"/>
              <a:pPr/>
              <a:t>12/1/2020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21B307BC-DF3A-4D88-9140-B397A1AE8CB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ransition>
    <p:diamond/>
    <p:sndAc>
      <p:stSnd>
        <p:snd r:embed="rId13" name="arrow.wav"/>
      </p:stSnd>
    </p:sndAc>
  </p:transition>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0" y="4724400"/>
            <a:ext cx="4648200" cy="1371600"/>
          </a:xfrm>
        </p:spPr>
        <p:txBody>
          <a:bodyPr>
            <a:normAutofit/>
          </a:bodyPr>
          <a:lstStyle/>
          <a:p>
            <a:r>
              <a:rPr lang="en-US" sz="2000" dirty="0">
                <a:solidFill>
                  <a:schemeClr val="bg2">
                    <a:lumMod val="50000"/>
                  </a:schemeClr>
                </a:solidFill>
              </a:rPr>
              <a:t>Team Details:</a:t>
            </a:r>
          </a:p>
          <a:p>
            <a:pPr>
              <a:buFont typeface="Wingdings" pitchFamily="2" charset="2"/>
              <a:buChar char="Ø"/>
            </a:pPr>
            <a:r>
              <a:rPr lang="en-US" dirty="0" err="1">
                <a:solidFill>
                  <a:schemeClr val="bg2">
                    <a:lumMod val="50000"/>
                  </a:schemeClr>
                </a:solidFill>
              </a:rPr>
              <a:t>Anish</a:t>
            </a:r>
            <a:r>
              <a:rPr lang="en-US" dirty="0">
                <a:solidFill>
                  <a:schemeClr val="bg2">
                    <a:lumMod val="50000"/>
                  </a:schemeClr>
                </a:solidFill>
              </a:rPr>
              <a:t> S (PES2UG19CS045)</a:t>
            </a:r>
          </a:p>
          <a:p>
            <a:pPr>
              <a:buFont typeface="Wingdings" pitchFamily="2" charset="2"/>
              <a:buChar char="Ø"/>
            </a:pPr>
            <a:r>
              <a:rPr lang="en-US" dirty="0" err="1">
                <a:solidFill>
                  <a:schemeClr val="bg2">
                    <a:lumMod val="50000"/>
                  </a:schemeClr>
                </a:solidFill>
              </a:rPr>
              <a:t>Tankala</a:t>
            </a:r>
            <a:r>
              <a:rPr lang="en-US" dirty="0">
                <a:solidFill>
                  <a:schemeClr val="bg2">
                    <a:lumMod val="50000"/>
                  </a:schemeClr>
                </a:solidFill>
              </a:rPr>
              <a:t> </a:t>
            </a:r>
            <a:r>
              <a:rPr lang="en-US" dirty="0" err="1">
                <a:solidFill>
                  <a:schemeClr val="bg2">
                    <a:lumMod val="50000"/>
                  </a:schemeClr>
                </a:solidFill>
              </a:rPr>
              <a:t>Sunaina</a:t>
            </a:r>
            <a:r>
              <a:rPr lang="en-US" dirty="0">
                <a:solidFill>
                  <a:schemeClr val="bg2">
                    <a:lumMod val="50000"/>
                  </a:schemeClr>
                </a:solidFill>
              </a:rPr>
              <a:t> (PES2UG19CS427)</a:t>
            </a:r>
          </a:p>
        </p:txBody>
      </p:sp>
      <p:sp>
        <p:nvSpPr>
          <p:cNvPr id="4" name="Rectangle 3"/>
          <p:cNvSpPr/>
          <p:nvPr/>
        </p:nvSpPr>
        <p:spPr>
          <a:xfrm>
            <a:off x="1905000" y="914400"/>
            <a:ext cx="6856943"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Book Recommendation System</a:t>
            </a:r>
            <a:br>
              <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br>
              <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r>
              <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Mini Project</a:t>
            </a:r>
          </a:p>
        </p:txBody>
      </p:sp>
    </p:spTree>
  </p:cSld>
  <p:clrMapOvr>
    <a:masterClrMapping/>
  </p:clrMapOvr>
  <p:transition>
    <p:randomBar dir="vert"/>
    <p:sndAc>
      <p:stSnd>
        <p:snd r:embed="rId2" name="arrow.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a:buNone/>
            </a:pPr>
            <a:r>
              <a:rPr lang="en-US" b="1" u="sng" dirty="0"/>
              <a:t>Data-Flow Diagram(KNN):</a:t>
            </a:r>
          </a:p>
        </p:txBody>
      </p:sp>
      <p:pic>
        <p:nvPicPr>
          <p:cNvPr id="4" name="Picture 3">
            <a:extLst>
              <a:ext uri="{FF2B5EF4-FFF2-40B4-BE49-F238E27FC236}">
                <a16:creationId xmlns:a16="http://schemas.microsoft.com/office/drawing/2014/main" id="{88CAC640-A0D2-48E3-AD15-4604ADC18F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600200"/>
            <a:ext cx="8534400" cy="3427378"/>
          </a:xfrm>
          <a:prstGeom prst="rect">
            <a:avLst/>
          </a:prstGeom>
        </p:spPr>
      </p:pic>
    </p:spTree>
  </p:cSld>
  <p:clrMapOvr>
    <a:masterClrMapping/>
  </p:clrMapOvr>
  <p:transition>
    <p:diamond/>
    <p:sndAc>
      <p:stSnd>
        <p:snd r:embed="rId2" name="arrow.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a:buNone/>
            </a:pPr>
            <a:r>
              <a:rPr lang="en-US" b="1" u="sng" dirty="0"/>
              <a:t>Collaborative based(KNN) System Architecture</a:t>
            </a:r>
            <a:r>
              <a:rPr lang="en-US" b="1" dirty="0"/>
              <a:t>:</a:t>
            </a:r>
          </a:p>
          <a:p>
            <a:pPr>
              <a:buNone/>
            </a:pPr>
            <a:endParaRPr lang="en-US" dirty="0"/>
          </a:p>
        </p:txBody>
      </p:sp>
      <p:pic>
        <p:nvPicPr>
          <p:cNvPr id="4" name="Picture 3">
            <a:extLst>
              <a:ext uri="{FF2B5EF4-FFF2-40B4-BE49-F238E27FC236}">
                <a16:creationId xmlns:a16="http://schemas.microsoft.com/office/drawing/2014/main" id="{3E2AEED9-6A81-4BE2-9ADD-D816BC8D98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245" y="852646"/>
            <a:ext cx="7485509" cy="5934853"/>
          </a:xfrm>
          <a:prstGeom prst="rect">
            <a:avLst/>
          </a:prstGeom>
        </p:spPr>
      </p:pic>
    </p:spTree>
  </p:cSld>
  <p:clrMapOvr>
    <a:masterClrMapping/>
  </p:clrMapOvr>
  <p:transition>
    <p:diamond/>
    <p:sndAc>
      <p:stSnd>
        <p:snd r:embed="rId2" name="arrow.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60B5-0C90-4780-94E0-B431996A160C}"/>
              </a:ext>
            </a:extLst>
          </p:cNvPr>
          <p:cNvSpPr>
            <a:spLocks noGrp="1"/>
          </p:cNvSpPr>
          <p:nvPr>
            <p:ph type="title"/>
          </p:nvPr>
        </p:nvSpPr>
        <p:spPr/>
        <p:txBody>
          <a:bodyPr>
            <a:normAutofit/>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Methodology</a:t>
            </a:r>
            <a:endParaRPr lang="en-US" sz="4000" dirty="0"/>
          </a:p>
        </p:txBody>
      </p:sp>
      <p:sp>
        <p:nvSpPr>
          <p:cNvPr id="3" name="Content Placeholder 2">
            <a:extLst>
              <a:ext uri="{FF2B5EF4-FFF2-40B4-BE49-F238E27FC236}">
                <a16:creationId xmlns:a16="http://schemas.microsoft.com/office/drawing/2014/main" id="{DB2BE41E-242A-4AFE-9BD2-CDBE63A23E82}"/>
              </a:ext>
            </a:extLst>
          </p:cNvPr>
          <p:cNvSpPr>
            <a:spLocks noGrp="1"/>
          </p:cNvSpPr>
          <p:nvPr>
            <p:ph sz="quarter" idx="1"/>
          </p:nvPr>
        </p:nvSpPr>
        <p:spPr/>
        <p:txBody>
          <a:bodyPr/>
          <a:lstStyle/>
          <a:p>
            <a:pPr marL="0" indent="0">
              <a:buNone/>
            </a:pPr>
            <a:r>
              <a:rPr lang="en-US" dirty="0"/>
              <a:t>Collaborative Filtering approach(Pearson):</a:t>
            </a:r>
          </a:p>
          <a:p>
            <a:r>
              <a:rPr lang="en-US" dirty="0"/>
              <a:t>Basic data cleaning(removing unwanted data and dropping useless columns)</a:t>
            </a:r>
          </a:p>
          <a:p>
            <a:r>
              <a:rPr lang="en-US" dirty="0"/>
              <a:t>Creating a single data frame with req. fields</a:t>
            </a:r>
          </a:p>
          <a:p>
            <a:r>
              <a:rPr lang="en-US" dirty="0"/>
              <a:t>Creating a Pivot table(User ID </a:t>
            </a:r>
            <a:r>
              <a:rPr lang="en-US" dirty="0">
                <a:latin typeface="Times New Roman" pitchFamily="18" charset="0"/>
                <a:cs typeface="Times New Roman" pitchFamily="18" charset="0"/>
              </a:rPr>
              <a:t>× ISBN)</a:t>
            </a:r>
          </a:p>
          <a:p>
            <a:r>
              <a:rPr lang="en-US" dirty="0">
                <a:latin typeface="Times New Roman" pitchFamily="18" charset="0"/>
                <a:cs typeface="Times New Roman" pitchFamily="18" charset="0"/>
              </a:rPr>
              <a:t>Finding the Pearson Correlation b/w a specified book and rest of the books in the dataset</a:t>
            </a:r>
          </a:p>
          <a:p>
            <a:r>
              <a:rPr lang="en-US" dirty="0">
                <a:latin typeface="Times New Roman" pitchFamily="18" charset="0"/>
                <a:cs typeface="Times New Roman" pitchFamily="18" charset="0"/>
              </a:rPr>
              <a:t>The higher the correlation value the more similar is the chance of the user liking the recommended book.</a:t>
            </a:r>
            <a:endParaRPr lang="en-US" dirty="0"/>
          </a:p>
          <a:p>
            <a:endParaRPr lang="en-US" dirty="0"/>
          </a:p>
        </p:txBody>
      </p:sp>
    </p:spTree>
    <p:extLst>
      <p:ext uri="{BB962C8B-B14F-4D97-AF65-F5344CB8AC3E}">
        <p14:creationId xmlns:p14="http://schemas.microsoft.com/office/powerpoint/2010/main" val="696017539"/>
      </p:ext>
    </p:extLst>
  </p:cSld>
  <p:clrMapOvr>
    <a:masterClrMapping/>
  </p:clrMapOvr>
  <p:transition>
    <p:diamond/>
    <p:sndAc>
      <p:stSnd>
        <p:snd r:embed="rId2" name="arrow.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D7537E-055C-4F77-B87C-8EAAEC91F934}"/>
              </a:ext>
            </a:extLst>
          </p:cNvPr>
          <p:cNvSpPr txBox="1"/>
          <p:nvPr/>
        </p:nvSpPr>
        <p:spPr>
          <a:xfrm>
            <a:off x="457200" y="457200"/>
            <a:ext cx="7924800" cy="1200329"/>
          </a:xfrm>
          <a:prstGeom prst="rect">
            <a:avLst/>
          </a:prstGeom>
          <a:noFill/>
        </p:spPr>
        <p:txBody>
          <a:bodyPr wrap="square" rtlCol="0">
            <a:spAutoFit/>
          </a:bodyPr>
          <a:lstStyle/>
          <a:p>
            <a:r>
              <a:rPr lang="en-US" sz="2400" b="1" u="sng" dirty="0"/>
              <a:t>Data-Flow Diagram(Pearson):</a:t>
            </a:r>
          </a:p>
          <a:p>
            <a:endParaRPr lang="en-US" sz="2400" b="1" u="sng" dirty="0"/>
          </a:p>
          <a:p>
            <a:endParaRPr lang="en-US" sz="2400" dirty="0"/>
          </a:p>
        </p:txBody>
      </p:sp>
      <p:pic>
        <p:nvPicPr>
          <p:cNvPr id="3" name="Picture 2">
            <a:extLst>
              <a:ext uri="{FF2B5EF4-FFF2-40B4-BE49-F238E27FC236}">
                <a16:creationId xmlns:a16="http://schemas.microsoft.com/office/drawing/2014/main" id="{37B2F5CE-94E8-46F9-8A78-22C828F2DE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70222"/>
            <a:ext cx="8763000" cy="4517556"/>
          </a:xfrm>
          <a:prstGeom prst="rect">
            <a:avLst/>
          </a:prstGeom>
        </p:spPr>
      </p:pic>
    </p:spTree>
    <p:extLst>
      <p:ext uri="{BB962C8B-B14F-4D97-AF65-F5344CB8AC3E}">
        <p14:creationId xmlns:p14="http://schemas.microsoft.com/office/powerpoint/2010/main" val="4134320519"/>
      </p:ext>
    </p:extLst>
  </p:cSld>
  <p:clrMapOvr>
    <a:masterClrMapping/>
  </p:clrMapOvr>
  <p:transition>
    <p:diamond/>
    <p:sndAc>
      <p:stSnd>
        <p:snd r:embed="rId2" name="arrow.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AE770-8E52-4E17-8922-9668BB7641BE}"/>
              </a:ext>
            </a:extLst>
          </p:cNvPr>
          <p:cNvSpPr txBox="1"/>
          <p:nvPr/>
        </p:nvSpPr>
        <p:spPr>
          <a:xfrm>
            <a:off x="228600" y="381000"/>
            <a:ext cx="8229600" cy="1569660"/>
          </a:xfrm>
          <a:prstGeom prst="rect">
            <a:avLst/>
          </a:prstGeom>
          <a:noFill/>
        </p:spPr>
        <p:txBody>
          <a:bodyPr wrap="square" rtlCol="0">
            <a:spAutoFit/>
          </a:bodyPr>
          <a:lstStyle/>
          <a:p>
            <a:r>
              <a:rPr lang="en-US" sz="2400" b="1" u="sng" dirty="0"/>
              <a:t>Collaborative based(Pearson) System Architecture:</a:t>
            </a:r>
          </a:p>
          <a:p>
            <a:endParaRPr lang="en-US" sz="2400" b="1" u="sng" dirty="0"/>
          </a:p>
          <a:p>
            <a:endParaRPr lang="en-US" sz="2400" u="sng" dirty="0"/>
          </a:p>
        </p:txBody>
      </p:sp>
      <p:pic>
        <p:nvPicPr>
          <p:cNvPr id="4" name="Picture 3">
            <a:extLst>
              <a:ext uri="{FF2B5EF4-FFF2-40B4-BE49-F238E27FC236}">
                <a16:creationId xmlns:a16="http://schemas.microsoft.com/office/drawing/2014/main" id="{1DCA23FF-591C-44AA-90AB-935F471482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066800"/>
            <a:ext cx="8686800" cy="4868602"/>
          </a:xfrm>
          <a:prstGeom prst="rect">
            <a:avLst/>
          </a:prstGeom>
        </p:spPr>
      </p:pic>
    </p:spTree>
    <p:extLst>
      <p:ext uri="{BB962C8B-B14F-4D97-AF65-F5344CB8AC3E}">
        <p14:creationId xmlns:p14="http://schemas.microsoft.com/office/powerpoint/2010/main" val="4229691798"/>
      </p:ext>
    </p:extLst>
  </p:cSld>
  <p:clrMapOvr>
    <a:masterClrMapping/>
  </p:clrMapOvr>
  <p:transition>
    <p:diamond/>
    <p:sndAc>
      <p:stSnd>
        <p:snd r:embed="rId2" name="arrow.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normAutofit fontScale="90000"/>
          </a:bodyPr>
          <a:lstStyle/>
          <a:p>
            <a:pPr algn="ctr"/>
            <a:r>
              <a:rPr lang="en-IN" sz="40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MODULES And </a:t>
            </a:r>
            <a:r>
              <a:rPr lang="en-IN" sz="4000" b="1" u="sng" cap="all" dirty="0" err="1">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Fuctions</a:t>
            </a:r>
            <a:endParaRPr lang="en-US" sz="4000" dirty="0"/>
          </a:p>
        </p:txBody>
      </p:sp>
      <p:sp>
        <p:nvSpPr>
          <p:cNvPr id="3" name="Content Placeholder 2"/>
          <p:cNvSpPr>
            <a:spLocks noGrp="1"/>
          </p:cNvSpPr>
          <p:nvPr>
            <p:ph sz="quarter" idx="1"/>
          </p:nvPr>
        </p:nvSpPr>
        <p:spPr>
          <a:xfrm>
            <a:off x="457200" y="1143000"/>
            <a:ext cx="7620000" cy="5334000"/>
          </a:xfrm>
        </p:spPr>
        <p:txBody>
          <a:bodyPr>
            <a:normAutofit/>
          </a:bodyPr>
          <a:lstStyle/>
          <a:p>
            <a:pPr marL="0" indent="0">
              <a:buNone/>
            </a:pPr>
            <a:r>
              <a:rPr lang="en-US" b="1" dirty="0"/>
              <a:t>Python modules used:</a:t>
            </a:r>
          </a:p>
          <a:p>
            <a:r>
              <a:rPr lang="en-US" dirty="0" err="1"/>
              <a:t>numpy</a:t>
            </a:r>
            <a:r>
              <a:rPr lang="en-US" dirty="0"/>
              <a:t> : linear algebra, data visualization (finding threshold)</a:t>
            </a:r>
          </a:p>
          <a:p>
            <a:r>
              <a:rPr lang="en-US" dirty="0"/>
              <a:t>pandas : data processing</a:t>
            </a:r>
          </a:p>
          <a:p>
            <a:r>
              <a:rPr lang="en-US" dirty="0" err="1"/>
              <a:t>plotly</a:t>
            </a:r>
            <a:r>
              <a:rPr lang="en-US" dirty="0"/>
              <a:t> : data visualization</a:t>
            </a:r>
          </a:p>
          <a:p>
            <a:r>
              <a:rPr lang="en-US" dirty="0"/>
              <a:t>cufflinks : </a:t>
            </a:r>
            <a:r>
              <a:rPr lang="en-IN" dirty="0"/>
              <a:t>connects the pandas data frame with </a:t>
            </a:r>
            <a:r>
              <a:rPr lang="en-IN" dirty="0" err="1"/>
              <a:t>plotly</a:t>
            </a:r>
            <a:r>
              <a:rPr lang="en-IN" dirty="0"/>
              <a:t> enabling users to create visualizations directly from Pandas</a:t>
            </a:r>
            <a:endParaRPr lang="en-US" dirty="0"/>
          </a:p>
          <a:p>
            <a:r>
              <a:rPr lang="en-US" dirty="0" err="1"/>
              <a:t>matplotlib</a:t>
            </a:r>
            <a:r>
              <a:rPr lang="en-US" dirty="0"/>
              <a:t> : display </a:t>
            </a:r>
            <a:r>
              <a:rPr lang="en-US" dirty="0" err="1"/>
              <a:t>wordcloud</a:t>
            </a:r>
            <a:endParaRPr lang="en-US" dirty="0"/>
          </a:p>
          <a:p>
            <a:r>
              <a:rPr lang="en-US" dirty="0" err="1"/>
              <a:t>wordcloud</a:t>
            </a:r>
            <a:r>
              <a:rPr lang="en-US" dirty="0"/>
              <a:t> : </a:t>
            </a:r>
            <a:r>
              <a:rPr lang="en-IN" dirty="0"/>
              <a:t>data visualization technique used for representing text data in which the size of each word indicates its frequency</a:t>
            </a:r>
            <a:endParaRPr lang="en-US" dirty="0"/>
          </a:p>
          <a:p>
            <a:endParaRPr lang="en-US" dirty="0"/>
          </a:p>
        </p:txBody>
      </p:sp>
    </p:spTree>
  </p:cSld>
  <p:clrMapOvr>
    <a:masterClrMapping/>
  </p:clrMapOvr>
  <p:transition>
    <p:diamond/>
    <p:sndAc>
      <p:stSnd>
        <p:snd r:embed="rId2" name="arrow.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28600"/>
            <a:ext cx="7467600" cy="6400800"/>
          </a:xfrm>
        </p:spPr>
        <p:txBody>
          <a:bodyPr>
            <a:normAutofit/>
          </a:bodyPr>
          <a:lstStyle/>
          <a:p>
            <a:r>
              <a:rPr lang="en-US" dirty="0" err="1">
                <a:latin typeface="Times New Roman" pitchFamily="18" charset="0"/>
                <a:cs typeface="Times New Roman" pitchFamily="18" charset="0"/>
              </a:rPr>
              <a:t>scipy</a:t>
            </a:r>
            <a:r>
              <a:rPr lang="en-US" dirty="0">
                <a:latin typeface="Times New Roman" pitchFamily="18" charset="0"/>
                <a:cs typeface="Times New Roman" pitchFamily="18" charset="0"/>
              </a:rPr>
              <a:t> : used for importing </a:t>
            </a:r>
            <a:r>
              <a:rPr lang="en-US" dirty="0" err="1">
                <a:latin typeface="Times New Roman" pitchFamily="18" charset="0"/>
                <a:cs typeface="Times New Roman" pitchFamily="18" charset="0"/>
              </a:rPr>
              <a:t>csr_matrix</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sklearn</a:t>
            </a:r>
            <a:r>
              <a:rPr lang="en-US" dirty="0">
                <a:latin typeface="Times New Roman" pitchFamily="18" charset="0"/>
                <a:cs typeface="Times New Roman" pitchFamily="18" charset="0"/>
              </a:rPr>
              <a:t> : importing </a:t>
            </a:r>
            <a:r>
              <a:rPr lang="en-US" dirty="0" err="1">
                <a:latin typeface="Times New Roman" pitchFamily="18" charset="0"/>
                <a:cs typeface="Times New Roman" pitchFamily="18" charset="0"/>
              </a:rPr>
              <a:t>NearestNeighbors</a:t>
            </a: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Some Important functions:</a:t>
            </a:r>
          </a:p>
          <a:p>
            <a:r>
              <a:rPr lang="en-US" dirty="0" err="1">
                <a:latin typeface="Times New Roman" pitchFamily="18" charset="0"/>
                <a:cs typeface="Times New Roman" pitchFamily="18" charset="0"/>
              </a:rPr>
              <a:t>TfidfVectorizer</a:t>
            </a:r>
            <a:r>
              <a:rPr lang="en-US" dirty="0">
                <a:latin typeface="Times New Roman" pitchFamily="18" charset="0"/>
                <a:cs typeface="Times New Roman" pitchFamily="18" charset="0"/>
              </a:rPr>
              <a:t> : calculates the </a:t>
            </a:r>
            <a:r>
              <a:rPr lang="en-US" dirty="0" err="1">
                <a:latin typeface="Times New Roman" pitchFamily="18" charset="0"/>
                <a:cs typeface="Times New Roman" pitchFamily="18" charset="0"/>
              </a:rPr>
              <a:t>tfidf</a:t>
            </a:r>
            <a:r>
              <a:rPr lang="en-US" dirty="0">
                <a:latin typeface="Times New Roman" pitchFamily="18" charset="0"/>
                <a:cs typeface="Times New Roman" pitchFamily="18" charset="0"/>
              </a:rPr>
              <a:t> score</a:t>
            </a:r>
          </a:p>
          <a:p>
            <a:r>
              <a:rPr lang="en-US" dirty="0" err="1">
                <a:latin typeface="Times New Roman" pitchFamily="18" charset="0"/>
                <a:cs typeface="Times New Roman" pitchFamily="18" charset="0"/>
              </a:rPr>
              <a:t>linear_kernel</a:t>
            </a:r>
            <a:r>
              <a:rPr lang="en-US" dirty="0">
                <a:latin typeface="Times New Roman" pitchFamily="18" charset="0"/>
                <a:cs typeface="Times New Roman" pitchFamily="18" charset="0"/>
              </a:rPr>
              <a:t> : </a:t>
            </a:r>
            <a:r>
              <a:rPr lang="en-IN" dirty="0">
                <a:latin typeface="Times New Roman" pitchFamily="18" charset="0"/>
                <a:cs typeface="Times New Roman" pitchFamily="18" charset="0"/>
              </a:rPr>
              <a:t>computes the degree-1 kernel between two vectors which represents the similarity between them</a:t>
            </a:r>
            <a:endParaRPr lang="en-US" dirty="0">
              <a:latin typeface="Times New Roman" pitchFamily="18" charset="0"/>
              <a:cs typeface="Times New Roman" pitchFamily="18" charset="0"/>
            </a:endParaRPr>
          </a:p>
          <a:p>
            <a:r>
              <a:rPr lang="en-US" dirty="0" err="1">
                <a:latin typeface="Times New Roman" pitchFamily="18" charset="0"/>
                <a:cs typeface="Times New Roman" pitchFamily="18" charset="0"/>
              </a:rPr>
              <a:t>CountVectorizer</a:t>
            </a:r>
            <a:r>
              <a:rPr lang="en-US" dirty="0">
                <a:latin typeface="Times New Roman" pitchFamily="18" charset="0"/>
                <a:cs typeface="Times New Roman" pitchFamily="18" charset="0"/>
              </a:rPr>
              <a:t> : </a:t>
            </a:r>
            <a:r>
              <a:rPr lang="en-IN" dirty="0">
                <a:latin typeface="Times New Roman" pitchFamily="18" charset="0"/>
                <a:cs typeface="Times New Roman" pitchFamily="18" charset="0"/>
              </a:rPr>
              <a:t>convert a collection of text documents to a vector of term/token counts</a:t>
            </a:r>
          </a:p>
          <a:p>
            <a:r>
              <a:rPr lang="en-US" dirty="0" err="1">
                <a:latin typeface="Times New Roman" pitchFamily="18" charset="0"/>
                <a:cs typeface="Times New Roman" pitchFamily="18" charset="0"/>
              </a:rPr>
              <a:t>cosine_similarity</a:t>
            </a:r>
            <a:r>
              <a:rPr lang="en-US" dirty="0">
                <a:latin typeface="Times New Roman" pitchFamily="18" charset="0"/>
                <a:cs typeface="Times New Roman" pitchFamily="18" charset="0"/>
              </a:rPr>
              <a:t> : </a:t>
            </a:r>
            <a:r>
              <a:rPr lang="en-IN" dirty="0">
                <a:latin typeface="Times New Roman" pitchFamily="18" charset="0"/>
                <a:cs typeface="Times New Roman" pitchFamily="18" charset="0"/>
              </a:rPr>
              <a:t>measure of similarity between two non-zero vectors of an inner product space that measures the cosine of the angle between them</a:t>
            </a:r>
          </a:p>
          <a:p>
            <a:r>
              <a:rPr lang="en-US" dirty="0" err="1">
                <a:latin typeface="Times New Roman" pitchFamily="18" charset="0"/>
                <a:cs typeface="Times New Roman" pitchFamily="18" charset="0"/>
              </a:rPr>
              <a:t>csr_matrix</a:t>
            </a:r>
            <a:r>
              <a:rPr lang="en-US" dirty="0">
                <a:latin typeface="Times New Roman" pitchFamily="18" charset="0"/>
                <a:cs typeface="Times New Roman" pitchFamily="18" charset="0"/>
              </a:rPr>
              <a:t> : creates a sparse matrix of ratings for efficient classification</a:t>
            </a:r>
          </a:p>
          <a:p>
            <a:r>
              <a:rPr lang="en-US" dirty="0" err="1">
                <a:latin typeface="Times New Roman" pitchFamily="18" charset="0"/>
                <a:cs typeface="Times New Roman" pitchFamily="18" charset="0"/>
              </a:rPr>
              <a:t>NearestNeighbours</a:t>
            </a:r>
            <a:r>
              <a:rPr lang="en-US" dirty="0">
                <a:latin typeface="Times New Roman" pitchFamily="18" charset="0"/>
                <a:cs typeface="Times New Roman" pitchFamily="18" charset="0"/>
              </a:rPr>
              <a:t> : filters the nearest neighbors of the like-minded users</a:t>
            </a:r>
          </a:p>
          <a:p>
            <a:endParaRPr lang="en-US" dirty="0"/>
          </a:p>
        </p:txBody>
      </p:sp>
    </p:spTree>
  </p:cSld>
  <p:clrMapOvr>
    <a:masterClrMapping/>
  </p:clrMapOvr>
  <p:transition>
    <p:diamond/>
    <p:sndAc>
      <p:stSnd>
        <p:snd r:embed="rId2" name="arrow.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467600" cy="808038"/>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Expected Result</a:t>
            </a:r>
          </a:p>
        </p:txBody>
      </p:sp>
      <p:sp>
        <p:nvSpPr>
          <p:cNvPr id="3" name="Content Placeholder 2"/>
          <p:cNvSpPr>
            <a:spLocks noGrp="1"/>
          </p:cNvSpPr>
          <p:nvPr>
            <p:ph sz="quarter" idx="1"/>
          </p:nvPr>
        </p:nvSpPr>
        <p:spPr/>
        <p:txBody>
          <a:bodyPr/>
          <a:lstStyle/>
          <a:p>
            <a:r>
              <a:rPr lang="en-US" dirty="0"/>
              <a:t>We will create recommender models where users can input/update the books they have read which will help us suggest new books for the users to venture and read. </a:t>
            </a:r>
          </a:p>
          <a:p>
            <a:r>
              <a:rPr lang="en-US" dirty="0"/>
              <a:t>The process of making these models will help us learn new concepts in areas like ML, </a:t>
            </a:r>
            <a:r>
              <a:rPr lang="en-US" dirty="0" err="1"/>
              <a:t>Stastistics</a:t>
            </a:r>
            <a:r>
              <a:rPr lang="en-US" dirty="0"/>
              <a:t> etc. </a:t>
            </a:r>
          </a:p>
          <a:p>
            <a:r>
              <a:rPr lang="en-US" dirty="0"/>
              <a:t>Ultimately we will create three book recommender models and a detailed report of the same venture.</a:t>
            </a:r>
          </a:p>
        </p:txBody>
      </p:sp>
    </p:spTree>
  </p:cSld>
  <p:clrMapOvr>
    <a:masterClrMapping/>
  </p:clrMapOvr>
  <p:transition>
    <p:diamond/>
    <p:sndAc>
      <p:stSnd>
        <p:snd r:embed="rId2" name="arrow.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14600"/>
            <a:ext cx="7467600" cy="11430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p>
        </p:txBody>
      </p:sp>
    </p:spTree>
  </p:cSld>
  <p:clrMapOvr>
    <a:masterClrMapping/>
  </p:clrMapOvr>
  <p:transition>
    <p:randomBar dir="vert"/>
    <p:sndAc>
      <p:stSnd>
        <p:snd r:embed="rId2" name="arrow.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jpg"/>
          <p:cNvPicPr>
            <a:picLocks noGrp="1" noChangeAspect="1"/>
          </p:cNvPicPr>
          <p:nvPr>
            <p:ph sz="quarter" idx="1"/>
          </p:nvPr>
        </p:nvPicPr>
        <p:blipFill>
          <a:blip r:embed="rId3" cstate="print"/>
          <a:stretch>
            <a:fillRect/>
          </a:stretch>
        </p:blipFill>
        <p:spPr>
          <a:xfrm>
            <a:off x="609600" y="609600"/>
            <a:ext cx="7512755" cy="5029200"/>
          </a:xfrm>
        </p:spPr>
      </p:pic>
    </p:spTree>
  </p:cSld>
  <p:clrMapOvr>
    <a:masterClrMapping/>
  </p:clrMapOvr>
  <p:transition>
    <p:diamond/>
    <p:sndAc>
      <p:stSnd>
        <p:snd r:embed="rId2" name="arrow.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84238"/>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Problem Statement</a:t>
            </a:r>
          </a:p>
        </p:txBody>
      </p:sp>
      <p:sp>
        <p:nvSpPr>
          <p:cNvPr id="5" name="TextBox 4"/>
          <p:cNvSpPr txBox="1"/>
          <p:nvPr/>
        </p:nvSpPr>
        <p:spPr>
          <a:xfrm>
            <a:off x="609600" y="1295401"/>
            <a:ext cx="2971800" cy="4678204"/>
          </a:xfrm>
          <a:prstGeom prst="rect">
            <a:avLst/>
          </a:prstGeom>
          <a:noFill/>
        </p:spPr>
        <p:txBody>
          <a:bodyPr wrap="square" rtlCol="0">
            <a:spAutoFit/>
          </a:bodyPr>
          <a:lstStyle/>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Recommender systems are software applications that help users to find items of interest in situations of information overload. Book recommender systems particularly targets books as objects of recommendation to readers. We are creating a</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book recommender system to understand and analyze the different kinds of recommender systems.</a:t>
            </a:r>
          </a:p>
          <a:p>
            <a:endParaRPr lang="en-US" dirty="0"/>
          </a:p>
        </p:txBody>
      </p:sp>
      <p:pic>
        <p:nvPicPr>
          <p:cNvPr id="7" name="Content Placeholder 6" descr="2.png"/>
          <p:cNvPicPr>
            <a:picLocks noGrp="1" noChangeAspect="1"/>
          </p:cNvPicPr>
          <p:nvPr>
            <p:ph sz="quarter" idx="1"/>
          </p:nvPr>
        </p:nvPicPr>
        <p:blipFill>
          <a:blip r:embed="rId3"/>
          <a:stretch>
            <a:fillRect/>
          </a:stretch>
        </p:blipFill>
        <p:spPr>
          <a:xfrm>
            <a:off x="3733800" y="1523999"/>
            <a:ext cx="4391654" cy="3295497"/>
          </a:xfrm>
        </p:spPr>
      </p:pic>
    </p:spTree>
  </p:cSld>
  <p:clrMapOvr>
    <a:masterClrMapping/>
  </p:clrMapOvr>
  <p:transition>
    <p:diamond/>
    <p:sndAc>
      <p:stSnd>
        <p:snd r:embed="rId2" name="arrow.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467600" cy="808038"/>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Abstract</a:t>
            </a:r>
          </a:p>
        </p:txBody>
      </p:sp>
      <p:sp>
        <p:nvSpPr>
          <p:cNvPr id="3" name="Content Placeholder 2"/>
          <p:cNvSpPr>
            <a:spLocks noGrp="1"/>
          </p:cNvSpPr>
          <p:nvPr>
            <p:ph sz="quarter" idx="1"/>
          </p:nvPr>
        </p:nvSpPr>
        <p:spPr>
          <a:xfrm>
            <a:off x="457200" y="3810000"/>
            <a:ext cx="8001000" cy="2663952"/>
          </a:xfrm>
        </p:spPr>
        <p:txBody>
          <a:bodyPr>
            <a:normAutofit lnSpcReduction="10000"/>
          </a:bodyPr>
          <a:lstStyle/>
          <a:p>
            <a:pPr marL="0" indent="0">
              <a:buNone/>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We are going to run our association analysis algorithms which will consist of data analyzing techniques like cosine similarity and Pearson Correlation through the obtained dataset(s), with user input of the book he/she has read and find any associative patterns in the database to recommend new books for the user to read. The three models being implemented are: Content Based Cosine Similarity Model, KNN Collaborative Model, Pearson Correlation based Collaborative Model.</a:t>
            </a:r>
          </a:p>
          <a:p>
            <a:pPr marL="0" indent="0">
              <a:buNone/>
            </a:pPr>
            <a:endParaRPr lang="en-US" dirty="0"/>
          </a:p>
        </p:txBody>
      </p:sp>
      <p:pic>
        <p:nvPicPr>
          <p:cNvPr id="4" name="Content Placeholder 3" descr="1.jpg">
            <a:extLst>
              <a:ext uri="{FF2B5EF4-FFF2-40B4-BE49-F238E27FC236}">
                <a16:creationId xmlns:a16="http://schemas.microsoft.com/office/drawing/2014/main" id="{6E64CC7D-151E-4286-B888-1CCD4AED1C3B}"/>
              </a:ext>
            </a:extLst>
          </p:cNvPr>
          <p:cNvPicPr>
            <a:picLocks noChangeAspect="1"/>
          </p:cNvPicPr>
          <p:nvPr/>
        </p:nvPicPr>
        <p:blipFill>
          <a:blip r:embed="rId3"/>
          <a:stretch>
            <a:fillRect/>
          </a:stretch>
        </p:blipFill>
        <p:spPr>
          <a:xfrm>
            <a:off x="2377154" y="1242219"/>
            <a:ext cx="4161092" cy="2438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diamond/>
    <p:sndAc>
      <p:stSnd>
        <p:snd r:embed="rId2" name="arrow.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467600" cy="9906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I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IN" sz="40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problem APPROACH </a:t>
            </a:r>
            <a:endParaRPr lang="en-US" sz="4000" b="1" u="sng"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Content Placeholder 2"/>
          <p:cNvSpPr>
            <a:spLocks noGrp="1"/>
          </p:cNvSpPr>
          <p:nvPr>
            <p:ph sz="quarter" idx="1"/>
          </p:nvPr>
        </p:nvSpPr>
        <p:spPr/>
        <p:txBody>
          <a:bodyPr>
            <a:normAutofit fontScale="92500" lnSpcReduction="20000"/>
          </a:bodyPr>
          <a:lstStyle/>
          <a:p>
            <a:pPr>
              <a:buFont typeface="Courier New" pitchFamily="49" charset="0"/>
              <a:buChar char="o"/>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Our main aim of the project is to recommend books to the user based on the </a:t>
            </a:r>
            <a:r>
              <a:rPr lang="en-US" dirty="0">
                <a:latin typeface="Times New Roman" panose="02020603050405020304" pitchFamily="18" charset="0"/>
                <a:ea typeface="Times New Roman" panose="02020603050405020304" pitchFamily="18" charset="0"/>
                <a:cs typeface="Times New Roman" panose="02020603050405020304" pitchFamily="18" charset="0"/>
              </a:rPr>
              <a:t>certain input book</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buFont typeface="Courier New" pitchFamily="49" charset="0"/>
              <a:buChar char="o"/>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 would then extract an association with the datasets using formulae to group people with similar taste (association analysis). </a:t>
            </a:r>
          </a:p>
          <a:p>
            <a:pPr>
              <a:buFont typeface="Courier New" pitchFamily="49" charset="0"/>
              <a:buChar char="o"/>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datasets would undergo processing like data cleaning and data wrangling before ML algorithms are implemented.</a:t>
            </a:r>
          </a:p>
          <a:p>
            <a:pPr>
              <a:buFont typeface="Courier New" pitchFamily="49" charset="0"/>
              <a:buChar char="o"/>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 Collaborative filtering approach and Content based approach has been used for the recommender system. </a:t>
            </a:r>
          </a:p>
          <a:p>
            <a:pPr>
              <a:buFont typeface="Courier New" pitchFamily="49" charset="0"/>
              <a:buChar char="o"/>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We would be using machine learning algorithms like cosine similarity matrix and Pearson Correlation to find the pattern of the books read. </a:t>
            </a:r>
          </a:p>
          <a:p>
            <a:pPr>
              <a:buFont typeface="Courier New" pitchFamily="49" charset="0"/>
              <a:buChar char="o"/>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TF-IDF (term frequency-inverse document frequency) is used to for vectorizing the </a:t>
            </a:r>
            <a:r>
              <a:rPr lang="en-US" dirty="0">
                <a:latin typeface="Times New Roman" panose="02020603050405020304" pitchFamily="18" charset="0"/>
                <a:ea typeface="Times New Roman" panose="02020603050405020304" pitchFamily="18" charset="0"/>
                <a:cs typeface="Times New Roman" panose="02020603050405020304" pitchFamily="18" charset="0"/>
              </a:rPr>
              <a:t>similar books.</a:t>
            </a:r>
          </a:p>
          <a:p>
            <a:pPr>
              <a:buFont typeface="Courier New" pitchFamily="49" charset="0"/>
              <a:buChar char="o"/>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detailed case study like report will be made on this project and all the recommender models that we have implemented.</a:t>
            </a:r>
          </a:p>
          <a:p>
            <a:pPr>
              <a:buFont typeface="Courier New" pitchFamily="49" charset="0"/>
              <a:buChar char="o"/>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p:transition>
    <p:diamond/>
    <p:sndAc>
      <p:stSnd>
        <p:snd r:embed="rId2" name="arrow.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Methodology</a:t>
            </a:r>
          </a:p>
        </p:txBody>
      </p:sp>
      <p:sp>
        <p:nvSpPr>
          <p:cNvPr id="3" name="Content Placeholder 2"/>
          <p:cNvSpPr>
            <a:spLocks noGrp="1"/>
          </p:cNvSpPr>
          <p:nvPr>
            <p:ph sz="quarter" idx="1"/>
          </p:nvPr>
        </p:nvSpPr>
        <p:spPr>
          <a:xfrm>
            <a:off x="457200" y="1371600"/>
            <a:ext cx="7467600" cy="5102352"/>
          </a:xfrm>
        </p:spPr>
        <p:txBody>
          <a:bodyPr/>
          <a:lstStyle/>
          <a:p>
            <a:pPr>
              <a:buNone/>
            </a:pPr>
            <a:r>
              <a:rPr lang="en-US" dirty="0">
                <a:latin typeface="Times New Roman" pitchFamily="18" charset="0"/>
                <a:cs typeface="Times New Roman" pitchFamily="18" charset="0"/>
              </a:rPr>
              <a:t>Content based approach :</a:t>
            </a:r>
          </a:p>
          <a:p>
            <a:r>
              <a:rPr lang="en-US" dirty="0">
                <a:latin typeface="Times New Roman" pitchFamily="18" charset="0"/>
                <a:cs typeface="Times New Roman" pitchFamily="18" charset="0"/>
              </a:rPr>
              <a:t>Data cleaning : Removal of unwanted data, unnecessary data, dropping duplicates</a:t>
            </a:r>
          </a:p>
          <a:p>
            <a:r>
              <a:rPr lang="en-US" dirty="0">
                <a:latin typeface="Times New Roman" pitchFamily="18" charset="0"/>
                <a:cs typeface="Times New Roman" pitchFamily="18" charset="0"/>
              </a:rPr>
              <a:t>Data </a:t>
            </a:r>
            <a:r>
              <a:rPr lang="en-US" dirty="0" err="1">
                <a:latin typeface="Times New Roman" pitchFamily="18" charset="0"/>
                <a:cs typeface="Times New Roman" pitchFamily="18" charset="0"/>
              </a:rPr>
              <a:t>visualisation</a:t>
            </a:r>
            <a:r>
              <a:rPr lang="en-US" dirty="0">
                <a:latin typeface="Times New Roman" pitchFamily="18" charset="0"/>
                <a:cs typeface="Times New Roman" pitchFamily="18" charset="0"/>
              </a:rPr>
              <a:t> : Top rated books, Most popular books, Top popular authors(based on rating, based on number of books published) – bar charts, word clouds</a:t>
            </a:r>
          </a:p>
          <a:p>
            <a:r>
              <a:rPr lang="en-US" dirty="0">
                <a:latin typeface="Times New Roman" pitchFamily="18" charset="0"/>
                <a:cs typeface="Times New Roman" pitchFamily="18" charset="0"/>
              </a:rPr>
              <a:t>Author based recommendation : TF-IDF matrix calculation , linear kernel</a:t>
            </a:r>
          </a:p>
          <a:p>
            <a:r>
              <a:rPr lang="en-US" dirty="0">
                <a:latin typeface="Times New Roman" pitchFamily="18" charset="0"/>
                <a:cs typeface="Times New Roman" pitchFamily="18" charset="0"/>
              </a:rPr>
              <a:t>Content based recommendation : </a:t>
            </a:r>
            <a:r>
              <a:rPr lang="en-US" dirty="0" err="1">
                <a:latin typeface="Times New Roman" pitchFamily="18" charset="0"/>
                <a:cs typeface="Times New Roman" pitchFamily="18" charset="0"/>
              </a:rPr>
              <a:t>CountVectorizer</a:t>
            </a:r>
            <a:r>
              <a:rPr lang="en-US" dirty="0">
                <a:latin typeface="Times New Roman" pitchFamily="18" charset="0"/>
                <a:cs typeface="Times New Roman" pitchFamily="18" charset="0"/>
              </a:rPr>
              <a:t> , cosine similarity matrix</a:t>
            </a:r>
          </a:p>
          <a:p>
            <a:r>
              <a:rPr lang="en-US" dirty="0" err="1">
                <a:latin typeface="Times New Roman" pitchFamily="18" charset="0"/>
                <a:cs typeface="Times New Roman" pitchFamily="18" charset="0"/>
              </a:rPr>
              <a:t>Pairwise</a:t>
            </a:r>
            <a:r>
              <a:rPr lang="en-US" dirty="0">
                <a:latin typeface="Times New Roman" pitchFamily="18" charset="0"/>
                <a:cs typeface="Times New Roman" pitchFamily="18" charset="0"/>
              </a:rPr>
              <a:t> similarity scores listed and topmost are recommended.</a:t>
            </a:r>
            <a:endParaRPr lang="en-US" dirty="0"/>
          </a:p>
          <a:p>
            <a:endParaRPr lang="en-US" dirty="0">
              <a:latin typeface="Times New Roman" pitchFamily="18" charset="0"/>
              <a:cs typeface="Times New Roman" pitchFamily="18" charset="0"/>
            </a:endParaRPr>
          </a:p>
        </p:txBody>
      </p:sp>
    </p:spTree>
  </p:cSld>
  <p:clrMapOvr>
    <a:masterClrMapping/>
  </p:clrMapOvr>
  <p:transition>
    <p:diamond/>
    <p:sndAc>
      <p:stSnd>
        <p:snd r:embed="rId2" name="arrow.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numCol="2"/>
          <a:lstStyle/>
          <a:p>
            <a:pPr>
              <a:buNone/>
            </a:pPr>
            <a:r>
              <a:rPr lang="en-US" b="1" u="sng" dirty="0"/>
              <a:t>Data-Flow Diagram:</a:t>
            </a:r>
          </a:p>
          <a:p>
            <a:pPr>
              <a:buNone/>
            </a:pPr>
            <a:endParaRPr lang="en-US" b="1" u="sng" dirty="0"/>
          </a:p>
          <a:p>
            <a:pPr>
              <a:buNone/>
            </a:pPr>
            <a:endParaRPr lang="en-US" b="1" u="sng" dirty="0"/>
          </a:p>
        </p:txBody>
      </p:sp>
      <p:pic>
        <p:nvPicPr>
          <p:cNvPr id="4" name="Picture 3">
            <a:extLst>
              <a:ext uri="{FF2B5EF4-FFF2-40B4-BE49-F238E27FC236}">
                <a16:creationId xmlns:a16="http://schemas.microsoft.com/office/drawing/2014/main" id="{74D26BEA-3530-4CE6-B4C2-23CBFB749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066800"/>
            <a:ext cx="8305800" cy="5571165"/>
          </a:xfrm>
          <a:prstGeom prst="rect">
            <a:avLst/>
          </a:prstGeom>
        </p:spPr>
      </p:pic>
    </p:spTree>
  </p:cSld>
  <p:clrMapOvr>
    <a:masterClrMapping/>
  </p:clrMapOvr>
  <p:transition>
    <p:diamond/>
    <p:sndAc>
      <p:stSnd>
        <p:snd r:embed="rId2" name="arrow.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pPr>
              <a:buNone/>
            </a:pPr>
            <a:r>
              <a:rPr lang="en-US" b="1" u="sng" dirty="0"/>
              <a:t>Content based System Architecture:</a:t>
            </a:r>
          </a:p>
          <a:p>
            <a:pPr>
              <a:buNone/>
            </a:pPr>
            <a:endParaRPr lang="en-US" b="1" u="sng" dirty="0"/>
          </a:p>
        </p:txBody>
      </p:sp>
      <p:pic>
        <p:nvPicPr>
          <p:cNvPr id="4" name="Picture 3">
            <a:extLst>
              <a:ext uri="{FF2B5EF4-FFF2-40B4-BE49-F238E27FC236}">
                <a16:creationId xmlns:a16="http://schemas.microsoft.com/office/drawing/2014/main" id="{D5D35519-02D8-4E7C-85B6-A23DCEE4E6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174" y="1125232"/>
            <a:ext cx="7819651" cy="5320728"/>
          </a:xfrm>
          <a:prstGeom prst="rect">
            <a:avLst/>
          </a:prstGeom>
        </p:spPr>
      </p:pic>
    </p:spTree>
  </p:cSld>
  <p:clrMapOvr>
    <a:masterClrMapping/>
  </p:clrMapOvr>
  <p:transition>
    <p:diamond/>
    <p:sndAc>
      <p:stSnd>
        <p:snd r:embed="rId2" name="arrow.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Methodology</a:t>
            </a:r>
          </a:p>
        </p:txBody>
      </p:sp>
      <p:sp>
        <p:nvSpPr>
          <p:cNvPr id="3" name="Content Placeholder 2"/>
          <p:cNvSpPr>
            <a:spLocks noGrp="1"/>
          </p:cNvSpPr>
          <p:nvPr>
            <p:ph sz="quarter" idx="1"/>
          </p:nvPr>
        </p:nvSpPr>
        <p:spPr>
          <a:xfrm>
            <a:off x="457200" y="1371600"/>
            <a:ext cx="7467600" cy="5102352"/>
          </a:xfrm>
        </p:spPr>
        <p:txBody>
          <a:bodyPr>
            <a:normAutofit/>
          </a:bodyPr>
          <a:lstStyle/>
          <a:p>
            <a:pPr>
              <a:buNone/>
            </a:pPr>
            <a:r>
              <a:rPr lang="en-US" dirty="0">
                <a:latin typeface="Times New Roman" pitchFamily="18" charset="0"/>
                <a:cs typeface="Times New Roman" pitchFamily="18" charset="0"/>
              </a:rPr>
              <a:t>Collaborative filtering approach(KNN) :</a:t>
            </a:r>
          </a:p>
          <a:p>
            <a:r>
              <a:rPr lang="en-US" dirty="0">
                <a:latin typeface="Times New Roman" pitchFamily="18" charset="0"/>
                <a:cs typeface="Times New Roman" pitchFamily="18" charset="0"/>
              </a:rPr>
              <a:t>Data cleaning : Removal of unwanted data, unnecessary data, dropping duplicates, cleaning text</a:t>
            </a:r>
          </a:p>
          <a:p>
            <a:r>
              <a:rPr lang="en-US" dirty="0">
                <a:latin typeface="Times New Roman" pitchFamily="18" charset="0"/>
                <a:cs typeface="Times New Roman" pitchFamily="18" charset="0"/>
              </a:rPr>
              <a:t>Creating a single data Frame with required fields</a:t>
            </a:r>
          </a:p>
          <a:p>
            <a:r>
              <a:rPr lang="en-US" dirty="0">
                <a:latin typeface="Times New Roman" pitchFamily="18" charset="0"/>
                <a:cs typeface="Times New Roman" pitchFamily="18" charset="0"/>
              </a:rPr>
              <a:t>Pivoting the data into a book title × User Id matrix</a:t>
            </a:r>
          </a:p>
          <a:p>
            <a:r>
              <a:rPr lang="en-US" dirty="0">
                <a:latin typeface="Times New Roman" pitchFamily="18" charset="0"/>
                <a:cs typeface="Times New Roman" pitchFamily="18" charset="0"/>
              </a:rPr>
              <a:t>Transforming to </a:t>
            </a:r>
            <a:r>
              <a:rPr lang="en-US" dirty="0" err="1">
                <a:latin typeface="Times New Roman" pitchFamily="18" charset="0"/>
                <a:cs typeface="Times New Roman" pitchFamily="18" charset="0"/>
              </a:rPr>
              <a:t>scipy</a:t>
            </a:r>
            <a:r>
              <a:rPr lang="en-US" dirty="0">
                <a:latin typeface="Times New Roman" pitchFamily="18" charset="0"/>
                <a:cs typeface="Times New Roman" pitchFamily="18" charset="0"/>
              </a:rPr>
              <a:t> sparse matrix</a:t>
            </a:r>
          </a:p>
          <a:p>
            <a:r>
              <a:rPr lang="en-US" dirty="0">
                <a:latin typeface="Times New Roman" pitchFamily="18" charset="0"/>
                <a:cs typeface="Times New Roman" pitchFamily="18" charset="0"/>
              </a:rPr>
              <a:t>Training the KNN model : Brute-force approach, cosine metric</a:t>
            </a:r>
          </a:p>
          <a:p>
            <a:r>
              <a:rPr lang="en-US" dirty="0">
                <a:latin typeface="Times New Roman" pitchFamily="18" charset="0"/>
                <a:cs typeface="Times New Roman" pitchFamily="18" charset="0"/>
              </a:rPr>
              <a:t>Calculating the distance between the rating vectors between book and users in the form of a 2D matrix </a:t>
            </a:r>
          </a:p>
          <a:p>
            <a:r>
              <a:rPr lang="en-US" dirty="0">
                <a:latin typeface="Times New Roman" pitchFamily="18" charset="0"/>
                <a:cs typeface="Times New Roman" pitchFamily="18" charset="0"/>
              </a:rPr>
              <a:t>Testing the model : Lesser the distance more like minded the two users are</a:t>
            </a:r>
          </a:p>
        </p:txBody>
      </p:sp>
    </p:spTree>
  </p:cSld>
  <p:clrMapOvr>
    <a:masterClrMapping/>
  </p:clrMapOvr>
  <p:transition>
    <p:diamond/>
    <p:sndAc>
      <p:stSnd>
        <p:snd r:embed="rId2" name="arrow.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419</TotalTime>
  <Words>813</Words>
  <Application>Microsoft Office PowerPoint</Application>
  <PresentationFormat>On-screen Show (4:3)</PresentationFormat>
  <Paragraphs>69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Century Schoolbook</vt:lpstr>
      <vt:lpstr>Courier New</vt:lpstr>
      <vt:lpstr>Times New Roman</vt:lpstr>
      <vt:lpstr>Wingdings</vt:lpstr>
      <vt:lpstr>Wingdings 2</vt:lpstr>
      <vt:lpstr>Oriel</vt:lpstr>
      <vt:lpstr>PowerPoint Presentation</vt:lpstr>
      <vt:lpstr>PowerPoint Presentation</vt:lpstr>
      <vt:lpstr>Problem Statement</vt:lpstr>
      <vt:lpstr>Abstract</vt:lpstr>
      <vt:lpstr> problem APPROACH </vt:lpstr>
      <vt:lpstr>Methodology</vt:lpstr>
      <vt:lpstr>PowerPoint Presentation</vt:lpstr>
      <vt:lpstr>PowerPoint Presentation</vt:lpstr>
      <vt:lpstr>Methodology</vt:lpstr>
      <vt:lpstr>PowerPoint Presentation</vt:lpstr>
      <vt:lpstr>PowerPoint Presentation</vt:lpstr>
      <vt:lpstr>Methodology</vt:lpstr>
      <vt:lpstr>PowerPoint Presentation</vt:lpstr>
      <vt:lpstr>PowerPoint Presentation</vt:lpstr>
      <vt:lpstr>MODULES And Fuctions</vt:lpstr>
      <vt:lpstr>PowerPoint Presentation</vt:lpstr>
      <vt:lpstr>Expected Result</vt:lpstr>
      <vt:lpstr>THANK YOU</vt:lpstr>
    </vt:vector>
  </TitlesOfParts>
  <Company>Sprint Nextel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based Book Recommendation System  Mini Project</dc:title>
  <dc:creator>alaknat@hotmail.com</dc:creator>
  <cp:lastModifiedBy>Anish Sunil</cp:lastModifiedBy>
  <cp:revision>49</cp:revision>
  <dcterms:created xsi:type="dcterms:W3CDTF">2020-09-26T12:05:23Z</dcterms:created>
  <dcterms:modified xsi:type="dcterms:W3CDTF">2020-12-01T09:02:52Z</dcterms:modified>
</cp:coreProperties>
</file>